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259" r:id="rId2"/>
    <p:sldId id="258" r:id="rId3"/>
    <p:sldId id="263" r:id="rId4"/>
    <p:sldId id="264" r:id="rId5"/>
    <p:sldId id="265" r:id="rId6"/>
    <p:sldId id="267" r:id="rId7"/>
    <p:sldId id="260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4A664"/>
    <a:srgbClr val="3AAAD2"/>
    <a:srgbClr val="7FD3F1"/>
    <a:srgbClr val="7EEC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C76D10-B580-4601-9FA9-D5B6F9DCD811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B3DF44-0FE1-4999-9E44-DC66C447B8F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832589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1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204556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Nekatere ionske reakcije so pravzaprav </a:t>
            </a:r>
            <a:r>
              <a:rPr lang="sl-SI" dirty="0" err="1" smtClean="0"/>
              <a:t>protolitske</a:t>
            </a:r>
            <a:r>
              <a:rPr lang="sl-SI" dirty="0" smtClean="0"/>
              <a:t> reakcije. Pri tem je pomembno, da znamo povezati znanje o konstantah kislin in baz </a:t>
            </a:r>
            <a:r>
              <a:rPr lang="sl-SI" dirty="0" err="1" smtClean="0"/>
              <a:t>protolitskih</a:t>
            </a:r>
            <a:r>
              <a:rPr lang="sl-SI" dirty="0" smtClean="0"/>
              <a:t> reakcijah in ionskih reakcijah. Največja težava je za učeče, da ugotovijo, kateri delci dejansko reagirajo. Če nimajo razčiščeno, kateri delci se nahajajo v raztopinah, ki jih med seboj zmešamo,</a:t>
            </a:r>
            <a:r>
              <a:rPr lang="sl-SI" baseline="0" dirty="0" smtClean="0"/>
              <a:t> potem bo razumevanje teh vsebin nemogoče.</a:t>
            </a:r>
          </a:p>
          <a:p>
            <a:r>
              <a:rPr lang="sl-SI" baseline="0" dirty="0" smtClean="0"/>
              <a:t>V naslednjih primerih zmešamo raztopine v </a:t>
            </a:r>
            <a:r>
              <a:rPr lang="sl-SI" baseline="0" dirty="0" err="1" smtClean="0"/>
              <a:t>stehiometričnem</a:t>
            </a:r>
            <a:r>
              <a:rPr lang="sl-SI" baseline="0" dirty="0" smtClean="0"/>
              <a:t> razmerju. Tako bo c v prvem primeru množina ocetne kisline kar enaka množini ocetne </a:t>
            </a:r>
            <a:r>
              <a:rPr lang="sl-SI" baseline="0" dirty="0" err="1" smtClean="0"/>
              <a:t>kilsine</a:t>
            </a:r>
            <a:endParaRPr lang="sl-SI" baseline="0" dirty="0" smtClean="0"/>
          </a:p>
          <a:p>
            <a:endParaRPr lang="sl-SI" baseline="0" dirty="0" smtClean="0"/>
          </a:p>
          <a:p>
            <a:r>
              <a:rPr lang="sl-SI" baseline="0" dirty="0" smtClean="0"/>
              <a:t>A) Dušikova kislina je praktično v ionski obliki, acetatni ioni so ioni šibke </a:t>
            </a:r>
            <a:r>
              <a:rPr lang="sl-SI" baseline="0" dirty="0" err="1" smtClean="0"/>
              <a:t>kilsine</a:t>
            </a:r>
            <a:r>
              <a:rPr lang="sl-SI" baseline="0" dirty="0" smtClean="0"/>
              <a:t>, zato reagirajo z  </a:t>
            </a:r>
            <a:r>
              <a:rPr lang="sl-SI" baseline="0" dirty="0" err="1" smtClean="0"/>
              <a:t>oksonijevimi</a:t>
            </a:r>
            <a:r>
              <a:rPr lang="sl-SI" baseline="0" dirty="0" smtClean="0"/>
              <a:t> ioni. 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17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Če napišemo </a:t>
            </a:r>
            <a:r>
              <a:rPr lang="sl-SI" dirty="0" err="1" smtClean="0"/>
              <a:t>disociiacijo</a:t>
            </a:r>
            <a:r>
              <a:rPr lang="sl-SI" dirty="0" smtClean="0"/>
              <a:t> na ta način</a:t>
            </a:r>
            <a:r>
              <a:rPr lang="sl-SI" baseline="0" dirty="0" smtClean="0"/>
              <a:t> si dijaki zmotno </a:t>
            </a:r>
            <a:r>
              <a:rPr lang="sl-SI" baseline="0" dirty="0" err="1" smtClean="0"/>
              <a:t>perdstavljajo</a:t>
            </a:r>
            <a:r>
              <a:rPr lang="sl-SI" baseline="0" dirty="0" smtClean="0"/>
              <a:t>, da imamo v primeru </a:t>
            </a:r>
            <a:r>
              <a:rPr lang="sl-SI" baseline="0" dirty="0" err="1" smtClean="0"/>
              <a:t>HCl</a:t>
            </a:r>
            <a:r>
              <a:rPr lang="sl-SI" baseline="0" dirty="0" smtClean="0"/>
              <a:t> in </a:t>
            </a:r>
            <a:r>
              <a:rPr lang="sl-SI" baseline="0" dirty="0" err="1" smtClean="0"/>
              <a:t>NaOH</a:t>
            </a:r>
            <a:r>
              <a:rPr lang="sl-SI" baseline="0" dirty="0" smtClean="0"/>
              <a:t> molekule ( da so osnovni delci </a:t>
            </a:r>
            <a:r>
              <a:rPr lang="sl-SI" baseline="0" dirty="0" err="1" smtClean="0"/>
              <a:t>HCl</a:t>
            </a:r>
            <a:r>
              <a:rPr lang="sl-SI" baseline="0" dirty="0" smtClean="0"/>
              <a:t> in </a:t>
            </a:r>
            <a:r>
              <a:rPr lang="sl-SI" baseline="0" dirty="0" err="1" smtClean="0"/>
              <a:t>NaOH</a:t>
            </a:r>
            <a:r>
              <a:rPr lang="sl-SI" baseline="0" dirty="0" smtClean="0"/>
              <a:t> molekule)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Kam je </a:t>
            </a:r>
            <a:r>
              <a:rPr lang="sl-SI" dirty="0" err="1" smtClean="0"/>
              <a:t>ravnorežje</a:t>
            </a:r>
            <a:r>
              <a:rPr lang="sl-SI" dirty="0" smtClean="0"/>
              <a:t> </a:t>
            </a:r>
            <a:r>
              <a:rPr lang="sl-SI" dirty="0" err="1" smtClean="0"/>
              <a:t>protolitske</a:t>
            </a:r>
            <a:r>
              <a:rPr lang="sl-SI" dirty="0" smtClean="0"/>
              <a:t> reakcije pomaknjeno je odvisno od  moči baze oziroma kisline. </a:t>
            </a:r>
            <a:r>
              <a:rPr lang="sl-SI" dirty="0" err="1" smtClean="0"/>
              <a:t>Protolitske</a:t>
            </a:r>
            <a:r>
              <a:rPr lang="sl-SI" dirty="0" smtClean="0"/>
              <a:t> reakcije lahko potekajo v različnih</a:t>
            </a:r>
            <a:r>
              <a:rPr lang="sl-SI" baseline="0" dirty="0" smtClean="0"/>
              <a:t> agregatnih stanjih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Nekaj primerov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5</a:t>
            </a:fld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Ta teorija ni omejena</a:t>
            </a:r>
            <a:r>
              <a:rPr lang="sl-SI" baseline="0" dirty="0" smtClean="0"/>
              <a:t> le na reakcije z H</a:t>
            </a:r>
            <a:r>
              <a:rPr lang="sl-SI" baseline="30000" dirty="0" smtClean="0"/>
              <a:t>+</a:t>
            </a:r>
            <a:r>
              <a:rPr lang="sl-SI" baseline="0" dirty="0" smtClean="0"/>
              <a:t> in OH</a:t>
            </a:r>
            <a:r>
              <a:rPr lang="sl-SI" baseline="30000" dirty="0" smtClean="0"/>
              <a:t>-.</a:t>
            </a:r>
            <a:r>
              <a:rPr lang="sl-SI" baseline="0" dirty="0" smtClean="0"/>
              <a:t> Kislinsko bazni koncepte je po tej teoriji možen tudi v plinastem in trdnem stanju. Še posebej je ta koncept pomemben za opis določenih reakcij med organskimi molekulami.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Ta teorija ni omejena</a:t>
            </a:r>
            <a:r>
              <a:rPr lang="sl-SI" baseline="0" dirty="0" smtClean="0"/>
              <a:t> le na reakcije z H</a:t>
            </a:r>
            <a:r>
              <a:rPr lang="sl-SI" baseline="30000" dirty="0" smtClean="0"/>
              <a:t>+</a:t>
            </a:r>
            <a:r>
              <a:rPr lang="sl-SI" baseline="0" dirty="0" smtClean="0"/>
              <a:t> in OH</a:t>
            </a:r>
            <a:r>
              <a:rPr lang="sl-SI" baseline="30000" dirty="0" smtClean="0"/>
              <a:t>-.</a:t>
            </a:r>
            <a:r>
              <a:rPr lang="sl-SI" baseline="0" dirty="0" smtClean="0"/>
              <a:t> Kislinsko bazni koncepte je po tej teoriji možen tudi v plinastem in trdnem stanju. Še posebej je ta koncept pomemben za opis določenih reakcij med organskimi molekulami.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8</a:t>
            </a:fld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Ta teorija ni omejena</a:t>
            </a:r>
            <a:r>
              <a:rPr lang="sl-SI" baseline="0" dirty="0" smtClean="0"/>
              <a:t> le na reakcije z H</a:t>
            </a:r>
            <a:r>
              <a:rPr lang="sl-SI" baseline="30000" dirty="0" smtClean="0"/>
              <a:t>+</a:t>
            </a:r>
            <a:r>
              <a:rPr lang="sl-SI" baseline="0" dirty="0" smtClean="0"/>
              <a:t> in OH</a:t>
            </a:r>
            <a:r>
              <a:rPr lang="sl-SI" baseline="30000" dirty="0" smtClean="0"/>
              <a:t>-.</a:t>
            </a:r>
            <a:r>
              <a:rPr lang="sl-SI" baseline="0" dirty="0" smtClean="0"/>
              <a:t> Kislinsko bazni koncepte je po tej teoriji možen tudi v plinastem in trdnem stanju. Še posebej je ta koncept pomemben za opis določenih reakcij med organskimi molekulami.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9</a:t>
            </a:fld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Da jo lahko titriramo s hidroksidi moramo povečati njeno kislost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10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509A0-9789-46C5-86A3-37FC32D6E69A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492F7-3328-49F9-9CB4-F0B508CFFB4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497167484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9F8F-C065-4FFF-8968-DFC74D27CC2C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1720-8A0D-4826-92CE-43535E4DF73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572188287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BB87A-07BE-4F8B-B722-2EFB4045E98E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84D4A-6E94-4817-9890-0BE52E64C86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034934418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EC8CB-CFC7-424C-9BDB-33B3DE07295E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65B12-9AFD-4FB6-8CC7-8197B528EF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4248478149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7967-68D8-48CE-8E39-39572957E34F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79E25-8554-4BB5-B1FF-1D5B9BD27E9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375225450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546D-CC27-4EFA-96E8-CF4FFFAA4E3E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70CC-2465-44FF-A39C-4A7E6995C3A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494861078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DB594-0D98-494A-8E03-98444CA7C6EC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9C4C-8EEA-43C7-906B-DD06DB06A50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582016589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15BA5-BB40-4FBE-AE7A-70221F0365CD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8C144-3BD8-4756-8193-3DB2EE7D49C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033717429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32630-2207-4B30-A095-22F2FC88FBF8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6DFB3-6112-4D61-8355-C02BD3233AF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7187160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A97C5-F197-469E-8F56-6CB8F6F60EEE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EE52-65DE-4F85-AFB2-B5086F3BA0F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1460592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33F7-9A3A-4F6D-8B73-A68649DA7613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278B8-2CCB-4926-9368-D0A1B07EA7E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623755936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4A02B6-DD69-4DFE-88B2-640D2EA1B0FC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120EB-0E8D-4ACE-A9AC-461923E91C7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55576" y="4725144"/>
            <a:ext cx="7772400" cy="1362075"/>
          </a:xfrm>
        </p:spPr>
        <p:txBody>
          <a:bodyPr anchor="t"/>
          <a:lstStyle/>
          <a:p>
            <a:r>
              <a:rPr lang="sl-SI" dirty="0" smtClean="0"/>
              <a:t>         </a:t>
            </a:r>
            <a:r>
              <a:rPr lang="sl-SI" sz="2800" dirty="0" smtClean="0"/>
              <a:t>Ravnotežja v vodnih raztopinah:</a:t>
            </a:r>
            <a:br>
              <a:rPr lang="sl-SI" sz="2800" dirty="0" smtClean="0"/>
            </a:br>
            <a:r>
              <a:rPr lang="sl-SI" sz="2800" dirty="0" smtClean="0"/>
              <a:t>            </a:t>
            </a:r>
            <a:r>
              <a:rPr lang="sl-SI" sz="2800" dirty="0" err="1" smtClean="0"/>
              <a:t>protolitske</a:t>
            </a:r>
            <a:r>
              <a:rPr lang="sl-SI" sz="2800" dirty="0" smtClean="0"/>
              <a:t> in/ali ionske reakcije</a:t>
            </a:r>
            <a:endParaRPr lang="sl-SI" sz="2800" dirty="0"/>
          </a:p>
        </p:txBody>
      </p:sp>
    </p:spTree>
    <p:extLst>
      <p:ext uri="{BB962C8B-B14F-4D97-AF65-F5344CB8AC3E}">
        <p14:creationId xmlns="" xmlns:p14="http://schemas.microsoft.com/office/powerpoint/2010/main" val="3981244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60649"/>
            <a:ext cx="8507288" cy="504055"/>
          </a:xfrm>
        </p:spPr>
        <p:txBody>
          <a:bodyPr/>
          <a:lstStyle/>
          <a:p>
            <a:pPr>
              <a:buNone/>
            </a:pPr>
            <a:r>
              <a:rPr lang="sl-SI" sz="2400" b="1" dirty="0" smtClean="0"/>
              <a:t>Lewisove</a:t>
            </a:r>
            <a:r>
              <a:rPr lang="sl-SI" sz="2400" dirty="0" smtClean="0"/>
              <a:t> kisline in baze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467544" y="83671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latin typeface="+mj-lt"/>
              </a:rPr>
              <a:t>Borova kislina je Lewisova kislina  </a:t>
            </a:r>
          </a:p>
          <a:p>
            <a:r>
              <a:rPr lang="sl-SI" sz="2000" dirty="0" smtClean="0">
                <a:latin typeface="+mj-lt"/>
              </a:rPr>
              <a:t>H</a:t>
            </a:r>
            <a:r>
              <a:rPr lang="sl-SI" sz="2000" baseline="-25000" dirty="0" smtClean="0">
                <a:latin typeface="+mj-lt"/>
              </a:rPr>
              <a:t>3</a:t>
            </a:r>
            <a:r>
              <a:rPr lang="sl-SI" sz="2000" dirty="0" smtClean="0">
                <a:latin typeface="+mj-lt"/>
              </a:rPr>
              <a:t>BO</a:t>
            </a:r>
            <a:r>
              <a:rPr lang="sl-SI" sz="2000" baseline="-25000" dirty="0" smtClean="0">
                <a:latin typeface="+mj-lt"/>
              </a:rPr>
              <a:t>3</a:t>
            </a:r>
            <a:r>
              <a:rPr lang="sl-SI" sz="2000" dirty="0" smtClean="0">
                <a:latin typeface="+mj-lt"/>
              </a:rPr>
              <a:t> ali B(OH)</a:t>
            </a:r>
            <a:r>
              <a:rPr lang="sl-SI" sz="2000" baseline="-25000" dirty="0" smtClean="0">
                <a:latin typeface="+mj-lt"/>
              </a:rPr>
              <a:t>3</a:t>
            </a:r>
            <a:endParaRPr lang="sl-SI" sz="2000" dirty="0">
              <a:latin typeface="+mj-lt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539552" y="2636912"/>
            <a:ext cx="5168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latin typeface="+mj-lt"/>
              </a:rPr>
              <a:t>B(OH)</a:t>
            </a:r>
            <a:r>
              <a:rPr lang="sl-SI" sz="2000" baseline="-25000" dirty="0" smtClean="0">
                <a:latin typeface="+mj-lt"/>
              </a:rPr>
              <a:t>3</a:t>
            </a:r>
            <a:r>
              <a:rPr lang="sl-SI" sz="2000" dirty="0" smtClean="0">
                <a:latin typeface="+mj-lt"/>
              </a:rPr>
              <a:t>  + 2 H</a:t>
            </a:r>
            <a:r>
              <a:rPr lang="sl-SI" sz="2000" baseline="-25000" dirty="0" smtClean="0">
                <a:latin typeface="+mj-lt"/>
              </a:rPr>
              <a:t>2</a:t>
            </a:r>
            <a:r>
              <a:rPr lang="sl-SI" sz="2000" dirty="0" smtClean="0">
                <a:latin typeface="+mj-lt"/>
              </a:rPr>
              <a:t>O(l)  </a:t>
            </a:r>
            <a:r>
              <a:rPr lang="sl-SI" sz="2000" dirty="0" smtClean="0">
                <a:latin typeface="+mj-lt"/>
                <a:sym typeface="Symbol"/>
              </a:rPr>
              <a:t> H</a:t>
            </a:r>
            <a:r>
              <a:rPr lang="sl-SI" sz="2000" baseline="-25000" dirty="0" smtClean="0">
                <a:latin typeface="+mj-lt"/>
                <a:sym typeface="Symbol"/>
              </a:rPr>
              <a:t>3</a:t>
            </a:r>
            <a:r>
              <a:rPr lang="sl-SI" sz="2000" dirty="0" smtClean="0">
                <a:latin typeface="+mj-lt"/>
                <a:sym typeface="Symbol"/>
              </a:rPr>
              <a:t>O</a:t>
            </a:r>
            <a:r>
              <a:rPr lang="sl-SI" sz="2000" baseline="30000" dirty="0" smtClean="0">
                <a:latin typeface="+mj-lt"/>
                <a:sym typeface="Symbol"/>
              </a:rPr>
              <a:t>+</a:t>
            </a:r>
            <a:r>
              <a:rPr lang="sl-SI" sz="2000" dirty="0" smtClean="0">
                <a:latin typeface="+mj-lt"/>
                <a:sym typeface="Symbol"/>
              </a:rPr>
              <a:t>(</a:t>
            </a:r>
            <a:r>
              <a:rPr lang="sl-SI" sz="2000" dirty="0" err="1" smtClean="0">
                <a:latin typeface="+mj-lt"/>
                <a:sym typeface="Symbol"/>
              </a:rPr>
              <a:t>aq</a:t>
            </a:r>
            <a:r>
              <a:rPr lang="sl-SI" sz="2000" dirty="0" smtClean="0">
                <a:latin typeface="+mj-lt"/>
                <a:sym typeface="Symbol"/>
              </a:rPr>
              <a:t>) + [B(OH)</a:t>
            </a:r>
            <a:r>
              <a:rPr lang="sl-SI" sz="2000" baseline="-25000" dirty="0" smtClean="0">
                <a:latin typeface="+mj-lt"/>
                <a:sym typeface="Symbol"/>
              </a:rPr>
              <a:t>4</a:t>
            </a:r>
            <a:r>
              <a:rPr lang="sl-SI" sz="2000" dirty="0" smtClean="0">
                <a:latin typeface="+mj-lt"/>
                <a:sym typeface="Symbol"/>
              </a:rPr>
              <a:t>]</a:t>
            </a:r>
            <a:r>
              <a:rPr lang="sl-SI" sz="2000" baseline="30000" dirty="0" smtClean="0">
                <a:latin typeface="+mj-lt"/>
                <a:sym typeface="Symbol"/>
              </a:rPr>
              <a:t></a:t>
            </a:r>
            <a:r>
              <a:rPr lang="sl-SI" sz="2000" dirty="0" smtClean="0">
                <a:latin typeface="+mj-lt"/>
                <a:sym typeface="Symbol"/>
              </a:rPr>
              <a:t>(</a:t>
            </a:r>
            <a:r>
              <a:rPr lang="sl-SI" sz="2000" dirty="0" err="1" smtClean="0">
                <a:latin typeface="+mj-lt"/>
                <a:sym typeface="Symbol"/>
              </a:rPr>
              <a:t>aq</a:t>
            </a:r>
            <a:r>
              <a:rPr lang="sl-SI" sz="2000" dirty="0" smtClean="0">
                <a:latin typeface="+mj-lt"/>
                <a:sym typeface="Symbol"/>
              </a:rPr>
              <a:t>)  </a:t>
            </a:r>
            <a:endParaRPr lang="sl-SI" sz="2000" dirty="0">
              <a:latin typeface="+mj-lt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755576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539552" y="1628800"/>
            <a:ext cx="7344816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sl-SI" sz="2000" dirty="0" smtClean="0">
                <a:latin typeface="Calibri" pitchFamily="34" charset="0"/>
                <a:cs typeface="Calibri" pitchFamily="34" charset="0"/>
              </a:rPr>
              <a:t>B(OH)</a:t>
            </a:r>
            <a:r>
              <a:rPr lang="sl-SI" sz="2000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sl-SI" sz="2000" dirty="0" smtClean="0">
                <a:latin typeface="Calibri" pitchFamily="34" charset="0"/>
                <a:cs typeface="Calibri" pitchFamily="34" charset="0"/>
              </a:rPr>
              <a:t> + H</a:t>
            </a:r>
            <a:r>
              <a:rPr lang="sl-SI" sz="20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sl-SI" sz="2000" dirty="0" smtClean="0">
                <a:latin typeface="Calibri" pitchFamily="34" charset="0"/>
                <a:cs typeface="Calibri" pitchFamily="34" charset="0"/>
              </a:rPr>
              <a:t>O </a:t>
            </a:r>
            <a:r>
              <a:rPr lang="sl-SI" sz="2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  H</a:t>
            </a:r>
            <a:r>
              <a:rPr lang="sl-SI" sz="2000" baseline="30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+</a:t>
            </a:r>
            <a:r>
              <a:rPr lang="sl-SI" sz="2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+ [B(OH)</a:t>
            </a:r>
            <a:r>
              <a:rPr lang="sl-SI" sz="2000" baseline="-25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4</a:t>
            </a:r>
            <a:r>
              <a:rPr lang="sl-SI" sz="2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]</a:t>
            </a:r>
            <a:r>
              <a:rPr lang="sl-SI" sz="2000" baseline="30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         </a:t>
            </a:r>
            <a:r>
              <a:rPr lang="sl-SI" sz="2000" i="1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K</a:t>
            </a:r>
            <a:r>
              <a:rPr lang="sl-SI" sz="2000" baseline="-25000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a</a:t>
            </a:r>
            <a:r>
              <a:rPr lang="sl-SI" sz="2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= 5,8 × 10</a:t>
            </a:r>
            <a:r>
              <a:rPr lang="sl-SI" sz="2000" baseline="30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10</a:t>
            </a:r>
            <a:r>
              <a:rPr lang="sl-SI" sz="2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; </a:t>
            </a:r>
            <a:r>
              <a:rPr lang="sl-SI" sz="2000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p</a:t>
            </a:r>
            <a:r>
              <a:rPr lang="sl-SI" sz="2000" i="1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K</a:t>
            </a:r>
            <a:r>
              <a:rPr lang="sl-SI" sz="2000" baseline="-25000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a</a:t>
            </a:r>
            <a:r>
              <a:rPr lang="sl-SI" sz="2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= 9,25</a:t>
            </a:r>
            <a:endParaRPr lang="sl-SI" sz="2000" baseline="30000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eaLnBrk="0" hangingPunct="0"/>
            <a:endParaRPr lang="sl-SI" sz="2000" baseline="30000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r>
              <a:rPr lang="sl-SI" dirty="0" smtClean="0"/>
              <a:t>Ne </a:t>
            </a:r>
            <a:r>
              <a:rPr lang="sl-SI" dirty="0" err="1" smtClean="0"/>
              <a:t>donira</a:t>
            </a:r>
            <a:r>
              <a:rPr lang="sl-SI" dirty="0" smtClean="0"/>
              <a:t> protona, pač pa veže </a:t>
            </a:r>
            <a:r>
              <a:rPr lang="sl-SI" dirty="0" err="1" smtClean="0"/>
              <a:t>hidroksidni</a:t>
            </a:r>
            <a:r>
              <a:rPr lang="sl-SI" dirty="0" smtClean="0"/>
              <a:t> ion</a:t>
            </a:r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827584" y="4005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1619672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539552" y="3356992"/>
            <a:ext cx="5447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/>
              <a:t>Esterifikacija</a:t>
            </a:r>
            <a:r>
              <a:rPr lang="sl-SI" dirty="0" smtClean="0"/>
              <a:t> z </a:t>
            </a:r>
            <a:r>
              <a:rPr lang="sl-SI" dirty="0" err="1" smtClean="0"/>
              <a:t>manitolom</a:t>
            </a:r>
            <a:r>
              <a:rPr lang="sl-SI" dirty="0" smtClean="0"/>
              <a:t> ali glicerolom </a:t>
            </a:r>
            <a:r>
              <a:rPr lang="sl-SI" dirty="0" smtClean="0">
                <a:sym typeface="Symbol"/>
              </a:rPr>
              <a:t> </a:t>
            </a:r>
            <a:r>
              <a:rPr lang="sl-SI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p</a:t>
            </a:r>
            <a:r>
              <a:rPr lang="sl-SI" i="1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K</a:t>
            </a:r>
            <a:r>
              <a:rPr lang="sl-SI" baseline="-25000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a</a:t>
            </a:r>
            <a:r>
              <a:rPr lang="sl-SI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= 5,15</a:t>
            </a:r>
            <a:endParaRPr lang="sl-SI" dirty="0"/>
          </a:p>
        </p:txBody>
      </p: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323528" y="3789040"/>
            <a:ext cx="7847856" cy="1949450"/>
            <a:chOff x="0" y="799"/>
            <a:chExt cx="5760" cy="1228"/>
          </a:xfrm>
        </p:grpSpPr>
        <p:pic>
          <p:nvPicPr>
            <p:cNvPr id="19" name="Picture 4" descr="scan0001"/>
            <p:cNvPicPr>
              <a:picLocks noChangeAspect="1" noChangeArrowheads="1"/>
            </p:cNvPicPr>
            <p:nvPr/>
          </p:nvPicPr>
          <p:blipFill>
            <a:blip r:embed="rId3" cstate="print"/>
            <a:srcRect l="17606" t="25568" r="52757" b="67696"/>
            <a:stretch>
              <a:fillRect/>
            </a:stretch>
          </p:blipFill>
          <p:spPr bwMode="auto">
            <a:xfrm>
              <a:off x="0" y="935"/>
              <a:ext cx="3175" cy="994"/>
            </a:xfrm>
            <a:prstGeom prst="rect">
              <a:avLst/>
            </a:prstGeom>
            <a:noFill/>
          </p:spPr>
        </p:pic>
        <p:pic>
          <p:nvPicPr>
            <p:cNvPr id="20" name="Picture 5" descr="scan0001"/>
            <p:cNvPicPr>
              <a:picLocks noChangeAspect="1" noChangeArrowheads="1"/>
            </p:cNvPicPr>
            <p:nvPr/>
          </p:nvPicPr>
          <p:blipFill>
            <a:blip r:embed="rId3" cstate="print"/>
            <a:srcRect l="25938" t="32304" r="45343" b="57605"/>
            <a:stretch>
              <a:fillRect/>
            </a:stretch>
          </p:blipFill>
          <p:spPr bwMode="auto">
            <a:xfrm>
              <a:off x="3220" y="799"/>
              <a:ext cx="2540" cy="1228"/>
            </a:xfrm>
            <a:prstGeom prst="rect">
              <a:avLst/>
            </a:prstGeom>
            <a:noFill/>
          </p:spPr>
        </p:pic>
      </p:grpSp>
      <p:sp>
        <p:nvSpPr>
          <p:cNvPr id="21" name="PoljeZBesedilom 20"/>
          <p:cNvSpPr txBox="1"/>
          <p:nvPr/>
        </p:nvSpPr>
        <p:spPr>
          <a:xfrm>
            <a:off x="467544" y="5805264"/>
            <a:ext cx="470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latin typeface="+mj-lt"/>
              </a:rPr>
              <a:t>Kislino </a:t>
            </a:r>
            <a:r>
              <a:rPr lang="sl-SI" sz="2000" dirty="0" err="1" smtClean="0">
                <a:latin typeface="+mj-lt"/>
              </a:rPr>
              <a:t>zaestrimo</a:t>
            </a:r>
            <a:r>
              <a:rPr lang="sl-SI" sz="2000" dirty="0" smtClean="0">
                <a:latin typeface="+mj-lt"/>
              </a:rPr>
              <a:t> pred titracijo s hidroksidi</a:t>
            </a:r>
            <a:endParaRPr lang="sl-SI" sz="2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7538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95536" y="548680"/>
            <a:ext cx="8565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latin typeface="+mj-lt"/>
              </a:rPr>
              <a:t>Dolžine in energije vezi ter kislinske lastnosti vodikovih halogenidov</a:t>
            </a:r>
            <a:endParaRPr lang="sl-SI" sz="2400" dirty="0">
              <a:latin typeface="+mj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15616" y="1916832"/>
          <a:ext cx="6552728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872"/>
                <a:gridCol w="1152128"/>
                <a:gridCol w="1152128"/>
                <a:gridCol w="1128464"/>
                <a:gridCol w="1224136"/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HF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HCl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HBr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HI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Dožina</a:t>
                      </a:r>
                      <a:r>
                        <a:rPr lang="sl-SI" dirty="0" smtClean="0"/>
                        <a:t> vezi/</a:t>
                      </a:r>
                      <a:r>
                        <a:rPr lang="sl-SI" dirty="0" err="1" smtClean="0"/>
                        <a:t>pm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91,7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127,4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141,4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160,9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Energija vezi/ </a:t>
                      </a:r>
                      <a:r>
                        <a:rPr lang="sl-SI" dirty="0" err="1" smtClean="0"/>
                        <a:t>kJ</a:t>
                      </a:r>
                      <a:r>
                        <a:rPr lang="sl-SI" dirty="0" smtClean="0"/>
                        <a:t>/mol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569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431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368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297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i="1" dirty="0" err="1" smtClean="0"/>
                        <a:t>K</a:t>
                      </a:r>
                      <a:r>
                        <a:rPr lang="sl-SI" baseline="-25000" dirty="0" err="1" smtClean="0"/>
                        <a:t>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6,6 </a:t>
                      </a:r>
                      <a:r>
                        <a:rPr lang="sl-SI" dirty="0" smtClean="0">
                          <a:sym typeface="Symbol"/>
                        </a:rPr>
                        <a:t> 10</a:t>
                      </a:r>
                      <a:r>
                        <a:rPr lang="sl-SI" baseline="30000" dirty="0" smtClean="0">
                          <a:sym typeface="Symbol"/>
                        </a:rPr>
                        <a:t>4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1,3 </a:t>
                      </a:r>
                      <a:r>
                        <a:rPr lang="sl-SI" dirty="0" smtClean="0">
                          <a:sym typeface="Symbol"/>
                        </a:rPr>
                        <a:t> 10</a:t>
                      </a:r>
                      <a:r>
                        <a:rPr lang="sl-SI" baseline="30000" dirty="0" smtClean="0">
                          <a:sym typeface="Symbol"/>
                        </a:rPr>
                        <a:t>6</a:t>
                      </a:r>
                      <a:endParaRPr lang="sl-SI" dirty="0" smtClean="0"/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sym typeface="Symbol"/>
                        </a:rPr>
                        <a:t> 10</a:t>
                      </a:r>
                      <a:r>
                        <a:rPr lang="sl-SI" baseline="30000" dirty="0" smtClean="0">
                          <a:sym typeface="Symbol"/>
                        </a:rPr>
                        <a:t>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sym typeface="Symbol"/>
                        </a:rPr>
                        <a:t>10</a:t>
                      </a:r>
                      <a:r>
                        <a:rPr lang="sl-SI" baseline="30000" dirty="0" smtClean="0">
                          <a:sym typeface="Symbol"/>
                        </a:rPr>
                        <a:t>9</a:t>
                      </a:r>
                      <a:endParaRPr lang="sl-SI" baseline="30000" dirty="0" smtClean="0"/>
                    </a:p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  <a:ln/>
        </p:spPr>
        <p:txBody>
          <a:bodyPr/>
          <a:lstStyle/>
          <a:p>
            <a:pPr lvl="1">
              <a:buNone/>
            </a:pPr>
            <a:r>
              <a:rPr lang="en-GB" sz="2400" dirty="0" err="1"/>
              <a:t>Prva</a:t>
            </a:r>
            <a:r>
              <a:rPr lang="en-GB" sz="2400" dirty="0"/>
              <a:t> </a:t>
            </a:r>
            <a:r>
              <a:rPr lang="en-GB" sz="2400" dirty="0" err="1"/>
              <a:t>stopnja</a:t>
            </a:r>
            <a:r>
              <a:rPr lang="en-GB" sz="2400" dirty="0"/>
              <a:t> </a:t>
            </a:r>
            <a:r>
              <a:rPr lang="en-GB" sz="2400" dirty="0" err="1"/>
              <a:t>protolize</a:t>
            </a:r>
            <a:r>
              <a:rPr lang="en-GB" sz="2400" dirty="0"/>
              <a:t> </a:t>
            </a:r>
            <a:r>
              <a:rPr lang="en-GB" sz="2400" dirty="0" err="1"/>
              <a:t>žveplove</a:t>
            </a:r>
            <a:r>
              <a:rPr lang="en-GB" sz="2400" dirty="0"/>
              <a:t> </a:t>
            </a:r>
            <a:r>
              <a:rPr lang="en-GB" sz="2400" dirty="0" err="1"/>
              <a:t>kisline</a:t>
            </a:r>
            <a:r>
              <a:rPr lang="en-GB" sz="2400" dirty="0"/>
              <a:t>: </a:t>
            </a:r>
          </a:p>
          <a:p>
            <a:pPr lvl="2">
              <a:buFontTx/>
              <a:buNone/>
            </a:pPr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dirty="0"/>
              <a:t>SO</a:t>
            </a:r>
            <a:r>
              <a:rPr lang="en-GB" baseline="-25000" dirty="0"/>
              <a:t>4</a:t>
            </a:r>
            <a:r>
              <a:rPr lang="en-GB" dirty="0"/>
              <a:t> (</a:t>
            </a:r>
            <a:r>
              <a:rPr lang="en-GB" dirty="0" err="1"/>
              <a:t>aq</a:t>
            </a:r>
            <a:r>
              <a:rPr lang="en-GB" dirty="0"/>
              <a:t>) + H</a:t>
            </a:r>
            <a:r>
              <a:rPr lang="en-GB" baseline="-25000" dirty="0"/>
              <a:t>2</a:t>
            </a:r>
            <a:r>
              <a:rPr lang="en-GB" dirty="0"/>
              <a:t>O(l) </a:t>
            </a:r>
            <a:r>
              <a:rPr lang="en-GB" b="1" dirty="0">
                <a:solidFill>
                  <a:srgbClr val="FF0066"/>
                </a:solidFill>
                <a:sym typeface="Symbol" pitchFamily="18" charset="2"/>
              </a:rPr>
              <a:t></a:t>
            </a:r>
            <a:r>
              <a:rPr lang="en-GB" dirty="0">
                <a:sym typeface="Symbol" pitchFamily="18" charset="2"/>
              </a:rPr>
              <a:t> HSO</a:t>
            </a:r>
            <a:r>
              <a:rPr lang="en-GB" baseline="-25000" dirty="0">
                <a:sym typeface="Symbol" pitchFamily="18" charset="2"/>
              </a:rPr>
              <a:t>4</a:t>
            </a:r>
            <a:r>
              <a:rPr lang="en-GB" baseline="30000" dirty="0">
                <a:sym typeface="Symbol" pitchFamily="18" charset="2"/>
              </a:rPr>
              <a:t></a:t>
            </a:r>
            <a:r>
              <a:rPr lang="en-GB" dirty="0">
                <a:sym typeface="Symbol" pitchFamily="18" charset="2"/>
              </a:rPr>
              <a:t>(</a:t>
            </a:r>
            <a:r>
              <a:rPr lang="en-GB" dirty="0" err="1">
                <a:sym typeface="Symbol" pitchFamily="18" charset="2"/>
              </a:rPr>
              <a:t>aq</a:t>
            </a:r>
            <a:r>
              <a:rPr lang="en-GB" dirty="0">
                <a:sym typeface="Symbol" pitchFamily="18" charset="2"/>
              </a:rPr>
              <a:t>) + H</a:t>
            </a:r>
            <a:r>
              <a:rPr lang="en-GB" baseline="-25000" dirty="0">
                <a:sym typeface="Symbol" pitchFamily="18" charset="2"/>
              </a:rPr>
              <a:t>3</a:t>
            </a:r>
            <a:r>
              <a:rPr lang="en-GB" dirty="0">
                <a:sym typeface="Symbol" pitchFamily="18" charset="2"/>
              </a:rPr>
              <a:t>O</a:t>
            </a:r>
            <a:r>
              <a:rPr lang="en-GB" baseline="30000" dirty="0">
                <a:sym typeface="Symbol" pitchFamily="18" charset="2"/>
              </a:rPr>
              <a:t>+</a:t>
            </a:r>
            <a:r>
              <a:rPr lang="en-GB" dirty="0">
                <a:sym typeface="Symbol" pitchFamily="18" charset="2"/>
              </a:rPr>
              <a:t>(</a:t>
            </a:r>
            <a:r>
              <a:rPr lang="en-GB" dirty="0" err="1">
                <a:sym typeface="Symbol" pitchFamily="18" charset="2"/>
              </a:rPr>
              <a:t>aq</a:t>
            </a:r>
            <a:r>
              <a:rPr lang="en-GB" dirty="0">
                <a:sym typeface="Symbol" pitchFamily="18" charset="2"/>
              </a:rPr>
              <a:t>)</a:t>
            </a:r>
          </a:p>
          <a:p>
            <a:pPr lvl="1">
              <a:buNone/>
            </a:pPr>
            <a:r>
              <a:rPr lang="en-GB" sz="2400" dirty="0" err="1">
                <a:sym typeface="Symbol" pitchFamily="18" charset="2"/>
              </a:rPr>
              <a:t>Druga</a:t>
            </a:r>
            <a:r>
              <a:rPr lang="en-GB" sz="2400" dirty="0">
                <a:sym typeface="Symbol" pitchFamily="18" charset="2"/>
              </a:rPr>
              <a:t> </a:t>
            </a:r>
            <a:r>
              <a:rPr lang="en-GB" sz="2400" dirty="0" err="1">
                <a:sym typeface="Symbol" pitchFamily="18" charset="2"/>
              </a:rPr>
              <a:t>stopnja</a:t>
            </a:r>
            <a:r>
              <a:rPr lang="en-GB" sz="2400" dirty="0">
                <a:sym typeface="Symbol" pitchFamily="18" charset="2"/>
              </a:rPr>
              <a:t> </a:t>
            </a:r>
            <a:r>
              <a:rPr lang="en-GB" sz="2400" dirty="0" err="1">
                <a:sym typeface="Symbol" pitchFamily="18" charset="2"/>
              </a:rPr>
              <a:t>protolize</a:t>
            </a:r>
            <a:r>
              <a:rPr lang="en-GB" sz="2400" dirty="0">
                <a:sym typeface="Symbol" pitchFamily="18" charset="2"/>
              </a:rPr>
              <a:t>:</a:t>
            </a:r>
          </a:p>
          <a:p>
            <a:pPr lvl="2">
              <a:buFontTx/>
              <a:buNone/>
            </a:pPr>
            <a:r>
              <a:rPr lang="en-GB" dirty="0">
                <a:sym typeface="Symbol" pitchFamily="18" charset="2"/>
              </a:rPr>
              <a:t>HSO</a:t>
            </a:r>
            <a:r>
              <a:rPr lang="en-GB" baseline="-25000" dirty="0">
                <a:sym typeface="Symbol" pitchFamily="18" charset="2"/>
              </a:rPr>
              <a:t>4</a:t>
            </a:r>
            <a:r>
              <a:rPr lang="en-GB" baseline="30000" dirty="0">
                <a:sym typeface="Symbol" pitchFamily="18" charset="2"/>
              </a:rPr>
              <a:t></a:t>
            </a:r>
            <a:r>
              <a:rPr lang="en-GB" dirty="0">
                <a:sym typeface="Symbol" pitchFamily="18" charset="2"/>
              </a:rPr>
              <a:t>(</a:t>
            </a:r>
            <a:r>
              <a:rPr lang="en-GB" dirty="0" err="1">
                <a:sym typeface="Symbol" pitchFamily="18" charset="2"/>
              </a:rPr>
              <a:t>aq</a:t>
            </a:r>
            <a:r>
              <a:rPr lang="en-GB" dirty="0">
                <a:sym typeface="Symbol" pitchFamily="18" charset="2"/>
              </a:rPr>
              <a:t>) + H</a:t>
            </a:r>
            <a:r>
              <a:rPr lang="en-GB" baseline="-25000" dirty="0">
                <a:sym typeface="Symbol" pitchFamily="18" charset="2"/>
              </a:rPr>
              <a:t>2</a:t>
            </a:r>
            <a:r>
              <a:rPr lang="en-GB" dirty="0">
                <a:sym typeface="Symbol" pitchFamily="18" charset="2"/>
              </a:rPr>
              <a:t>O(l)  SO</a:t>
            </a:r>
            <a:r>
              <a:rPr lang="en-GB" baseline="-25000" dirty="0">
                <a:sym typeface="Symbol" pitchFamily="18" charset="2"/>
              </a:rPr>
              <a:t>4</a:t>
            </a:r>
            <a:r>
              <a:rPr lang="en-GB" baseline="30000" dirty="0">
                <a:sym typeface="Symbol" pitchFamily="18" charset="2"/>
              </a:rPr>
              <a:t>2</a:t>
            </a:r>
            <a:r>
              <a:rPr lang="en-GB" dirty="0">
                <a:sym typeface="Symbol" pitchFamily="18" charset="2"/>
              </a:rPr>
              <a:t>(</a:t>
            </a:r>
            <a:r>
              <a:rPr lang="en-GB" dirty="0" err="1">
                <a:sym typeface="Symbol" pitchFamily="18" charset="2"/>
              </a:rPr>
              <a:t>aq</a:t>
            </a:r>
            <a:r>
              <a:rPr lang="en-GB" dirty="0">
                <a:sym typeface="Symbol" pitchFamily="18" charset="2"/>
              </a:rPr>
              <a:t>) + H</a:t>
            </a:r>
            <a:r>
              <a:rPr lang="en-GB" baseline="-25000" dirty="0">
                <a:sym typeface="Symbol" pitchFamily="18" charset="2"/>
              </a:rPr>
              <a:t>3</a:t>
            </a:r>
            <a:r>
              <a:rPr lang="en-GB" dirty="0">
                <a:sym typeface="Symbol" pitchFamily="18" charset="2"/>
              </a:rPr>
              <a:t>O</a:t>
            </a:r>
            <a:r>
              <a:rPr lang="en-GB" baseline="30000" dirty="0">
                <a:sym typeface="Symbol" pitchFamily="18" charset="2"/>
              </a:rPr>
              <a:t>+</a:t>
            </a:r>
            <a:r>
              <a:rPr lang="en-GB" dirty="0">
                <a:sym typeface="Symbol" pitchFamily="18" charset="2"/>
              </a:rPr>
              <a:t>(</a:t>
            </a:r>
            <a:r>
              <a:rPr lang="en-GB" dirty="0" err="1">
                <a:sym typeface="Symbol" pitchFamily="18" charset="2"/>
              </a:rPr>
              <a:t>aq</a:t>
            </a:r>
            <a:r>
              <a:rPr lang="en-GB" dirty="0">
                <a:sym typeface="Symbol" pitchFamily="18" charset="2"/>
              </a:rPr>
              <a:t>)</a:t>
            </a:r>
          </a:p>
          <a:p>
            <a:pPr lvl="2"/>
            <a:endParaRPr lang="en-GB" dirty="0">
              <a:sym typeface="Symbol" pitchFamily="18" charset="2"/>
            </a:endParaRPr>
          </a:p>
          <a:p>
            <a:pPr lvl="2"/>
            <a:endParaRPr lang="en-GB" dirty="0">
              <a:sym typeface="WP MultinationalA Roman" pitchFamily="18" charset="2"/>
            </a:endParaRPr>
          </a:p>
          <a:p>
            <a:pPr lvl="2"/>
            <a:endParaRPr lang="en-GB" dirty="0">
              <a:sym typeface="WP MultinationalA Roman" pitchFamily="18" charset="2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916113" y="3657600"/>
          <a:ext cx="3892550" cy="944563"/>
        </p:xfrm>
        <a:graphic>
          <a:graphicData uri="http://schemas.openxmlformats.org/presentationml/2006/ole">
            <p:oleObj spid="_x0000_s1026" name="Enačba" r:id="rId3" imgW="1981080" imgH="482400" progId="Equation.3">
              <p:embed/>
            </p:oleObj>
          </a:graphicData>
        </a:graphic>
      </p:graphicFrame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524000" y="4800600"/>
            <a:ext cx="58659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>
                <a:latin typeface="+mj-lt"/>
              </a:rPr>
              <a:t>V 0,1M H</a:t>
            </a:r>
            <a:r>
              <a:rPr lang="en-GB" sz="2000" baseline="-25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SO</a:t>
            </a:r>
            <a:r>
              <a:rPr lang="en-GB" sz="2000" baseline="-25000" dirty="0">
                <a:latin typeface="+mj-lt"/>
              </a:rPr>
              <a:t>4</a:t>
            </a:r>
            <a:r>
              <a:rPr lang="en-GB" sz="2000" dirty="0">
                <a:latin typeface="+mj-lt"/>
              </a:rPr>
              <a:t> je </a:t>
            </a:r>
            <a:r>
              <a:rPr lang="en-GB" sz="2000" dirty="0" err="1">
                <a:latin typeface="+mj-lt"/>
              </a:rPr>
              <a:t>samo</a:t>
            </a:r>
            <a:r>
              <a:rPr lang="en-GB" sz="2000" dirty="0">
                <a:latin typeface="+mj-lt"/>
              </a:rPr>
              <a:t> 9% </a:t>
            </a:r>
            <a:r>
              <a:rPr lang="en-GB" sz="2000" dirty="0" err="1">
                <a:latin typeface="+mj-lt"/>
              </a:rPr>
              <a:t>oksonijevih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ionov</a:t>
            </a:r>
            <a:r>
              <a:rPr lang="en-GB" sz="2000" dirty="0">
                <a:latin typeface="+mj-lt"/>
              </a:rPr>
              <a:t> v </a:t>
            </a:r>
            <a:r>
              <a:rPr lang="en-GB" sz="2000" dirty="0" err="1">
                <a:latin typeface="+mj-lt"/>
              </a:rPr>
              <a:t>raztopini</a:t>
            </a:r>
            <a:endParaRPr lang="en-GB" sz="2000" dirty="0">
              <a:latin typeface="+mj-lt"/>
            </a:endParaRPr>
          </a:p>
          <a:p>
            <a:r>
              <a:rPr lang="en-GB" sz="2000" dirty="0" err="1">
                <a:latin typeface="+mj-lt"/>
              </a:rPr>
              <a:t>iz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druge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stopnje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protolize</a:t>
            </a:r>
            <a:endParaRPr lang="en-GB" sz="2000" dirty="0">
              <a:latin typeface="+mj-lt"/>
            </a:endParaRPr>
          </a:p>
        </p:txBody>
      </p:sp>
      <p:sp>
        <p:nvSpPr>
          <p:cNvPr id="7" name="Ograda vsebine 2"/>
          <p:cNvSpPr txBox="1">
            <a:spLocks/>
          </p:cNvSpPr>
          <p:nvPr/>
        </p:nvSpPr>
        <p:spPr bwMode="auto">
          <a:xfrm>
            <a:off x="457200" y="260649"/>
            <a:ext cx="8507288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Protoliza</a:t>
            </a: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več-protonskih kislin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4" autoUpdateAnimBg="0"/>
      <p:bldP spid="2253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548680"/>
            <a:ext cx="8964488" cy="5547320"/>
          </a:xfrm>
          <a:ln/>
        </p:spPr>
        <p:txBody>
          <a:bodyPr/>
          <a:lstStyle/>
          <a:p>
            <a:pPr lvl="1">
              <a:buNone/>
            </a:pPr>
            <a:endParaRPr lang="sl-SI" sz="2400" dirty="0" smtClean="0"/>
          </a:p>
          <a:p>
            <a:pPr lvl="1">
              <a:buNone/>
            </a:pPr>
            <a:r>
              <a:rPr lang="en-GB" sz="2400" dirty="0" err="1" smtClean="0"/>
              <a:t>Koncentracija</a:t>
            </a:r>
            <a:r>
              <a:rPr lang="en-GB" sz="2400" dirty="0" smtClean="0"/>
              <a:t> </a:t>
            </a:r>
            <a:r>
              <a:rPr lang="en-GB" sz="2400" dirty="0" err="1"/>
              <a:t>oksonijevih</a:t>
            </a:r>
            <a:r>
              <a:rPr lang="en-GB" sz="2400" dirty="0"/>
              <a:t> </a:t>
            </a:r>
            <a:r>
              <a:rPr lang="en-GB" sz="2400" dirty="0" err="1"/>
              <a:t>ionov</a:t>
            </a:r>
            <a:r>
              <a:rPr lang="en-GB" sz="2400" dirty="0"/>
              <a:t> v </a:t>
            </a:r>
            <a:r>
              <a:rPr lang="en-GB" sz="2400" dirty="0" err="1"/>
              <a:t>prvi</a:t>
            </a:r>
            <a:r>
              <a:rPr lang="en-GB" sz="2400" dirty="0"/>
              <a:t> </a:t>
            </a:r>
            <a:r>
              <a:rPr lang="en-GB" sz="2400" dirty="0" err="1"/>
              <a:t>stopnji</a:t>
            </a:r>
            <a:r>
              <a:rPr lang="en-GB" sz="2400" dirty="0"/>
              <a:t> </a:t>
            </a:r>
            <a:r>
              <a:rPr lang="en-GB" sz="2400" dirty="0" err="1" smtClean="0"/>
              <a:t>protolize</a:t>
            </a:r>
            <a:endParaRPr lang="sl-SI" sz="2400" dirty="0" smtClean="0"/>
          </a:p>
          <a:p>
            <a:pPr lvl="1">
              <a:buNone/>
            </a:pPr>
            <a:r>
              <a:rPr lang="en-GB" sz="2400" dirty="0" smtClean="0"/>
              <a:t>0,1</a:t>
            </a:r>
            <a:r>
              <a:rPr lang="sl-SI" sz="2400" dirty="0" smtClean="0"/>
              <a:t>0</a:t>
            </a:r>
            <a:r>
              <a:rPr lang="en-GB" sz="2400" dirty="0" smtClean="0"/>
              <a:t> </a:t>
            </a:r>
            <a:r>
              <a:rPr lang="en-GB" sz="2400" dirty="0"/>
              <a:t>M </a:t>
            </a:r>
            <a:r>
              <a:rPr lang="en-GB" sz="2400" dirty="0" err="1"/>
              <a:t>žveplove</a:t>
            </a:r>
            <a:r>
              <a:rPr lang="en-GB" sz="2400" dirty="0"/>
              <a:t> </a:t>
            </a:r>
            <a:r>
              <a:rPr lang="en-GB" sz="2400" dirty="0" err="1"/>
              <a:t>kisline</a:t>
            </a:r>
            <a:r>
              <a:rPr lang="en-GB" sz="2400" dirty="0"/>
              <a:t> je:</a:t>
            </a:r>
          </a:p>
          <a:p>
            <a:pPr lvl="1">
              <a:buFontTx/>
              <a:buNone/>
            </a:pPr>
            <a:r>
              <a:rPr lang="en-GB" sz="2400" dirty="0">
                <a:sym typeface="Symbol" pitchFamily="18" charset="2"/>
              </a:rPr>
              <a:t> </a:t>
            </a:r>
            <a:r>
              <a:rPr lang="en-GB" sz="2400" dirty="0" smtClean="0">
                <a:sym typeface="Symbol" pitchFamily="18" charset="2"/>
              </a:rPr>
              <a:t></a:t>
            </a:r>
            <a:r>
              <a:rPr lang="en-GB" sz="2400" dirty="0">
                <a:sym typeface="Symbol" pitchFamily="18" charset="2"/>
              </a:rPr>
              <a:t>H</a:t>
            </a:r>
            <a:r>
              <a:rPr lang="en-GB" sz="2400" baseline="-25000" dirty="0">
                <a:sym typeface="Symbol" pitchFamily="18" charset="2"/>
              </a:rPr>
              <a:t>3</a:t>
            </a:r>
            <a:r>
              <a:rPr lang="en-GB" sz="2400" dirty="0">
                <a:sym typeface="Symbol" pitchFamily="18" charset="2"/>
              </a:rPr>
              <a:t>O</a:t>
            </a:r>
            <a:r>
              <a:rPr lang="en-GB" sz="2400" baseline="30000" dirty="0">
                <a:sym typeface="Symbol" pitchFamily="18" charset="2"/>
              </a:rPr>
              <a:t>+</a:t>
            </a:r>
            <a:r>
              <a:rPr lang="en-GB" sz="2400" dirty="0">
                <a:sym typeface="Symbol" pitchFamily="18" charset="2"/>
              </a:rPr>
              <a:t></a:t>
            </a:r>
            <a:r>
              <a:rPr lang="en-GB" sz="2400" dirty="0"/>
              <a:t> = </a:t>
            </a:r>
            <a:r>
              <a:rPr lang="en-GB" sz="2400" dirty="0" smtClean="0"/>
              <a:t>0,1</a:t>
            </a:r>
            <a:r>
              <a:rPr lang="sl-SI" sz="2400" dirty="0" smtClean="0"/>
              <a:t>0</a:t>
            </a:r>
            <a:r>
              <a:rPr lang="en-GB" sz="2400" dirty="0" smtClean="0"/>
              <a:t> </a:t>
            </a:r>
            <a:r>
              <a:rPr lang="en-GB" sz="2400" dirty="0"/>
              <a:t>mol/L</a:t>
            </a:r>
          </a:p>
          <a:p>
            <a:pPr lvl="1">
              <a:buFontTx/>
              <a:buNone/>
            </a:pPr>
            <a:r>
              <a:rPr lang="en-GB" sz="2400" dirty="0" smtClean="0"/>
              <a:t> </a:t>
            </a:r>
            <a:r>
              <a:rPr lang="en-GB" sz="2400" dirty="0"/>
              <a:t>H</a:t>
            </a:r>
            <a:r>
              <a:rPr lang="en-GB" sz="2400" baseline="-25000" dirty="0"/>
              <a:t>2</a:t>
            </a:r>
            <a:r>
              <a:rPr lang="en-GB" sz="2400" dirty="0"/>
              <a:t>SO</a:t>
            </a:r>
            <a:r>
              <a:rPr lang="en-GB" sz="2400" baseline="-25000" dirty="0"/>
              <a:t>4</a:t>
            </a:r>
            <a:r>
              <a:rPr lang="en-GB" sz="2400" dirty="0"/>
              <a:t>(</a:t>
            </a:r>
            <a:r>
              <a:rPr lang="en-GB" sz="2400" dirty="0" err="1"/>
              <a:t>aq</a:t>
            </a:r>
            <a:r>
              <a:rPr lang="en-GB" sz="2400" dirty="0"/>
              <a:t>) + H</a:t>
            </a:r>
            <a:r>
              <a:rPr lang="en-GB" sz="2400" baseline="-25000" dirty="0"/>
              <a:t>2</a:t>
            </a:r>
            <a:r>
              <a:rPr lang="en-GB" sz="2400" dirty="0"/>
              <a:t>O(l) </a:t>
            </a:r>
            <a:r>
              <a:rPr lang="en-GB" sz="2400" b="1" dirty="0">
                <a:sym typeface="Symbol" pitchFamily="18" charset="2"/>
              </a:rPr>
              <a:t></a:t>
            </a:r>
            <a:r>
              <a:rPr lang="en-GB" sz="2400" dirty="0">
                <a:sym typeface="Symbol" pitchFamily="18" charset="2"/>
              </a:rPr>
              <a:t> HSO</a:t>
            </a:r>
            <a:r>
              <a:rPr lang="en-GB" sz="2400" baseline="-25000" dirty="0">
                <a:sym typeface="Symbol" pitchFamily="18" charset="2"/>
              </a:rPr>
              <a:t>4</a:t>
            </a:r>
            <a:r>
              <a:rPr lang="en-GB" sz="2400" baseline="30000" dirty="0">
                <a:sym typeface="Symbol" pitchFamily="18" charset="2"/>
              </a:rPr>
              <a:t></a:t>
            </a:r>
            <a:r>
              <a:rPr lang="en-GB" sz="2400" dirty="0">
                <a:sym typeface="Symbol" pitchFamily="18" charset="2"/>
              </a:rPr>
              <a:t>(</a:t>
            </a:r>
            <a:r>
              <a:rPr lang="en-GB" sz="2400" dirty="0" err="1">
                <a:sym typeface="Symbol" pitchFamily="18" charset="2"/>
              </a:rPr>
              <a:t>aq</a:t>
            </a:r>
            <a:r>
              <a:rPr lang="en-GB" sz="2400" dirty="0">
                <a:sym typeface="Symbol" pitchFamily="18" charset="2"/>
              </a:rPr>
              <a:t>) + H</a:t>
            </a:r>
            <a:r>
              <a:rPr lang="en-GB" sz="2400" baseline="-25000" dirty="0">
                <a:sym typeface="Symbol" pitchFamily="18" charset="2"/>
              </a:rPr>
              <a:t>3</a:t>
            </a:r>
            <a:r>
              <a:rPr lang="en-GB" sz="2400" dirty="0">
                <a:sym typeface="Symbol" pitchFamily="18" charset="2"/>
              </a:rPr>
              <a:t>O</a:t>
            </a:r>
            <a:r>
              <a:rPr lang="en-GB" sz="2400" baseline="30000" dirty="0">
                <a:sym typeface="Symbol" pitchFamily="18" charset="2"/>
              </a:rPr>
              <a:t>+</a:t>
            </a:r>
            <a:r>
              <a:rPr lang="en-GB" sz="2400" dirty="0">
                <a:sym typeface="Symbol" pitchFamily="18" charset="2"/>
              </a:rPr>
              <a:t>(</a:t>
            </a:r>
            <a:r>
              <a:rPr lang="en-GB" sz="2400" dirty="0" err="1">
                <a:sym typeface="Symbol" pitchFamily="18" charset="2"/>
              </a:rPr>
              <a:t>aq</a:t>
            </a:r>
            <a:r>
              <a:rPr lang="en-GB" sz="2400" dirty="0">
                <a:sym typeface="Symbol" pitchFamily="18" charset="2"/>
              </a:rPr>
              <a:t>)</a:t>
            </a:r>
          </a:p>
          <a:p>
            <a:pPr lvl="1">
              <a:buNone/>
            </a:pPr>
            <a:endParaRPr lang="sl-SI" sz="2400" dirty="0" smtClean="0">
              <a:sym typeface="Symbol" pitchFamily="18" charset="2"/>
            </a:endParaRPr>
          </a:p>
          <a:p>
            <a:pPr lvl="1">
              <a:buNone/>
            </a:pPr>
            <a:r>
              <a:rPr lang="en-GB" sz="2400" dirty="0" smtClean="0">
                <a:sym typeface="Symbol" pitchFamily="18" charset="2"/>
              </a:rPr>
              <a:t>V </a:t>
            </a:r>
            <a:r>
              <a:rPr lang="en-GB" sz="2400" dirty="0" err="1">
                <a:sym typeface="Symbol" pitchFamily="18" charset="2"/>
              </a:rPr>
              <a:t>drugi</a:t>
            </a:r>
            <a:r>
              <a:rPr lang="en-GB" sz="2400" dirty="0">
                <a:sym typeface="Symbol" pitchFamily="18" charset="2"/>
              </a:rPr>
              <a:t> </a:t>
            </a:r>
            <a:r>
              <a:rPr lang="en-GB" sz="2400" dirty="0" err="1">
                <a:sym typeface="Symbol" pitchFamily="18" charset="2"/>
              </a:rPr>
              <a:t>stopnji</a:t>
            </a:r>
            <a:r>
              <a:rPr lang="en-GB" sz="2400" dirty="0">
                <a:sym typeface="Symbol" pitchFamily="18" charset="2"/>
              </a:rPr>
              <a:t> </a:t>
            </a:r>
            <a:r>
              <a:rPr lang="en-GB" sz="2400" dirty="0" err="1">
                <a:sym typeface="Symbol" pitchFamily="18" charset="2"/>
              </a:rPr>
              <a:t>protolize</a:t>
            </a:r>
            <a:r>
              <a:rPr lang="en-GB" sz="2400" dirty="0">
                <a:sym typeface="Symbol" pitchFamily="18" charset="2"/>
              </a:rPr>
              <a:t>:</a:t>
            </a:r>
          </a:p>
          <a:p>
            <a:pPr lvl="1">
              <a:buFontTx/>
              <a:buNone/>
            </a:pPr>
            <a:r>
              <a:rPr lang="en-GB" sz="2400" dirty="0">
                <a:sym typeface="Symbol" pitchFamily="18" charset="2"/>
              </a:rPr>
              <a:t> 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>
                <a:sym typeface="Symbol" pitchFamily="18" charset="2"/>
              </a:rPr>
              <a:t>HSO</a:t>
            </a:r>
            <a:r>
              <a:rPr lang="en-GB" sz="2400" baseline="-25000" dirty="0">
                <a:sym typeface="Symbol" pitchFamily="18" charset="2"/>
              </a:rPr>
              <a:t>4</a:t>
            </a:r>
            <a:r>
              <a:rPr lang="en-GB" sz="2400" baseline="30000" dirty="0">
                <a:sym typeface="Symbol" pitchFamily="18" charset="2"/>
              </a:rPr>
              <a:t></a:t>
            </a:r>
            <a:r>
              <a:rPr lang="en-GB" sz="2400" dirty="0">
                <a:sym typeface="Symbol" pitchFamily="18" charset="2"/>
              </a:rPr>
              <a:t>(</a:t>
            </a:r>
            <a:r>
              <a:rPr lang="en-GB" sz="2400" dirty="0" err="1">
                <a:sym typeface="Symbol" pitchFamily="18" charset="2"/>
              </a:rPr>
              <a:t>aq</a:t>
            </a:r>
            <a:r>
              <a:rPr lang="en-GB" sz="2400" dirty="0">
                <a:sym typeface="Symbol" pitchFamily="18" charset="2"/>
              </a:rPr>
              <a:t>) + H</a:t>
            </a:r>
            <a:r>
              <a:rPr lang="en-GB" sz="2400" baseline="-25000" dirty="0">
                <a:sym typeface="Symbol" pitchFamily="18" charset="2"/>
              </a:rPr>
              <a:t>2</a:t>
            </a:r>
            <a:r>
              <a:rPr lang="en-GB" sz="2400" dirty="0">
                <a:sym typeface="Symbol" pitchFamily="18" charset="2"/>
              </a:rPr>
              <a:t>O(l)  SO</a:t>
            </a:r>
            <a:r>
              <a:rPr lang="en-GB" sz="2400" baseline="-25000" dirty="0">
                <a:sym typeface="Symbol" pitchFamily="18" charset="2"/>
              </a:rPr>
              <a:t>4</a:t>
            </a:r>
            <a:r>
              <a:rPr lang="en-GB" sz="2400" baseline="30000" dirty="0">
                <a:sym typeface="Symbol" pitchFamily="18" charset="2"/>
              </a:rPr>
              <a:t>2</a:t>
            </a:r>
            <a:r>
              <a:rPr lang="en-GB" sz="2400" dirty="0">
                <a:sym typeface="Symbol" pitchFamily="18" charset="2"/>
              </a:rPr>
              <a:t>(</a:t>
            </a:r>
            <a:r>
              <a:rPr lang="en-GB" sz="2400" dirty="0" err="1">
                <a:sym typeface="Symbol" pitchFamily="18" charset="2"/>
              </a:rPr>
              <a:t>aq</a:t>
            </a:r>
            <a:r>
              <a:rPr lang="en-GB" sz="2400" dirty="0">
                <a:sym typeface="Symbol" pitchFamily="18" charset="2"/>
              </a:rPr>
              <a:t>) + H</a:t>
            </a:r>
            <a:r>
              <a:rPr lang="en-GB" sz="2400" baseline="-25000" dirty="0">
                <a:sym typeface="Symbol" pitchFamily="18" charset="2"/>
              </a:rPr>
              <a:t>3</a:t>
            </a:r>
            <a:r>
              <a:rPr lang="en-GB" sz="2400" dirty="0">
                <a:sym typeface="Symbol" pitchFamily="18" charset="2"/>
              </a:rPr>
              <a:t>O</a:t>
            </a:r>
            <a:r>
              <a:rPr lang="en-GB" sz="2400" baseline="30000" dirty="0">
                <a:sym typeface="Symbol" pitchFamily="18" charset="2"/>
              </a:rPr>
              <a:t>+</a:t>
            </a:r>
            <a:r>
              <a:rPr lang="en-GB" sz="2400" dirty="0">
                <a:sym typeface="Symbol" pitchFamily="18" charset="2"/>
              </a:rPr>
              <a:t>(</a:t>
            </a:r>
            <a:r>
              <a:rPr lang="en-GB" sz="2400" dirty="0" err="1">
                <a:sym typeface="Symbol" pitchFamily="18" charset="2"/>
              </a:rPr>
              <a:t>aq</a:t>
            </a:r>
            <a:r>
              <a:rPr lang="en-GB" sz="2400" dirty="0">
                <a:sym typeface="Symbol" pitchFamily="18" charset="2"/>
              </a:rPr>
              <a:t>)</a:t>
            </a:r>
          </a:p>
          <a:p>
            <a:pPr lvl="1">
              <a:buFontTx/>
              <a:buNone/>
            </a:pP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>
                <a:sym typeface="Symbol" pitchFamily="18" charset="2"/>
              </a:rPr>
              <a:t>(</a:t>
            </a:r>
            <a:r>
              <a:rPr lang="en-GB" sz="2400" dirty="0" smtClean="0">
                <a:sym typeface="Symbol" pitchFamily="18" charset="2"/>
              </a:rPr>
              <a:t>0,1</a:t>
            </a:r>
            <a:r>
              <a:rPr lang="sl-SI" sz="2400" dirty="0" smtClean="0">
                <a:sym typeface="Symbol" pitchFamily="18" charset="2"/>
              </a:rPr>
              <a:t>0</a:t>
            </a:r>
            <a:r>
              <a:rPr lang="en-GB" sz="2400" dirty="0" smtClean="0">
                <a:sym typeface="Symbol" pitchFamily="18" charset="2"/>
              </a:rPr>
              <a:t></a:t>
            </a:r>
            <a:r>
              <a:rPr lang="en-GB" sz="2400" dirty="0">
                <a:sym typeface="Symbol" pitchFamily="18" charset="2"/>
              </a:rPr>
              <a:t>x) mol/L          </a:t>
            </a:r>
            <a:r>
              <a:rPr lang="en-GB" sz="2400" dirty="0" smtClean="0">
                <a:sym typeface="Symbol" pitchFamily="18" charset="2"/>
              </a:rPr>
              <a:t>  </a:t>
            </a:r>
            <a:r>
              <a:rPr lang="sl-SI" sz="2400" dirty="0" smtClean="0">
                <a:sym typeface="Symbol" pitchFamily="18" charset="2"/>
              </a:rPr>
              <a:t>  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>
                <a:sym typeface="Symbol" pitchFamily="18" charset="2"/>
              </a:rPr>
              <a:t>x mol/L       x mol/L</a:t>
            </a:r>
          </a:p>
          <a:p>
            <a:pPr lvl="1">
              <a:buFontTx/>
              <a:buNone/>
            </a:pPr>
            <a:endParaRPr lang="en-GB" dirty="0">
              <a:sym typeface="Symbol" pitchFamily="18" charset="2"/>
            </a:endParaRPr>
          </a:p>
          <a:p>
            <a:pPr lvl="2">
              <a:buFontTx/>
              <a:buNone/>
            </a:pPr>
            <a:endParaRPr lang="en-GB" dirty="0">
              <a:sym typeface="Symbol" pitchFamily="18" charset="2"/>
            </a:endParaRPr>
          </a:p>
          <a:p>
            <a:pPr lvl="2"/>
            <a:endParaRPr lang="en-GB" dirty="0">
              <a:sym typeface="Symbol" pitchFamily="18" charset="2"/>
            </a:endParaRPr>
          </a:p>
          <a:p>
            <a:pPr lvl="2"/>
            <a:endParaRPr lang="en-GB" dirty="0">
              <a:sym typeface="WP MultinationalA Roman" pitchFamily="18" charset="2"/>
            </a:endParaRPr>
          </a:p>
          <a:p>
            <a:pPr lvl="2"/>
            <a:endParaRPr lang="en-GB" dirty="0">
              <a:sym typeface="WP MultinationalA Roman" pitchFamily="18" charset="2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11560" y="5085184"/>
            <a:ext cx="72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 err="1">
                <a:latin typeface="+mj-lt"/>
              </a:rPr>
              <a:t>Celotna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koncentracija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oksonijevih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ionov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smtClean="0">
                <a:latin typeface="+mj-lt"/>
              </a:rPr>
              <a:t>v </a:t>
            </a:r>
            <a:r>
              <a:rPr lang="en-GB" sz="2400" dirty="0" err="1">
                <a:latin typeface="+mj-lt"/>
              </a:rPr>
              <a:t>raztopini</a:t>
            </a:r>
            <a:r>
              <a:rPr lang="en-GB" sz="2400" dirty="0">
                <a:latin typeface="+mj-lt"/>
              </a:rPr>
              <a:t> je</a:t>
            </a:r>
            <a:r>
              <a:rPr lang="en-GB" sz="2400" dirty="0" smtClean="0">
                <a:latin typeface="+mj-lt"/>
              </a:rPr>
              <a:t>:</a:t>
            </a:r>
            <a:endParaRPr lang="en-GB" sz="2400" dirty="0">
              <a:latin typeface="+mj-lt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835696" y="1916832"/>
            <a:ext cx="1296144" cy="393576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932040" y="4149080"/>
            <a:ext cx="1296144" cy="393576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5364088" y="5589240"/>
            <a:ext cx="21339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latin typeface="+mj-lt"/>
              </a:rPr>
              <a:t>(</a:t>
            </a:r>
            <a:r>
              <a:rPr lang="en-GB" sz="2400" dirty="0" smtClean="0">
                <a:latin typeface="+mj-lt"/>
              </a:rPr>
              <a:t>0,1</a:t>
            </a:r>
            <a:r>
              <a:rPr lang="sl-SI" sz="2400" dirty="0" smtClean="0">
                <a:latin typeface="+mj-lt"/>
              </a:rPr>
              <a:t>0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>
                <a:latin typeface="+mj-lt"/>
              </a:rPr>
              <a:t>+ x) mol/L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4" autoUpdateAnimBg="0"/>
      <p:bldP spid="24584" grpId="0" autoUpdateAnimBg="0"/>
      <p:bldP spid="24585" grpId="0" animBg="1"/>
      <p:bldP spid="24587" grpId="0" animBg="1"/>
      <p:bldP spid="2458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884238" y="620713"/>
          <a:ext cx="5592762" cy="944562"/>
        </p:xfrm>
        <a:graphic>
          <a:graphicData uri="http://schemas.openxmlformats.org/presentationml/2006/ole">
            <p:oleObj spid="_x0000_s2050" name="Enačba" r:id="rId3" imgW="2844720" imgH="482400" progId="Equation.3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971600" y="2708920"/>
          <a:ext cx="6276975" cy="879475"/>
        </p:xfrm>
        <a:graphic>
          <a:graphicData uri="http://schemas.openxmlformats.org/presentationml/2006/ole">
            <p:oleObj spid="_x0000_s2051" name="Equation" r:id="rId4" imgW="2781000" imgH="393480" progId="Equation.3">
              <p:embed/>
            </p:oleObj>
          </a:graphicData>
        </a:graphic>
      </p:graphicFrame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971600" y="1844824"/>
            <a:ext cx="34784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x</a:t>
            </a:r>
            <a:r>
              <a:rPr lang="en-GB" sz="2400" baseline="30000" dirty="0"/>
              <a:t>2 </a:t>
            </a:r>
            <a:r>
              <a:rPr lang="en-GB" sz="2400" dirty="0"/>
              <a:t>+ 0,112x </a:t>
            </a:r>
            <a:r>
              <a:rPr lang="en-GB" sz="2400" dirty="0">
                <a:sym typeface="Symbol" pitchFamily="18" charset="2"/>
              </a:rPr>
              <a:t> 0,0012 = 0</a:t>
            </a:r>
            <a:endParaRPr lang="en-GB" sz="2400" dirty="0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971600" y="4077072"/>
            <a:ext cx="79563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V 0,1 M </a:t>
            </a:r>
            <a:r>
              <a:rPr lang="en-GB" sz="2400" dirty="0" err="1">
                <a:latin typeface="+mj-lt"/>
              </a:rPr>
              <a:t>raztopini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žveplove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kisline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imamo</a:t>
            </a:r>
            <a:r>
              <a:rPr lang="sl-SI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naslednje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koncentracije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ionov</a:t>
            </a:r>
            <a:r>
              <a:rPr lang="en-GB" sz="2400" dirty="0">
                <a:latin typeface="+mj-lt"/>
              </a:rPr>
              <a:t>: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971600" y="5013176"/>
            <a:ext cx="2637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latin typeface="+mj-lt"/>
                <a:sym typeface="Symbol" pitchFamily="18" charset="2"/>
              </a:rPr>
              <a:t>H</a:t>
            </a:r>
            <a:r>
              <a:rPr lang="en-GB" sz="2400" baseline="-25000" dirty="0">
                <a:latin typeface="+mj-lt"/>
                <a:sym typeface="Symbol" pitchFamily="18" charset="2"/>
              </a:rPr>
              <a:t>3</a:t>
            </a:r>
            <a:r>
              <a:rPr lang="en-GB" sz="2400" dirty="0">
                <a:latin typeface="+mj-lt"/>
                <a:sym typeface="Symbol" pitchFamily="18" charset="2"/>
              </a:rPr>
              <a:t>O</a:t>
            </a:r>
            <a:r>
              <a:rPr lang="en-GB" sz="2400" baseline="30000" dirty="0">
                <a:latin typeface="+mj-lt"/>
                <a:sym typeface="Symbol" pitchFamily="18" charset="2"/>
              </a:rPr>
              <a:t>+</a:t>
            </a:r>
            <a:r>
              <a:rPr lang="en-GB" sz="2400" dirty="0">
                <a:latin typeface="+mj-lt"/>
                <a:sym typeface="Symbol" pitchFamily="18" charset="2"/>
              </a:rPr>
              <a:t>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>
                <a:latin typeface="+mj-lt"/>
                <a:sym typeface="Symbol" pitchFamily="18" charset="2"/>
              </a:rPr>
              <a:t></a:t>
            </a:r>
            <a:r>
              <a:rPr lang="en-GB" sz="2400" dirty="0">
                <a:latin typeface="+mj-lt"/>
              </a:rPr>
              <a:t> 0,11 mol/L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923928" y="5013176"/>
            <a:ext cx="2771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latin typeface="+mj-lt"/>
                <a:sym typeface="Symbol" pitchFamily="18" charset="2"/>
              </a:rPr>
              <a:t>[HSO</a:t>
            </a:r>
            <a:r>
              <a:rPr lang="en-GB" sz="2400" baseline="-25000" dirty="0">
                <a:latin typeface="+mj-lt"/>
                <a:sym typeface="Symbol" pitchFamily="18" charset="2"/>
              </a:rPr>
              <a:t>4</a:t>
            </a:r>
            <a:r>
              <a:rPr lang="en-GB" sz="2400" baseline="30000" dirty="0">
                <a:latin typeface="+mj-lt"/>
                <a:sym typeface="Symbol" pitchFamily="18" charset="2"/>
              </a:rPr>
              <a:t></a:t>
            </a:r>
            <a:r>
              <a:rPr lang="en-GB" sz="2400" dirty="0">
                <a:latin typeface="+mj-lt"/>
                <a:sym typeface="Symbol" pitchFamily="18" charset="2"/>
              </a:rPr>
              <a:t>]  0,09 mol/L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3923928" y="5589240"/>
            <a:ext cx="268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latin typeface="+mj-lt"/>
                <a:sym typeface="Symbol" pitchFamily="18" charset="2"/>
              </a:rPr>
              <a:t>[SO</a:t>
            </a:r>
            <a:r>
              <a:rPr lang="en-GB" sz="2400" baseline="-25000" dirty="0">
                <a:latin typeface="+mj-lt"/>
                <a:sym typeface="Symbol" pitchFamily="18" charset="2"/>
              </a:rPr>
              <a:t>4</a:t>
            </a:r>
            <a:r>
              <a:rPr lang="en-GB" sz="2400" baseline="30000" dirty="0">
                <a:latin typeface="+mj-lt"/>
                <a:sym typeface="Symbol" pitchFamily="18" charset="2"/>
              </a:rPr>
              <a:t>2</a:t>
            </a:r>
            <a:r>
              <a:rPr lang="en-GB" sz="2400" dirty="0">
                <a:latin typeface="+mj-lt"/>
                <a:sym typeface="Symbol" pitchFamily="18" charset="2"/>
              </a:rPr>
              <a:t>]  0,01 mol/L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utoUpdateAnimBg="0"/>
      <p:bldP spid="25607" grpId="0" autoUpdateAnimBg="0"/>
      <p:bldP spid="25608" grpId="0" autoUpdateAnimBg="0"/>
      <p:bldP spid="25609" grpId="0" autoUpdateAnimBg="0"/>
      <p:bldP spid="2561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/>
          <a:lstStyle/>
          <a:p>
            <a:r>
              <a:rPr lang="en-GB" sz="2800" dirty="0" err="1"/>
              <a:t>Fosforjeva</a:t>
            </a:r>
            <a:r>
              <a:rPr lang="en-GB" sz="2800" dirty="0"/>
              <a:t> </a:t>
            </a:r>
            <a:r>
              <a:rPr lang="en-GB" sz="2800" dirty="0" err="1"/>
              <a:t>kislina</a:t>
            </a:r>
            <a:endParaRPr lang="en-GB" sz="28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132440" cy="5184576"/>
          </a:xfrm>
          <a:ln/>
        </p:spPr>
        <p:txBody>
          <a:bodyPr/>
          <a:lstStyle/>
          <a:p>
            <a:pPr lvl="1">
              <a:buNone/>
            </a:pPr>
            <a:r>
              <a:rPr lang="en-GB" dirty="0" err="1" smtClean="0"/>
              <a:t>Prva</a:t>
            </a:r>
            <a:r>
              <a:rPr lang="en-GB" dirty="0" smtClean="0"/>
              <a:t> </a:t>
            </a:r>
            <a:r>
              <a:rPr lang="en-GB" dirty="0" err="1" smtClean="0"/>
              <a:t>stopnja</a:t>
            </a:r>
            <a:r>
              <a:rPr lang="en-GB" dirty="0" smtClean="0"/>
              <a:t> </a:t>
            </a:r>
            <a:r>
              <a:rPr lang="en-GB" dirty="0" err="1" smtClean="0"/>
              <a:t>protolize</a:t>
            </a:r>
            <a:r>
              <a:rPr lang="en-GB" dirty="0" smtClean="0"/>
              <a:t>: </a:t>
            </a:r>
            <a:r>
              <a:rPr lang="en-GB" b="1" i="1" dirty="0" smtClean="0">
                <a:solidFill>
                  <a:schemeClr val="accent2"/>
                </a:solidFill>
              </a:rPr>
              <a:t>K</a:t>
            </a:r>
            <a:r>
              <a:rPr lang="en-GB" b="1" baseline="-25000" dirty="0" smtClean="0">
                <a:solidFill>
                  <a:schemeClr val="accent2"/>
                </a:solidFill>
              </a:rPr>
              <a:t>a1 </a:t>
            </a:r>
            <a:r>
              <a:rPr lang="en-GB" b="1" dirty="0" smtClean="0">
                <a:solidFill>
                  <a:schemeClr val="accent2"/>
                </a:solidFill>
              </a:rPr>
              <a:t>= 7,1</a:t>
            </a:r>
            <a:r>
              <a:rPr lang="sl-SI" b="1" dirty="0" smtClean="0">
                <a:solidFill>
                  <a:schemeClr val="accent2"/>
                </a:solidFill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sym typeface="Symbol" pitchFamily="18" charset="2"/>
              </a:rPr>
              <a:t></a:t>
            </a:r>
            <a:r>
              <a:rPr lang="sl-SI" b="1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sym typeface="Symbol" pitchFamily="18" charset="2"/>
              </a:rPr>
              <a:t>10</a:t>
            </a:r>
            <a:r>
              <a:rPr lang="en-GB" b="1" baseline="30000" dirty="0" smtClean="0">
                <a:solidFill>
                  <a:schemeClr val="accent2"/>
                </a:solidFill>
                <a:sym typeface="Symbol" pitchFamily="18" charset="2"/>
              </a:rPr>
              <a:t>3</a:t>
            </a:r>
            <a:endParaRPr lang="en-GB" dirty="0" smtClean="0"/>
          </a:p>
          <a:p>
            <a:pPr lvl="1">
              <a:buFontTx/>
              <a:buNone/>
            </a:pPr>
            <a:r>
              <a:rPr lang="en-GB" dirty="0" smtClean="0"/>
              <a:t>   </a:t>
            </a:r>
            <a:r>
              <a:rPr lang="en-GB" dirty="0"/>
              <a:t>H</a:t>
            </a:r>
            <a:r>
              <a:rPr lang="en-GB" baseline="-25000" dirty="0"/>
              <a:t>3</a:t>
            </a:r>
            <a:r>
              <a:rPr lang="en-GB" dirty="0"/>
              <a:t>PO</a:t>
            </a:r>
            <a:r>
              <a:rPr lang="en-GB" baseline="-25000" dirty="0"/>
              <a:t>4</a:t>
            </a:r>
            <a:r>
              <a:rPr lang="en-GB" dirty="0"/>
              <a:t>(</a:t>
            </a:r>
            <a:r>
              <a:rPr lang="en-GB" dirty="0" err="1"/>
              <a:t>aq</a:t>
            </a:r>
            <a:r>
              <a:rPr lang="en-GB" dirty="0"/>
              <a:t>) + H</a:t>
            </a:r>
            <a:r>
              <a:rPr lang="en-GB" baseline="-25000" dirty="0"/>
              <a:t>2</a:t>
            </a:r>
            <a:r>
              <a:rPr lang="en-GB" dirty="0"/>
              <a:t>O(l) </a:t>
            </a:r>
            <a:r>
              <a:rPr lang="en-GB" dirty="0">
                <a:sym typeface="Symbol" pitchFamily="18" charset="2"/>
              </a:rPr>
              <a:t> H</a:t>
            </a:r>
            <a:r>
              <a:rPr lang="en-GB" baseline="-25000" dirty="0">
                <a:sym typeface="Symbol" pitchFamily="18" charset="2"/>
              </a:rPr>
              <a:t>2</a:t>
            </a:r>
            <a:r>
              <a:rPr lang="en-GB" dirty="0">
                <a:sym typeface="Symbol" pitchFamily="18" charset="2"/>
              </a:rPr>
              <a:t> PO</a:t>
            </a:r>
            <a:r>
              <a:rPr lang="en-GB" baseline="-25000" dirty="0">
                <a:sym typeface="Symbol" pitchFamily="18" charset="2"/>
              </a:rPr>
              <a:t>4</a:t>
            </a:r>
            <a:r>
              <a:rPr lang="en-GB" baseline="30000" dirty="0">
                <a:sym typeface="Symbol" pitchFamily="18" charset="2"/>
              </a:rPr>
              <a:t></a:t>
            </a:r>
            <a:r>
              <a:rPr lang="en-GB" dirty="0">
                <a:sym typeface="Symbol" pitchFamily="18" charset="2"/>
              </a:rPr>
              <a:t>(</a:t>
            </a:r>
            <a:r>
              <a:rPr lang="en-GB" dirty="0" err="1">
                <a:sym typeface="Symbol" pitchFamily="18" charset="2"/>
              </a:rPr>
              <a:t>aq</a:t>
            </a:r>
            <a:r>
              <a:rPr lang="en-GB" dirty="0">
                <a:sym typeface="Symbol" pitchFamily="18" charset="2"/>
              </a:rPr>
              <a:t>) +H</a:t>
            </a:r>
            <a:r>
              <a:rPr lang="en-GB" baseline="-25000" dirty="0">
                <a:sym typeface="Symbol" pitchFamily="18" charset="2"/>
              </a:rPr>
              <a:t>3</a:t>
            </a:r>
            <a:r>
              <a:rPr lang="en-GB" dirty="0">
                <a:sym typeface="Symbol" pitchFamily="18" charset="2"/>
              </a:rPr>
              <a:t>O</a:t>
            </a:r>
            <a:r>
              <a:rPr lang="en-GB" baseline="30000" dirty="0">
                <a:sym typeface="Symbol" pitchFamily="18" charset="2"/>
              </a:rPr>
              <a:t>+</a:t>
            </a:r>
            <a:r>
              <a:rPr lang="en-GB" dirty="0">
                <a:sym typeface="Symbol" pitchFamily="18" charset="2"/>
              </a:rPr>
              <a:t>(</a:t>
            </a:r>
            <a:r>
              <a:rPr lang="en-GB" dirty="0" err="1">
                <a:sym typeface="Symbol" pitchFamily="18" charset="2"/>
              </a:rPr>
              <a:t>aq</a:t>
            </a:r>
            <a:r>
              <a:rPr lang="en-GB" dirty="0" smtClean="0">
                <a:sym typeface="Symbol" pitchFamily="18" charset="2"/>
              </a:rPr>
              <a:t>)</a:t>
            </a:r>
            <a:endParaRPr lang="sl-SI" dirty="0" smtClean="0">
              <a:sym typeface="Symbol" pitchFamily="18" charset="2"/>
            </a:endParaRPr>
          </a:p>
          <a:p>
            <a:pPr lvl="1"/>
            <a:endParaRPr lang="en-GB" dirty="0" smtClean="0">
              <a:sym typeface="Symbol" pitchFamily="18" charset="2"/>
            </a:endParaRPr>
          </a:p>
          <a:p>
            <a:pPr lvl="1">
              <a:buNone/>
            </a:pPr>
            <a:r>
              <a:rPr lang="en-GB" dirty="0" err="1" smtClean="0">
                <a:sym typeface="Symbol" pitchFamily="18" charset="2"/>
              </a:rPr>
              <a:t>Druga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>
                <a:sym typeface="Symbol" pitchFamily="18" charset="2"/>
              </a:rPr>
              <a:t>stopnja</a:t>
            </a:r>
            <a:r>
              <a:rPr lang="en-GB" dirty="0">
                <a:sym typeface="Symbol" pitchFamily="18" charset="2"/>
              </a:rPr>
              <a:t> </a:t>
            </a:r>
            <a:r>
              <a:rPr lang="en-GB" dirty="0" err="1">
                <a:sym typeface="Symbol" pitchFamily="18" charset="2"/>
              </a:rPr>
              <a:t>protolize</a:t>
            </a:r>
            <a:r>
              <a:rPr lang="en-GB" dirty="0">
                <a:sym typeface="Symbol" pitchFamily="18" charset="2"/>
              </a:rPr>
              <a:t>: </a:t>
            </a:r>
            <a:r>
              <a:rPr lang="en-GB" dirty="0">
                <a:solidFill>
                  <a:schemeClr val="accent2"/>
                </a:solidFill>
                <a:sym typeface="Symbol" pitchFamily="18" charset="2"/>
              </a:rPr>
              <a:t>K</a:t>
            </a:r>
            <a:r>
              <a:rPr lang="en-GB" b="1" baseline="-25000" dirty="0">
                <a:solidFill>
                  <a:schemeClr val="accent2"/>
                </a:solidFill>
                <a:sym typeface="Symbol" pitchFamily="18" charset="2"/>
              </a:rPr>
              <a:t>a2 </a:t>
            </a:r>
            <a:r>
              <a:rPr lang="en-GB" b="1" dirty="0">
                <a:solidFill>
                  <a:schemeClr val="accent2"/>
                </a:solidFill>
                <a:sym typeface="Symbol" pitchFamily="18" charset="2"/>
              </a:rPr>
              <a:t>= 6,2 </a:t>
            </a:r>
            <a:r>
              <a:rPr lang="en-GB" b="1" dirty="0" smtClean="0">
                <a:solidFill>
                  <a:schemeClr val="accent2"/>
                </a:solidFill>
                <a:sym typeface="Symbol" pitchFamily="18" charset="2"/>
              </a:rPr>
              <a:t></a:t>
            </a:r>
            <a:r>
              <a:rPr lang="sl-SI" b="1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sym typeface="Symbol" pitchFamily="18" charset="2"/>
              </a:rPr>
              <a:t>10</a:t>
            </a:r>
            <a:r>
              <a:rPr lang="en-GB" b="1" baseline="30000" dirty="0">
                <a:solidFill>
                  <a:schemeClr val="accent2"/>
                </a:solidFill>
                <a:sym typeface="Symbol" pitchFamily="18" charset="2"/>
              </a:rPr>
              <a:t>8</a:t>
            </a:r>
            <a:endParaRPr lang="en-GB" dirty="0">
              <a:sym typeface="Symbol" pitchFamily="18" charset="2"/>
            </a:endParaRPr>
          </a:p>
          <a:p>
            <a:pPr lvl="1">
              <a:buFontTx/>
              <a:buNone/>
            </a:pPr>
            <a:r>
              <a:rPr lang="en-GB" dirty="0">
                <a:sym typeface="Symbol" pitchFamily="18" charset="2"/>
              </a:rPr>
              <a:t>   H</a:t>
            </a:r>
            <a:r>
              <a:rPr lang="en-GB" baseline="-25000" dirty="0">
                <a:sym typeface="Symbol" pitchFamily="18" charset="2"/>
              </a:rPr>
              <a:t>2</a:t>
            </a:r>
            <a:r>
              <a:rPr lang="en-GB" dirty="0">
                <a:sym typeface="Symbol" pitchFamily="18" charset="2"/>
              </a:rPr>
              <a:t>PO</a:t>
            </a:r>
            <a:r>
              <a:rPr lang="en-GB" baseline="-25000" dirty="0">
                <a:sym typeface="Symbol" pitchFamily="18" charset="2"/>
              </a:rPr>
              <a:t>4</a:t>
            </a:r>
            <a:r>
              <a:rPr lang="en-GB" baseline="30000" dirty="0">
                <a:sym typeface="Symbol" pitchFamily="18" charset="2"/>
              </a:rPr>
              <a:t></a:t>
            </a:r>
            <a:r>
              <a:rPr lang="en-GB" dirty="0">
                <a:sym typeface="Symbol" pitchFamily="18" charset="2"/>
              </a:rPr>
              <a:t>(</a:t>
            </a:r>
            <a:r>
              <a:rPr lang="en-GB" dirty="0" err="1">
                <a:sym typeface="Symbol" pitchFamily="18" charset="2"/>
              </a:rPr>
              <a:t>aq</a:t>
            </a:r>
            <a:r>
              <a:rPr lang="en-GB" dirty="0">
                <a:sym typeface="Symbol" pitchFamily="18" charset="2"/>
              </a:rPr>
              <a:t>)+ H</a:t>
            </a:r>
            <a:r>
              <a:rPr lang="en-GB" baseline="-25000" dirty="0">
                <a:sym typeface="Symbol" pitchFamily="18" charset="2"/>
              </a:rPr>
              <a:t>2</a:t>
            </a:r>
            <a:r>
              <a:rPr lang="en-GB" dirty="0">
                <a:sym typeface="Symbol" pitchFamily="18" charset="2"/>
              </a:rPr>
              <a:t>O(l)  HPO</a:t>
            </a:r>
            <a:r>
              <a:rPr lang="en-GB" baseline="-25000" dirty="0">
                <a:sym typeface="Symbol" pitchFamily="18" charset="2"/>
              </a:rPr>
              <a:t>4</a:t>
            </a:r>
            <a:r>
              <a:rPr lang="en-GB" baseline="30000" dirty="0">
                <a:sym typeface="Symbol" pitchFamily="18" charset="2"/>
              </a:rPr>
              <a:t>2</a:t>
            </a:r>
            <a:r>
              <a:rPr lang="en-GB" dirty="0">
                <a:sym typeface="Symbol" pitchFamily="18" charset="2"/>
              </a:rPr>
              <a:t>(</a:t>
            </a:r>
            <a:r>
              <a:rPr lang="en-GB" dirty="0" err="1">
                <a:sym typeface="Symbol" pitchFamily="18" charset="2"/>
              </a:rPr>
              <a:t>aq</a:t>
            </a:r>
            <a:r>
              <a:rPr lang="en-GB" dirty="0">
                <a:sym typeface="Symbol" pitchFamily="18" charset="2"/>
              </a:rPr>
              <a:t>) + H</a:t>
            </a:r>
            <a:r>
              <a:rPr lang="en-GB" baseline="-25000" dirty="0">
                <a:sym typeface="Symbol" pitchFamily="18" charset="2"/>
              </a:rPr>
              <a:t>3</a:t>
            </a:r>
            <a:r>
              <a:rPr lang="en-GB" dirty="0">
                <a:sym typeface="Symbol" pitchFamily="18" charset="2"/>
              </a:rPr>
              <a:t>O</a:t>
            </a:r>
            <a:r>
              <a:rPr lang="en-GB" baseline="30000" dirty="0">
                <a:sym typeface="Symbol" pitchFamily="18" charset="2"/>
              </a:rPr>
              <a:t>+</a:t>
            </a:r>
            <a:r>
              <a:rPr lang="en-GB" dirty="0">
                <a:sym typeface="Symbol" pitchFamily="18" charset="2"/>
              </a:rPr>
              <a:t>(</a:t>
            </a:r>
            <a:r>
              <a:rPr lang="en-GB" dirty="0" err="1">
                <a:sym typeface="Symbol" pitchFamily="18" charset="2"/>
              </a:rPr>
              <a:t>aq</a:t>
            </a:r>
            <a:r>
              <a:rPr lang="en-GB" dirty="0" smtClean="0">
                <a:sym typeface="Symbol" pitchFamily="18" charset="2"/>
              </a:rPr>
              <a:t>)</a:t>
            </a:r>
            <a:endParaRPr lang="sl-SI" dirty="0" smtClean="0">
              <a:sym typeface="Symbol" pitchFamily="18" charset="2"/>
            </a:endParaRPr>
          </a:p>
          <a:p>
            <a:pPr lvl="1">
              <a:buFontTx/>
              <a:buNone/>
            </a:pPr>
            <a:endParaRPr lang="en-GB" dirty="0">
              <a:sym typeface="Symbol" pitchFamily="18" charset="2"/>
            </a:endParaRPr>
          </a:p>
          <a:p>
            <a:pPr lvl="1">
              <a:buNone/>
            </a:pPr>
            <a:r>
              <a:rPr lang="en-GB" dirty="0" err="1" smtClean="0">
                <a:sym typeface="Symbol" pitchFamily="18" charset="2"/>
              </a:rPr>
              <a:t>Tretja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>
                <a:sym typeface="Symbol" pitchFamily="18" charset="2"/>
              </a:rPr>
              <a:t>stopnja</a:t>
            </a:r>
            <a:r>
              <a:rPr lang="en-GB" dirty="0">
                <a:sym typeface="Symbol" pitchFamily="18" charset="2"/>
              </a:rPr>
              <a:t> </a:t>
            </a:r>
            <a:r>
              <a:rPr lang="en-GB" dirty="0" err="1">
                <a:sym typeface="Symbol" pitchFamily="18" charset="2"/>
              </a:rPr>
              <a:t>protolize</a:t>
            </a:r>
            <a:r>
              <a:rPr lang="en-GB" b="1" dirty="0">
                <a:sym typeface="Symbol" pitchFamily="18" charset="2"/>
              </a:rPr>
              <a:t>: </a:t>
            </a:r>
            <a:r>
              <a:rPr lang="en-GB" b="1" dirty="0">
                <a:solidFill>
                  <a:schemeClr val="accent2"/>
                </a:solidFill>
                <a:sym typeface="Symbol" pitchFamily="18" charset="2"/>
              </a:rPr>
              <a:t>K</a:t>
            </a:r>
            <a:r>
              <a:rPr lang="en-GB" b="1" baseline="-25000" dirty="0">
                <a:solidFill>
                  <a:schemeClr val="accent2"/>
                </a:solidFill>
                <a:sym typeface="Symbol" pitchFamily="18" charset="2"/>
              </a:rPr>
              <a:t>a3 </a:t>
            </a:r>
            <a:r>
              <a:rPr lang="en-GB" b="1" dirty="0" smtClean="0">
                <a:solidFill>
                  <a:schemeClr val="accent2"/>
                </a:solidFill>
                <a:sym typeface="Symbol" pitchFamily="18" charset="2"/>
              </a:rPr>
              <a:t>=</a:t>
            </a:r>
            <a:r>
              <a:rPr lang="sl-SI" b="1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sl-SI" b="1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sym typeface="Symbol" pitchFamily="18" charset="2"/>
              </a:rPr>
              <a:t> </a:t>
            </a:r>
            <a:r>
              <a:rPr lang="en-GB" b="1" dirty="0">
                <a:solidFill>
                  <a:schemeClr val="accent2"/>
                </a:solidFill>
                <a:sym typeface="Symbol" pitchFamily="18" charset="2"/>
              </a:rPr>
              <a:t>10</a:t>
            </a:r>
            <a:r>
              <a:rPr lang="en-GB" b="1" baseline="30000" dirty="0">
                <a:solidFill>
                  <a:schemeClr val="accent2"/>
                </a:solidFill>
                <a:sym typeface="Symbol" pitchFamily="18" charset="2"/>
              </a:rPr>
              <a:t>12</a:t>
            </a:r>
            <a:r>
              <a:rPr lang="en-GB" dirty="0">
                <a:sym typeface="Symbol" pitchFamily="18" charset="2"/>
              </a:rPr>
              <a:t> </a:t>
            </a:r>
          </a:p>
          <a:p>
            <a:pPr lvl="1">
              <a:buFontTx/>
              <a:buNone/>
            </a:pPr>
            <a:r>
              <a:rPr lang="en-GB" dirty="0">
                <a:sym typeface="Symbol" pitchFamily="18" charset="2"/>
              </a:rPr>
              <a:t>    HPO</a:t>
            </a:r>
            <a:r>
              <a:rPr lang="en-GB" baseline="-25000" dirty="0">
                <a:sym typeface="Symbol" pitchFamily="18" charset="2"/>
              </a:rPr>
              <a:t>4</a:t>
            </a:r>
            <a:r>
              <a:rPr lang="en-GB" baseline="30000" dirty="0">
                <a:sym typeface="Symbol" pitchFamily="18" charset="2"/>
              </a:rPr>
              <a:t>2</a:t>
            </a:r>
            <a:r>
              <a:rPr lang="en-GB" dirty="0">
                <a:sym typeface="Symbol" pitchFamily="18" charset="2"/>
              </a:rPr>
              <a:t>(</a:t>
            </a:r>
            <a:r>
              <a:rPr lang="en-GB" dirty="0" err="1">
                <a:sym typeface="Symbol" pitchFamily="18" charset="2"/>
              </a:rPr>
              <a:t>aq</a:t>
            </a:r>
            <a:r>
              <a:rPr lang="en-GB" dirty="0">
                <a:sym typeface="Symbol" pitchFamily="18" charset="2"/>
              </a:rPr>
              <a:t>) +H</a:t>
            </a:r>
            <a:r>
              <a:rPr lang="en-GB" baseline="-25000" dirty="0">
                <a:sym typeface="Symbol" pitchFamily="18" charset="2"/>
              </a:rPr>
              <a:t>2</a:t>
            </a:r>
            <a:r>
              <a:rPr lang="en-GB" dirty="0">
                <a:sym typeface="Symbol" pitchFamily="18" charset="2"/>
              </a:rPr>
              <a:t>O(l)  PO</a:t>
            </a:r>
            <a:r>
              <a:rPr lang="en-GB" baseline="-25000" dirty="0">
                <a:sym typeface="Symbol" pitchFamily="18" charset="2"/>
              </a:rPr>
              <a:t>4</a:t>
            </a:r>
            <a:r>
              <a:rPr lang="en-GB" baseline="30000" dirty="0">
                <a:sym typeface="Symbol" pitchFamily="18" charset="2"/>
              </a:rPr>
              <a:t>3</a:t>
            </a:r>
            <a:r>
              <a:rPr lang="en-GB" dirty="0">
                <a:sym typeface="Symbol" pitchFamily="18" charset="2"/>
              </a:rPr>
              <a:t>(</a:t>
            </a:r>
            <a:r>
              <a:rPr lang="en-GB" dirty="0" err="1">
                <a:sym typeface="Symbol" pitchFamily="18" charset="2"/>
              </a:rPr>
              <a:t>aq</a:t>
            </a:r>
            <a:r>
              <a:rPr lang="en-GB" dirty="0">
                <a:sym typeface="Symbol" pitchFamily="18" charset="2"/>
              </a:rPr>
              <a:t>) + H</a:t>
            </a:r>
            <a:r>
              <a:rPr lang="en-GB" baseline="-25000" dirty="0">
                <a:sym typeface="Symbol" pitchFamily="18" charset="2"/>
              </a:rPr>
              <a:t>3</a:t>
            </a:r>
            <a:r>
              <a:rPr lang="en-GB" dirty="0">
                <a:sym typeface="Symbol" pitchFamily="18" charset="2"/>
              </a:rPr>
              <a:t>O</a:t>
            </a:r>
            <a:r>
              <a:rPr lang="en-GB" baseline="30000" dirty="0">
                <a:sym typeface="Symbol" pitchFamily="18" charset="2"/>
              </a:rPr>
              <a:t>+</a:t>
            </a:r>
            <a:r>
              <a:rPr lang="en-GB" dirty="0">
                <a:sym typeface="Symbol" pitchFamily="18" charset="2"/>
              </a:rPr>
              <a:t>(</a:t>
            </a:r>
            <a:r>
              <a:rPr lang="en-GB" dirty="0" err="1">
                <a:sym typeface="Symbol" pitchFamily="18" charset="2"/>
              </a:rPr>
              <a:t>aq</a:t>
            </a:r>
            <a:r>
              <a:rPr lang="en-GB" dirty="0">
                <a:sym typeface="Symbol" pitchFamily="18" charset="2"/>
              </a:rPr>
              <a:t>) </a:t>
            </a:r>
          </a:p>
          <a:p>
            <a:pPr lvl="2"/>
            <a:endParaRPr lang="en-GB" dirty="0">
              <a:sym typeface="Symbol" pitchFamily="18" charset="2"/>
            </a:endParaRPr>
          </a:p>
          <a:p>
            <a:pPr lvl="2"/>
            <a:endParaRPr lang="en-GB" dirty="0">
              <a:sym typeface="WP MultinationalA Roman" pitchFamily="18" charset="2"/>
            </a:endParaRPr>
          </a:p>
          <a:p>
            <a:pPr lvl="2"/>
            <a:endParaRPr lang="en-GB" dirty="0">
              <a:sym typeface="WP MultinationalA Roman" pitchFamily="18" charset="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4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jeZBesedilom 8"/>
          <p:cNvSpPr txBox="1"/>
          <p:nvPr/>
        </p:nvSpPr>
        <p:spPr>
          <a:xfrm>
            <a:off x="179512" y="404664"/>
            <a:ext cx="63097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None/>
            </a:pPr>
            <a:r>
              <a:rPr lang="en-GB" sz="2400" dirty="0" err="1" smtClean="0">
                <a:latin typeface="+mj-lt"/>
              </a:rPr>
              <a:t>Prva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stopnja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protolize</a:t>
            </a:r>
            <a:r>
              <a:rPr lang="en-GB" sz="2400" dirty="0" smtClean="0">
                <a:latin typeface="+mj-lt"/>
              </a:rPr>
              <a:t>: </a:t>
            </a:r>
            <a:r>
              <a:rPr lang="en-GB" sz="2400" b="1" i="1" dirty="0" smtClean="0">
                <a:solidFill>
                  <a:schemeClr val="accent2"/>
                </a:solidFill>
                <a:latin typeface="+mj-lt"/>
              </a:rPr>
              <a:t>K</a:t>
            </a:r>
            <a:r>
              <a:rPr lang="en-GB" sz="2400" b="1" baseline="-25000" dirty="0" smtClean="0">
                <a:solidFill>
                  <a:schemeClr val="accent2"/>
                </a:solidFill>
                <a:latin typeface="+mj-lt"/>
              </a:rPr>
              <a:t>a1 </a:t>
            </a:r>
            <a:r>
              <a:rPr lang="en-GB" sz="2400" b="1" dirty="0" smtClean="0">
                <a:solidFill>
                  <a:schemeClr val="accent2"/>
                </a:solidFill>
                <a:latin typeface="+mj-lt"/>
              </a:rPr>
              <a:t>= 7,1</a:t>
            </a:r>
            <a:r>
              <a:rPr lang="sl-SI" sz="24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2400" b="1" dirty="0" smtClean="0">
                <a:solidFill>
                  <a:schemeClr val="accent2"/>
                </a:solidFill>
                <a:latin typeface="+mj-lt"/>
                <a:sym typeface="Symbol" pitchFamily="18" charset="2"/>
              </a:rPr>
              <a:t></a:t>
            </a:r>
            <a:r>
              <a:rPr lang="sl-SI" sz="2400" b="1" dirty="0" smtClean="0">
                <a:solidFill>
                  <a:schemeClr val="accent2"/>
                </a:solidFill>
                <a:latin typeface="+mj-lt"/>
                <a:sym typeface="Symbol" pitchFamily="18" charset="2"/>
              </a:rPr>
              <a:t> </a:t>
            </a:r>
            <a:r>
              <a:rPr lang="en-GB" sz="2400" b="1" dirty="0" smtClean="0">
                <a:solidFill>
                  <a:schemeClr val="accent2"/>
                </a:solidFill>
                <a:latin typeface="+mj-lt"/>
                <a:sym typeface="Symbol" pitchFamily="18" charset="2"/>
              </a:rPr>
              <a:t>10</a:t>
            </a:r>
            <a:r>
              <a:rPr lang="en-GB" sz="2400" b="1" baseline="30000" dirty="0" smtClean="0">
                <a:solidFill>
                  <a:schemeClr val="accent2"/>
                </a:solidFill>
                <a:latin typeface="+mj-lt"/>
                <a:sym typeface="Symbol" pitchFamily="18" charset="2"/>
              </a:rPr>
              <a:t>3</a:t>
            </a:r>
            <a:endParaRPr lang="en-GB" sz="2400" b="1" dirty="0" smtClean="0">
              <a:latin typeface="+mj-lt"/>
            </a:endParaRPr>
          </a:p>
          <a:p>
            <a:pPr lvl="1">
              <a:buFontTx/>
              <a:buNone/>
            </a:pPr>
            <a:r>
              <a:rPr lang="en-GB" sz="2400" dirty="0" smtClean="0">
                <a:latin typeface="+mj-lt"/>
              </a:rPr>
              <a:t> </a:t>
            </a:r>
            <a:r>
              <a:rPr lang="sl-SI" sz="2400" dirty="0" smtClean="0">
                <a:latin typeface="+mj-lt"/>
              </a:rPr>
              <a:t>H</a:t>
            </a:r>
            <a:r>
              <a:rPr lang="en-GB" sz="2400" baseline="-25000" dirty="0" smtClean="0">
                <a:latin typeface="+mj-lt"/>
              </a:rPr>
              <a:t>3</a:t>
            </a:r>
            <a:r>
              <a:rPr lang="en-GB" sz="2400" dirty="0" smtClean="0">
                <a:latin typeface="+mj-lt"/>
              </a:rPr>
              <a:t>PO</a:t>
            </a:r>
            <a:r>
              <a:rPr lang="en-GB" sz="2400" baseline="-25000" dirty="0" smtClean="0">
                <a:latin typeface="+mj-lt"/>
              </a:rPr>
              <a:t>4</a:t>
            </a:r>
            <a:r>
              <a:rPr lang="en-GB" sz="2400" dirty="0" smtClean="0">
                <a:latin typeface="+mj-lt"/>
              </a:rPr>
              <a:t>(</a:t>
            </a:r>
            <a:r>
              <a:rPr lang="en-GB" sz="2400" dirty="0" err="1" smtClean="0">
                <a:latin typeface="+mj-lt"/>
              </a:rPr>
              <a:t>aq</a:t>
            </a:r>
            <a:r>
              <a:rPr lang="en-GB" sz="2400" dirty="0" smtClean="0">
                <a:latin typeface="+mj-lt"/>
              </a:rPr>
              <a:t>) + H</a:t>
            </a:r>
            <a:r>
              <a:rPr lang="en-GB" sz="2400" baseline="-25000" dirty="0" smtClean="0">
                <a:latin typeface="+mj-lt"/>
              </a:rPr>
              <a:t>2</a:t>
            </a:r>
            <a:r>
              <a:rPr lang="en-GB" sz="2400" dirty="0" smtClean="0">
                <a:latin typeface="+mj-lt"/>
              </a:rPr>
              <a:t>O(l) </a:t>
            </a:r>
            <a:r>
              <a:rPr lang="en-GB" sz="2400" dirty="0" smtClean="0">
                <a:latin typeface="+mj-lt"/>
                <a:sym typeface="Symbol" pitchFamily="18" charset="2"/>
              </a:rPr>
              <a:t> H</a:t>
            </a:r>
            <a:r>
              <a:rPr lang="en-GB" sz="2400" baseline="-25000" dirty="0" smtClean="0">
                <a:latin typeface="+mj-lt"/>
                <a:sym typeface="Symbol" pitchFamily="18" charset="2"/>
              </a:rPr>
              <a:t>2</a:t>
            </a:r>
            <a:r>
              <a:rPr lang="en-GB" sz="2400" dirty="0" smtClean="0">
                <a:latin typeface="+mj-lt"/>
                <a:sym typeface="Symbol" pitchFamily="18" charset="2"/>
              </a:rPr>
              <a:t> PO</a:t>
            </a:r>
            <a:r>
              <a:rPr lang="en-GB" sz="2400" baseline="-25000" dirty="0" smtClean="0">
                <a:latin typeface="+mj-lt"/>
                <a:sym typeface="Symbol" pitchFamily="18" charset="2"/>
              </a:rPr>
              <a:t>4</a:t>
            </a:r>
            <a:r>
              <a:rPr lang="en-GB" sz="2400" baseline="30000" dirty="0" smtClean="0">
                <a:latin typeface="+mj-lt"/>
                <a:sym typeface="Symbol" pitchFamily="18" charset="2"/>
              </a:rPr>
              <a:t></a:t>
            </a:r>
            <a:r>
              <a:rPr lang="en-GB" sz="2400" dirty="0" smtClean="0">
                <a:latin typeface="+mj-lt"/>
                <a:sym typeface="Symbol" pitchFamily="18" charset="2"/>
              </a:rPr>
              <a:t>(</a:t>
            </a:r>
            <a:r>
              <a:rPr lang="en-GB" sz="2400" dirty="0" err="1" smtClean="0">
                <a:latin typeface="+mj-lt"/>
                <a:sym typeface="Symbol" pitchFamily="18" charset="2"/>
              </a:rPr>
              <a:t>aq</a:t>
            </a:r>
            <a:r>
              <a:rPr lang="en-GB" sz="2400" dirty="0" smtClean="0">
                <a:latin typeface="+mj-lt"/>
                <a:sym typeface="Symbol" pitchFamily="18" charset="2"/>
              </a:rPr>
              <a:t>) +</a:t>
            </a:r>
            <a:r>
              <a:rPr lang="sl-SI" sz="2400" dirty="0" smtClean="0">
                <a:latin typeface="+mj-lt"/>
                <a:sym typeface="Symbol" pitchFamily="18" charset="2"/>
              </a:rPr>
              <a:t> </a:t>
            </a:r>
            <a:r>
              <a:rPr lang="en-GB" sz="2400" dirty="0" smtClean="0">
                <a:latin typeface="+mj-lt"/>
                <a:sym typeface="Symbol" pitchFamily="18" charset="2"/>
              </a:rPr>
              <a:t>H</a:t>
            </a:r>
            <a:r>
              <a:rPr lang="en-GB" sz="2400" baseline="-25000" dirty="0" smtClean="0">
                <a:latin typeface="+mj-lt"/>
                <a:sym typeface="Symbol" pitchFamily="18" charset="2"/>
              </a:rPr>
              <a:t>3</a:t>
            </a:r>
            <a:r>
              <a:rPr lang="en-GB" sz="2400" dirty="0" smtClean="0">
                <a:latin typeface="+mj-lt"/>
                <a:sym typeface="Symbol" pitchFamily="18" charset="2"/>
              </a:rPr>
              <a:t>O</a:t>
            </a:r>
            <a:r>
              <a:rPr lang="en-GB" sz="2400" baseline="30000" dirty="0" smtClean="0">
                <a:latin typeface="+mj-lt"/>
                <a:sym typeface="Symbol" pitchFamily="18" charset="2"/>
              </a:rPr>
              <a:t>+</a:t>
            </a:r>
            <a:r>
              <a:rPr lang="en-GB" sz="2400" dirty="0" smtClean="0">
                <a:latin typeface="+mj-lt"/>
                <a:sym typeface="Symbol" pitchFamily="18" charset="2"/>
              </a:rPr>
              <a:t>(</a:t>
            </a:r>
            <a:r>
              <a:rPr lang="en-GB" sz="2400" dirty="0" err="1" smtClean="0">
                <a:latin typeface="+mj-lt"/>
                <a:sym typeface="Symbol" pitchFamily="18" charset="2"/>
              </a:rPr>
              <a:t>aq</a:t>
            </a:r>
            <a:r>
              <a:rPr lang="en-GB" sz="2400" dirty="0" smtClean="0">
                <a:latin typeface="+mj-lt"/>
                <a:sym typeface="Symbol" pitchFamily="18" charset="2"/>
              </a:rPr>
              <a:t>)</a:t>
            </a:r>
            <a:endParaRPr lang="sl-SI" sz="2400" dirty="0" smtClean="0">
              <a:latin typeface="+mj-lt"/>
              <a:sym typeface="Symbol" pitchFamily="18" charset="2"/>
            </a:endParaRPr>
          </a:p>
          <a:p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179512" y="2420888"/>
            <a:ext cx="62151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None/>
            </a:pPr>
            <a:r>
              <a:rPr lang="en-GB" sz="2400" dirty="0" err="1" smtClean="0">
                <a:latin typeface="+mj-lt"/>
                <a:sym typeface="Symbol" pitchFamily="18" charset="2"/>
              </a:rPr>
              <a:t>Druga</a:t>
            </a:r>
            <a:r>
              <a:rPr lang="en-GB" sz="2400" dirty="0" smtClean="0">
                <a:latin typeface="+mj-lt"/>
                <a:sym typeface="Symbol" pitchFamily="18" charset="2"/>
              </a:rPr>
              <a:t> </a:t>
            </a:r>
            <a:r>
              <a:rPr lang="en-GB" sz="2400" dirty="0" err="1" smtClean="0">
                <a:latin typeface="+mj-lt"/>
                <a:sym typeface="Symbol" pitchFamily="18" charset="2"/>
              </a:rPr>
              <a:t>stopnja</a:t>
            </a:r>
            <a:r>
              <a:rPr lang="en-GB" sz="2400" dirty="0" smtClean="0">
                <a:latin typeface="+mj-lt"/>
                <a:sym typeface="Symbol" pitchFamily="18" charset="2"/>
              </a:rPr>
              <a:t> </a:t>
            </a:r>
            <a:r>
              <a:rPr lang="en-GB" sz="2400" dirty="0" err="1" smtClean="0">
                <a:latin typeface="+mj-lt"/>
                <a:sym typeface="Symbol" pitchFamily="18" charset="2"/>
              </a:rPr>
              <a:t>protolize</a:t>
            </a:r>
            <a:r>
              <a:rPr lang="en-GB" sz="2400" dirty="0" smtClean="0">
                <a:latin typeface="+mj-lt"/>
                <a:sym typeface="Symbol" pitchFamily="18" charset="2"/>
              </a:rPr>
              <a:t>: </a:t>
            </a:r>
            <a:r>
              <a:rPr lang="en-GB" sz="2400" b="1" i="1" dirty="0" smtClean="0">
                <a:solidFill>
                  <a:schemeClr val="accent2"/>
                </a:solidFill>
                <a:latin typeface="+mj-lt"/>
                <a:sym typeface="Symbol" pitchFamily="18" charset="2"/>
              </a:rPr>
              <a:t>K</a:t>
            </a:r>
            <a:r>
              <a:rPr lang="en-GB" sz="2400" b="1" baseline="-25000" dirty="0" smtClean="0">
                <a:solidFill>
                  <a:schemeClr val="accent2"/>
                </a:solidFill>
                <a:latin typeface="+mj-lt"/>
                <a:sym typeface="Symbol" pitchFamily="18" charset="2"/>
              </a:rPr>
              <a:t>a2 </a:t>
            </a:r>
            <a:r>
              <a:rPr lang="en-GB" sz="2400" b="1" dirty="0" smtClean="0">
                <a:solidFill>
                  <a:schemeClr val="accent2"/>
                </a:solidFill>
                <a:latin typeface="+mj-lt"/>
                <a:sym typeface="Symbol" pitchFamily="18" charset="2"/>
              </a:rPr>
              <a:t>= 6,2 </a:t>
            </a:r>
            <a:r>
              <a:rPr lang="sl-SI" sz="2400" b="1" dirty="0" smtClean="0">
                <a:solidFill>
                  <a:schemeClr val="accent2"/>
                </a:solidFill>
                <a:latin typeface="+mj-lt"/>
                <a:sym typeface="Symbol" pitchFamily="18" charset="2"/>
              </a:rPr>
              <a:t> </a:t>
            </a:r>
            <a:r>
              <a:rPr lang="en-GB" sz="2400" b="1" dirty="0" smtClean="0">
                <a:solidFill>
                  <a:schemeClr val="accent2"/>
                </a:solidFill>
                <a:latin typeface="+mj-lt"/>
                <a:sym typeface="Symbol" pitchFamily="18" charset="2"/>
              </a:rPr>
              <a:t>10</a:t>
            </a:r>
            <a:r>
              <a:rPr lang="en-GB" sz="2400" b="1" baseline="30000" dirty="0" smtClean="0">
                <a:solidFill>
                  <a:schemeClr val="accent2"/>
                </a:solidFill>
                <a:latin typeface="+mj-lt"/>
                <a:sym typeface="Symbol" pitchFamily="18" charset="2"/>
              </a:rPr>
              <a:t>8</a:t>
            </a:r>
            <a:endParaRPr lang="en-GB" sz="2400" b="1" dirty="0" smtClean="0">
              <a:latin typeface="+mj-lt"/>
              <a:sym typeface="Symbol" pitchFamily="18" charset="2"/>
            </a:endParaRPr>
          </a:p>
          <a:p>
            <a:pPr lvl="1">
              <a:buFontTx/>
              <a:buNone/>
            </a:pPr>
            <a:r>
              <a:rPr lang="en-GB" sz="2400" dirty="0" smtClean="0">
                <a:latin typeface="+mj-lt"/>
                <a:sym typeface="Symbol" pitchFamily="18" charset="2"/>
              </a:rPr>
              <a:t>H</a:t>
            </a:r>
            <a:r>
              <a:rPr lang="en-GB" sz="2400" baseline="-25000" dirty="0" smtClean="0">
                <a:latin typeface="+mj-lt"/>
                <a:sym typeface="Symbol" pitchFamily="18" charset="2"/>
              </a:rPr>
              <a:t>2</a:t>
            </a:r>
            <a:r>
              <a:rPr lang="en-GB" sz="2400" dirty="0" smtClean="0">
                <a:latin typeface="+mj-lt"/>
                <a:sym typeface="Symbol" pitchFamily="18" charset="2"/>
              </a:rPr>
              <a:t>PO</a:t>
            </a:r>
            <a:r>
              <a:rPr lang="en-GB" sz="2400" baseline="-25000" dirty="0" smtClean="0">
                <a:latin typeface="+mj-lt"/>
                <a:sym typeface="Symbol" pitchFamily="18" charset="2"/>
              </a:rPr>
              <a:t>4</a:t>
            </a:r>
            <a:r>
              <a:rPr lang="en-GB" sz="2400" baseline="30000" dirty="0" smtClean="0">
                <a:latin typeface="+mj-lt"/>
                <a:sym typeface="Symbol" pitchFamily="18" charset="2"/>
              </a:rPr>
              <a:t></a:t>
            </a:r>
            <a:r>
              <a:rPr lang="en-GB" sz="2400" dirty="0" smtClean="0">
                <a:latin typeface="+mj-lt"/>
                <a:sym typeface="Symbol" pitchFamily="18" charset="2"/>
              </a:rPr>
              <a:t>(</a:t>
            </a:r>
            <a:r>
              <a:rPr lang="en-GB" sz="2400" dirty="0" err="1" smtClean="0">
                <a:latin typeface="+mj-lt"/>
                <a:sym typeface="Symbol" pitchFamily="18" charset="2"/>
              </a:rPr>
              <a:t>aq</a:t>
            </a:r>
            <a:r>
              <a:rPr lang="en-GB" sz="2400" dirty="0" smtClean="0">
                <a:latin typeface="+mj-lt"/>
                <a:sym typeface="Symbol" pitchFamily="18" charset="2"/>
              </a:rPr>
              <a:t>)+ H</a:t>
            </a:r>
            <a:r>
              <a:rPr lang="en-GB" sz="2400" baseline="-25000" dirty="0" smtClean="0">
                <a:latin typeface="+mj-lt"/>
                <a:sym typeface="Symbol" pitchFamily="18" charset="2"/>
              </a:rPr>
              <a:t>2</a:t>
            </a:r>
            <a:r>
              <a:rPr lang="en-GB" sz="2400" dirty="0" smtClean="0">
                <a:latin typeface="+mj-lt"/>
                <a:sym typeface="Symbol" pitchFamily="18" charset="2"/>
              </a:rPr>
              <a:t>O(l)  HPO</a:t>
            </a:r>
            <a:r>
              <a:rPr lang="en-GB" sz="2400" baseline="-25000" dirty="0" smtClean="0">
                <a:latin typeface="+mj-lt"/>
                <a:sym typeface="Symbol" pitchFamily="18" charset="2"/>
              </a:rPr>
              <a:t>4</a:t>
            </a:r>
            <a:r>
              <a:rPr lang="en-GB" sz="2400" baseline="30000" dirty="0" smtClean="0">
                <a:latin typeface="+mj-lt"/>
                <a:sym typeface="Symbol" pitchFamily="18" charset="2"/>
              </a:rPr>
              <a:t>2</a:t>
            </a:r>
            <a:r>
              <a:rPr lang="en-GB" sz="2400" dirty="0" smtClean="0">
                <a:latin typeface="+mj-lt"/>
                <a:sym typeface="Symbol" pitchFamily="18" charset="2"/>
              </a:rPr>
              <a:t>(</a:t>
            </a:r>
            <a:r>
              <a:rPr lang="en-GB" sz="2400" dirty="0" err="1" smtClean="0">
                <a:latin typeface="+mj-lt"/>
                <a:sym typeface="Symbol" pitchFamily="18" charset="2"/>
              </a:rPr>
              <a:t>aq</a:t>
            </a:r>
            <a:r>
              <a:rPr lang="en-GB" sz="2400" dirty="0" smtClean="0">
                <a:latin typeface="+mj-lt"/>
                <a:sym typeface="Symbol" pitchFamily="18" charset="2"/>
              </a:rPr>
              <a:t>) + H</a:t>
            </a:r>
            <a:r>
              <a:rPr lang="en-GB" sz="2400" baseline="-25000" dirty="0" smtClean="0">
                <a:latin typeface="+mj-lt"/>
                <a:sym typeface="Symbol" pitchFamily="18" charset="2"/>
              </a:rPr>
              <a:t>3</a:t>
            </a:r>
            <a:r>
              <a:rPr lang="en-GB" sz="2400" dirty="0" smtClean="0">
                <a:latin typeface="+mj-lt"/>
                <a:sym typeface="Symbol" pitchFamily="18" charset="2"/>
              </a:rPr>
              <a:t>O</a:t>
            </a:r>
            <a:r>
              <a:rPr lang="en-GB" sz="2400" baseline="30000" dirty="0" smtClean="0">
                <a:latin typeface="+mj-lt"/>
                <a:sym typeface="Symbol" pitchFamily="18" charset="2"/>
              </a:rPr>
              <a:t>+</a:t>
            </a:r>
            <a:r>
              <a:rPr lang="en-GB" sz="2400" dirty="0" smtClean="0">
                <a:latin typeface="+mj-lt"/>
                <a:sym typeface="Symbol" pitchFamily="18" charset="2"/>
              </a:rPr>
              <a:t>(</a:t>
            </a:r>
            <a:r>
              <a:rPr lang="en-GB" sz="2400" dirty="0" err="1" smtClean="0">
                <a:latin typeface="+mj-lt"/>
                <a:sym typeface="Symbol" pitchFamily="18" charset="2"/>
              </a:rPr>
              <a:t>aq</a:t>
            </a:r>
            <a:r>
              <a:rPr lang="en-GB" sz="2400" dirty="0" smtClean="0">
                <a:latin typeface="+mj-lt"/>
                <a:sym typeface="Symbol" pitchFamily="18" charset="2"/>
              </a:rPr>
              <a:t>)</a:t>
            </a:r>
            <a:endParaRPr lang="sl-SI" sz="2400" dirty="0" smtClean="0">
              <a:latin typeface="+mj-lt"/>
              <a:sym typeface="Symbol" pitchFamily="18" charset="2"/>
            </a:endParaRPr>
          </a:p>
          <a:p>
            <a:endParaRPr lang="sl-SI" dirty="0"/>
          </a:p>
        </p:txBody>
      </p:sp>
      <p:grpSp>
        <p:nvGrpSpPr>
          <p:cNvPr id="33" name="Skupina 32"/>
          <p:cNvGrpSpPr/>
          <p:nvPr/>
        </p:nvGrpSpPr>
        <p:grpSpPr>
          <a:xfrm>
            <a:off x="467544" y="1269554"/>
            <a:ext cx="1994457" cy="759356"/>
            <a:chOff x="467544" y="1269554"/>
            <a:chExt cx="1994457" cy="759356"/>
          </a:xfrm>
        </p:grpSpPr>
        <p:sp>
          <p:nvSpPr>
            <p:cNvPr id="10" name="PoljeZBesedilom 9"/>
            <p:cNvSpPr txBox="1"/>
            <p:nvPr/>
          </p:nvSpPr>
          <p:spPr>
            <a:xfrm>
              <a:off x="467544" y="1628800"/>
              <a:ext cx="19944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ym typeface="Symbol" pitchFamily="18" charset="2"/>
                </a:rPr>
                <a:t>7,6  10</a:t>
              </a:r>
              <a:r>
                <a:rPr lang="en-GB" sz="2000" baseline="30000" dirty="0" smtClean="0">
                  <a:sym typeface="Symbol" pitchFamily="18" charset="2"/>
                </a:rPr>
                <a:t>2</a:t>
              </a:r>
              <a:r>
                <a:rPr lang="en-GB" sz="2000" dirty="0" smtClean="0">
                  <a:sym typeface="Symbol" pitchFamily="18" charset="2"/>
                </a:rPr>
                <a:t> mol/L</a:t>
              </a:r>
              <a:endParaRPr lang="sl-SI" sz="2000" dirty="0"/>
            </a:p>
          </p:txBody>
        </p:sp>
        <p:cxnSp>
          <p:nvCxnSpPr>
            <p:cNvPr id="13" name="Raven puščični konektor 12"/>
            <p:cNvCxnSpPr/>
            <p:nvPr/>
          </p:nvCxnSpPr>
          <p:spPr>
            <a:xfrm rot="5400000">
              <a:off x="1188418" y="1412776"/>
              <a:ext cx="287238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Skupina 31"/>
          <p:cNvGrpSpPr/>
          <p:nvPr/>
        </p:nvGrpSpPr>
        <p:grpSpPr>
          <a:xfrm>
            <a:off x="4572000" y="1268760"/>
            <a:ext cx="2201244" cy="1026696"/>
            <a:chOff x="4572000" y="1268760"/>
            <a:chExt cx="2201244" cy="1026696"/>
          </a:xfrm>
        </p:grpSpPr>
        <p:sp>
          <p:nvSpPr>
            <p:cNvPr id="7" name="PoljeZBesedilom 6"/>
            <p:cNvSpPr txBox="1"/>
            <p:nvPr/>
          </p:nvSpPr>
          <p:spPr>
            <a:xfrm>
              <a:off x="4572000" y="1556792"/>
              <a:ext cx="22012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+mj-lt"/>
                </a:rPr>
                <a:t>2,4 </a:t>
              </a:r>
              <a:r>
                <a:rPr lang="en-GB" sz="2400" dirty="0" smtClean="0">
                  <a:latin typeface="+mj-lt"/>
                  <a:sym typeface="Symbol" pitchFamily="18" charset="2"/>
                </a:rPr>
                <a:t> 10</a:t>
              </a:r>
              <a:r>
                <a:rPr lang="en-GB" sz="2400" baseline="30000" dirty="0" smtClean="0">
                  <a:latin typeface="+mj-lt"/>
                  <a:sym typeface="Symbol" pitchFamily="18" charset="2"/>
                </a:rPr>
                <a:t>2</a:t>
              </a:r>
              <a:r>
                <a:rPr lang="en-GB" sz="2400" dirty="0" smtClean="0">
                  <a:latin typeface="+mj-lt"/>
                  <a:sym typeface="Symbol" pitchFamily="18" charset="2"/>
                </a:rPr>
                <a:t> mol/L</a:t>
              </a:r>
            </a:p>
            <a:p>
              <a:endParaRPr lang="sl-SI" dirty="0"/>
            </a:p>
          </p:txBody>
        </p:sp>
        <p:cxnSp>
          <p:nvCxnSpPr>
            <p:cNvPr id="16" name="Raven puščični konektor 15"/>
            <p:cNvCxnSpPr/>
            <p:nvPr/>
          </p:nvCxnSpPr>
          <p:spPr>
            <a:xfrm rot="5400000">
              <a:off x="5364882" y="1411982"/>
              <a:ext cx="28803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Skupina 34"/>
          <p:cNvGrpSpPr/>
          <p:nvPr/>
        </p:nvGrpSpPr>
        <p:grpSpPr>
          <a:xfrm>
            <a:off x="395536" y="3284984"/>
            <a:ext cx="2265364" cy="1026696"/>
            <a:chOff x="395536" y="3284984"/>
            <a:chExt cx="2265364" cy="1026696"/>
          </a:xfrm>
        </p:grpSpPr>
        <p:sp>
          <p:nvSpPr>
            <p:cNvPr id="17" name="PoljeZBesedilom 16"/>
            <p:cNvSpPr txBox="1"/>
            <p:nvPr/>
          </p:nvSpPr>
          <p:spPr>
            <a:xfrm>
              <a:off x="395536" y="3573016"/>
              <a:ext cx="22653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 </a:t>
              </a:r>
              <a:r>
                <a:rPr lang="en-GB" sz="2400" dirty="0" smtClean="0">
                  <a:latin typeface="+mj-lt"/>
                </a:rPr>
                <a:t>2,4 </a:t>
              </a:r>
              <a:r>
                <a:rPr lang="en-GB" sz="2400" dirty="0" smtClean="0">
                  <a:latin typeface="+mj-lt"/>
                  <a:sym typeface="Symbol" pitchFamily="18" charset="2"/>
                </a:rPr>
                <a:t> 10</a:t>
              </a:r>
              <a:r>
                <a:rPr lang="en-GB" sz="2400" baseline="30000" dirty="0" smtClean="0">
                  <a:latin typeface="+mj-lt"/>
                  <a:sym typeface="Symbol" pitchFamily="18" charset="2"/>
                </a:rPr>
                <a:t>2</a:t>
              </a:r>
              <a:r>
                <a:rPr lang="en-GB" sz="2400" dirty="0" smtClean="0">
                  <a:latin typeface="+mj-lt"/>
                  <a:sym typeface="Symbol" pitchFamily="18" charset="2"/>
                </a:rPr>
                <a:t> mol/L</a:t>
              </a:r>
            </a:p>
            <a:p>
              <a:endParaRPr lang="sl-SI" dirty="0"/>
            </a:p>
          </p:txBody>
        </p:sp>
        <p:cxnSp>
          <p:nvCxnSpPr>
            <p:cNvPr id="18" name="Raven puščični konektor 17"/>
            <p:cNvCxnSpPr/>
            <p:nvPr/>
          </p:nvCxnSpPr>
          <p:spPr>
            <a:xfrm rot="5400000">
              <a:off x="1116410" y="3428206"/>
              <a:ext cx="28803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Skupina 33"/>
          <p:cNvGrpSpPr/>
          <p:nvPr/>
        </p:nvGrpSpPr>
        <p:grpSpPr>
          <a:xfrm>
            <a:off x="3059832" y="3284984"/>
            <a:ext cx="2201244" cy="749697"/>
            <a:chOff x="3059832" y="3284984"/>
            <a:chExt cx="2201244" cy="749697"/>
          </a:xfrm>
        </p:grpSpPr>
        <p:cxnSp>
          <p:nvCxnSpPr>
            <p:cNvPr id="19" name="Raven puščični konektor 18"/>
            <p:cNvCxnSpPr/>
            <p:nvPr/>
          </p:nvCxnSpPr>
          <p:spPr>
            <a:xfrm rot="5400000">
              <a:off x="3635896" y="3429000"/>
              <a:ext cx="28882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Pravokotnik 20"/>
            <p:cNvSpPr/>
            <p:nvPr/>
          </p:nvSpPr>
          <p:spPr>
            <a:xfrm>
              <a:off x="3059832" y="3573016"/>
              <a:ext cx="2201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latin typeface="+mj-lt"/>
                  <a:sym typeface="Symbol" pitchFamily="18" charset="2"/>
                </a:rPr>
                <a:t>6,2  10</a:t>
              </a:r>
              <a:r>
                <a:rPr lang="en-GB" sz="2400" baseline="30000" dirty="0" smtClean="0">
                  <a:latin typeface="+mj-lt"/>
                  <a:sym typeface="Symbol" pitchFamily="18" charset="2"/>
                </a:rPr>
                <a:t>8</a:t>
              </a:r>
              <a:r>
                <a:rPr lang="en-GB" sz="2400" dirty="0" smtClean="0">
                  <a:latin typeface="+mj-lt"/>
                  <a:sym typeface="Symbol" pitchFamily="18" charset="2"/>
                </a:rPr>
                <a:t> mol/L</a:t>
              </a:r>
              <a:endParaRPr lang="sl-SI" sz="2400" dirty="0">
                <a:latin typeface="+mj-lt"/>
              </a:endParaRPr>
            </a:p>
          </p:txBody>
        </p:sp>
      </p:grpSp>
      <p:sp>
        <p:nvSpPr>
          <p:cNvPr id="23" name="PoljeZBesedilom 22"/>
          <p:cNvSpPr txBox="1"/>
          <p:nvPr/>
        </p:nvSpPr>
        <p:spPr>
          <a:xfrm>
            <a:off x="0" y="4365104"/>
            <a:ext cx="6091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None/>
            </a:pPr>
            <a:r>
              <a:rPr lang="en-GB" sz="2400" dirty="0" err="1" smtClean="0">
                <a:latin typeface="+mj-lt"/>
                <a:sym typeface="Symbol" pitchFamily="18" charset="2"/>
              </a:rPr>
              <a:t>Tretja</a:t>
            </a:r>
            <a:r>
              <a:rPr lang="en-GB" sz="2400" dirty="0" smtClean="0">
                <a:latin typeface="+mj-lt"/>
                <a:sym typeface="Symbol" pitchFamily="18" charset="2"/>
              </a:rPr>
              <a:t> </a:t>
            </a:r>
            <a:r>
              <a:rPr lang="en-GB" sz="2400" dirty="0" err="1" smtClean="0">
                <a:latin typeface="+mj-lt"/>
                <a:sym typeface="Symbol" pitchFamily="18" charset="2"/>
              </a:rPr>
              <a:t>stopnja</a:t>
            </a:r>
            <a:r>
              <a:rPr lang="en-GB" sz="2400" dirty="0" smtClean="0">
                <a:latin typeface="+mj-lt"/>
                <a:sym typeface="Symbol" pitchFamily="18" charset="2"/>
              </a:rPr>
              <a:t> </a:t>
            </a:r>
            <a:r>
              <a:rPr lang="en-GB" sz="2400" dirty="0" err="1" smtClean="0">
                <a:latin typeface="+mj-lt"/>
                <a:sym typeface="Symbol" pitchFamily="18" charset="2"/>
              </a:rPr>
              <a:t>protolize</a:t>
            </a:r>
            <a:r>
              <a:rPr lang="en-GB" sz="2400" b="1" dirty="0" smtClean="0">
                <a:latin typeface="+mj-lt"/>
                <a:sym typeface="Symbol" pitchFamily="18" charset="2"/>
              </a:rPr>
              <a:t>: </a:t>
            </a:r>
            <a:r>
              <a:rPr lang="en-GB" sz="2400" b="1" i="1" dirty="0" smtClean="0">
                <a:solidFill>
                  <a:schemeClr val="accent2"/>
                </a:solidFill>
                <a:latin typeface="+mj-lt"/>
                <a:sym typeface="Symbol" pitchFamily="18" charset="2"/>
              </a:rPr>
              <a:t>K</a:t>
            </a:r>
            <a:r>
              <a:rPr lang="en-GB" sz="2400" b="1" baseline="-25000" dirty="0" smtClean="0">
                <a:solidFill>
                  <a:schemeClr val="accent2"/>
                </a:solidFill>
                <a:latin typeface="+mj-lt"/>
                <a:sym typeface="Symbol" pitchFamily="18" charset="2"/>
              </a:rPr>
              <a:t>a3 </a:t>
            </a:r>
            <a:r>
              <a:rPr lang="en-GB" sz="2400" b="1" dirty="0" smtClean="0">
                <a:solidFill>
                  <a:schemeClr val="accent2"/>
                </a:solidFill>
                <a:latin typeface="+mj-lt"/>
                <a:sym typeface="Symbol" pitchFamily="18" charset="2"/>
              </a:rPr>
              <a:t>=</a:t>
            </a:r>
            <a:r>
              <a:rPr lang="sl-SI" sz="2400" b="1" dirty="0" smtClean="0">
                <a:solidFill>
                  <a:schemeClr val="accent2"/>
                </a:solidFill>
                <a:latin typeface="+mj-lt"/>
                <a:sym typeface="Symbol" pitchFamily="18" charset="2"/>
              </a:rPr>
              <a:t> </a:t>
            </a:r>
            <a:r>
              <a:rPr lang="en-GB" sz="2400" b="1" dirty="0" smtClean="0">
                <a:solidFill>
                  <a:schemeClr val="accent2"/>
                </a:solidFill>
                <a:latin typeface="+mj-lt"/>
                <a:sym typeface="Symbol" pitchFamily="18" charset="2"/>
              </a:rPr>
              <a:t>1</a:t>
            </a:r>
            <a:r>
              <a:rPr lang="sl-SI" sz="2400" b="1" dirty="0" smtClean="0">
                <a:solidFill>
                  <a:schemeClr val="accent2"/>
                </a:solidFill>
                <a:latin typeface="+mj-lt"/>
                <a:sym typeface="Symbol" pitchFamily="18" charset="2"/>
              </a:rPr>
              <a:t> </a:t>
            </a:r>
            <a:r>
              <a:rPr lang="en-GB" sz="2400" b="1" dirty="0" smtClean="0">
                <a:solidFill>
                  <a:schemeClr val="accent2"/>
                </a:solidFill>
                <a:latin typeface="+mj-lt"/>
                <a:sym typeface="Symbol" pitchFamily="18" charset="2"/>
              </a:rPr>
              <a:t> 10</a:t>
            </a:r>
            <a:r>
              <a:rPr lang="en-GB" sz="2400" b="1" baseline="30000" dirty="0" smtClean="0">
                <a:solidFill>
                  <a:schemeClr val="accent2"/>
                </a:solidFill>
                <a:latin typeface="+mj-lt"/>
                <a:sym typeface="Symbol" pitchFamily="18" charset="2"/>
              </a:rPr>
              <a:t>12</a:t>
            </a:r>
            <a:r>
              <a:rPr lang="en-GB" sz="2400" b="1" dirty="0" smtClean="0">
                <a:latin typeface="+mj-lt"/>
                <a:sym typeface="Symbol" pitchFamily="18" charset="2"/>
              </a:rPr>
              <a:t> </a:t>
            </a:r>
          </a:p>
          <a:p>
            <a:pPr lvl="1">
              <a:buFontTx/>
              <a:buNone/>
            </a:pPr>
            <a:r>
              <a:rPr lang="en-GB" sz="2400" dirty="0" smtClean="0">
                <a:latin typeface="+mj-lt"/>
                <a:sym typeface="Symbol" pitchFamily="18" charset="2"/>
              </a:rPr>
              <a:t>HPO</a:t>
            </a:r>
            <a:r>
              <a:rPr lang="en-GB" sz="2400" baseline="-25000" dirty="0" smtClean="0">
                <a:latin typeface="+mj-lt"/>
                <a:sym typeface="Symbol" pitchFamily="18" charset="2"/>
              </a:rPr>
              <a:t>4</a:t>
            </a:r>
            <a:r>
              <a:rPr lang="en-GB" sz="2400" baseline="30000" dirty="0" smtClean="0">
                <a:latin typeface="+mj-lt"/>
                <a:sym typeface="Symbol" pitchFamily="18" charset="2"/>
              </a:rPr>
              <a:t>2</a:t>
            </a:r>
            <a:r>
              <a:rPr lang="en-GB" sz="2400" dirty="0" smtClean="0">
                <a:latin typeface="+mj-lt"/>
                <a:sym typeface="Symbol" pitchFamily="18" charset="2"/>
              </a:rPr>
              <a:t>(</a:t>
            </a:r>
            <a:r>
              <a:rPr lang="en-GB" sz="2400" dirty="0" err="1" smtClean="0">
                <a:latin typeface="+mj-lt"/>
                <a:sym typeface="Symbol" pitchFamily="18" charset="2"/>
              </a:rPr>
              <a:t>aq</a:t>
            </a:r>
            <a:r>
              <a:rPr lang="en-GB" sz="2400" dirty="0" smtClean="0">
                <a:latin typeface="+mj-lt"/>
                <a:sym typeface="Symbol" pitchFamily="18" charset="2"/>
              </a:rPr>
              <a:t>) +H</a:t>
            </a:r>
            <a:r>
              <a:rPr lang="en-GB" sz="2400" baseline="-25000" dirty="0" smtClean="0">
                <a:latin typeface="+mj-lt"/>
                <a:sym typeface="Symbol" pitchFamily="18" charset="2"/>
              </a:rPr>
              <a:t>2</a:t>
            </a:r>
            <a:r>
              <a:rPr lang="en-GB" sz="2400" dirty="0" smtClean="0">
                <a:latin typeface="+mj-lt"/>
                <a:sym typeface="Symbol" pitchFamily="18" charset="2"/>
              </a:rPr>
              <a:t>O(l)  PO</a:t>
            </a:r>
            <a:r>
              <a:rPr lang="en-GB" sz="2400" baseline="-25000" dirty="0" smtClean="0">
                <a:latin typeface="+mj-lt"/>
                <a:sym typeface="Symbol" pitchFamily="18" charset="2"/>
              </a:rPr>
              <a:t>4</a:t>
            </a:r>
            <a:r>
              <a:rPr lang="en-GB" sz="2400" baseline="30000" dirty="0" smtClean="0">
                <a:latin typeface="+mj-lt"/>
                <a:sym typeface="Symbol" pitchFamily="18" charset="2"/>
              </a:rPr>
              <a:t>3</a:t>
            </a:r>
            <a:r>
              <a:rPr lang="en-GB" sz="2400" dirty="0" smtClean="0">
                <a:latin typeface="+mj-lt"/>
                <a:sym typeface="Symbol" pitchFamily="18" charset="2"/>
              </a:rPr>
              <a:t>(</a:t>
            </a:r>
            <a:r>
              <a:rPr lang="en-GB" sz="2400" dirty="0" err="1" smtClean="0">
                <a:latin typeface="+mj-lt"/>
                <a:sym typeface="Symbol" pitchFamily="18" charset="2"/>
              </a:rPr>
              <a:t>aq</a:t>
            </a:r>
            <a:r>
              <a:rPr lang="en-GB" sz="2400" dirty="0" smtClean="0">
                <a:latin typeface="+mj-lt"/>
                <a:sym typeface="Symbol" pitchFamily="18" charset="2"/>
              </a:rPr>
              <a:t>) + H</a:t>
            </a:r>
            <a:r>
              <a:rPr lang="en-GB" sz="2400" baseline="-25000" dirty="0" smtClean="0">
                <a:latin typeface="+mj-lt"/>
                <a:sym typeface="Symbol" pitchFamily="18" charset="2"/>
              </a:rPr>
              <a:t>3</a:t>
            </a:r>
            <a:r>
              <a:rPr lang="en-GB" sz="2400" dirty="0" smtClean="0">
                <a:latin typeface="+mj-lt"/>
                <a:sym typeface="Symbol" pitchFamily="18" charset="2"/>
              </a:rPr>
              <a:t>O</a:t>
            </a:r>
            <a:r>
              <a:rPr lang="en-GB" sz="2400" baseline="30000" dirty="0" smtClean="0">
                <a:latin typeface="+mj-lt"/>
                <a:sym typeface="Symbol" pitchFamily="18" charset="2"/>
              </a:rPr>
              <a:t>+</a:t>
            </a:r>
            <a:r>
              <a:rPr lang="en-GB" sz="2400" dirty="0" smtClean="0">
                <a:latin typeface="+mj-lt"/>
                <a:sym typeface="Symbol" pitchFamily="18" charset="2"/>
              </a:rPr>
              <a:t>(</a:t>
            </a:r>
            <a:r>
              <a:rPr lang="en-GB" sz="2400" dirty="0" err="1" smtClean="0">
                <a:latin typeface="+mj-lt"/>
                <a:sym typeface="Symbol" pitchFamily="18" charset="2"/>
              </a:rPr>
              <a:t>aq</a:t>
            </a:r>
            <a:r>
              <a:rPr lang="en-GB" sz="2400" dirty="0" smtClean="0">
                <a:latin typeface="+mj-lt"/>
                <a:sym typeface="Symbol" pitchFamily="18" charset="2"/>
              </a:rPr>
              <a:t>) </a:t>
            </a:r>
            <a:endParaRPr lang="sl-SI" dirty="0"/>
          </a:p>
        </p:txBody>
      </p:sp>
      <p:grpSp>
        <p:nvGrpSpPr>
          <p:cNvPr id="36" name="Skupina 35"/>
          <p:cNvGrpSpPr/>
          <p:nvPr/>
        </p:nvGrpSpPr>
        <p:grpSpPr>
          <a:xfrm>
            <a:off x="2627784" y="5157192"/>
            <a:ext cx="2305439" cy="821705"/>
            <a:chOff x="2627784" y="5157192"/>
            <a:chExt cx="2305439" cy="821705"/>
          </a:xfrm>
        </p:grpSpPr>
        <p:cxnSp>
          <p:nvCxnSpPr>
            <p:cNvPr id="20" name="Raven puščični konektor 19"/>
            <p:cNvCxnSpPr/>
            <p:nvPr/>
          </p:nvCxnSpPr>
          <p:spPr>
            <a:xfrm rot="5400000">
              <a:off x="3347864" y="5301208"/>
              <a:ext cx="28882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oljeZBesedilom 30"/>
            <p:cNvSpPr txBox="1"/>
            <p:nvPr/>
          </p:nvSpPr>
          <p:spPr>
            <a:xfrm>
              <a:off x="2627784" y="5517232"/>
              <a:ext cx="23054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+mj-lt"/>
                  <a:sym typeface="Symbol" pitchFamily="18" charset="2"/>
                </a:rPr>
                <a:t>2,6  10</a:t>
              </a:r>
              <a:r>
                <a:rPr lang="en-GB" sz="2400" baseline="30000" dirty="0" smtClean="0">
                  <a:latin typeface="+mj-lt"/>
                  <a:sym typeface="Symbol" pitchFamily="18" charset="2"/>
                </a:rPr>
                <a:t>18</a:t>
              </a:r>
              <a:r>
                <a:rPr lang="en-GB" sz="2400" dirty="0" smtClean="0">
                  <a:latin typeface="+mj-lt"/>
                  <a:sym typeface="Symbol" pitchFamily="18" charset="2"/>
                </a:rPr>
                <a:t> mol/L</a:t>
              </a:r>
              <a:endParaRPr lang="sl-SI" sz="2400" dirty="0">
                <a:latin typeface="+mj-lt"/>
              </a:endParaRPr>
            </a:p>
          </p:txBody>
        </p:sp>
      </p:grpSp>
      <p:sp>
        <p:nvSpPr>
          <p:cNvPr id="37" name="Zaobljeni pravokotnik 36"/>
          <p:cNvSpPr/>
          <p:nvPr/>
        </p:nvSpPr>
        <p:spPr>
          <a:xfrm>
            <a:off x="6876256" y="2708920"/>
            <a:ext cx="201622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0,10 M H</a:t>
            </a:r>
            <a:r>
              <a:rPr lang="sl-SI" sz="2800" baseline="-25000" dirty="0" smtClean="0"/>
              <a:t>3</a:t>
            </a:r>
            <a:r>
              <a:rPr lang="sl-SI" sz="2800" dirty="0" smtClean="0"/>
              <a:t>PO</a:t>
            </a:r>
            <a:r>
              <a:rPr lang="sl-SI" sz="2800" baseline="-25000" dirty="0" smtClean="0"/>
              <a:t>4</a:t>
            </a:r>
            <a:endParaRPr lang="sl-SI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5937523"/>
          </a:xfrm>
        </p:spPr>
        <p:txBody>
          <a:bodyPr/>
          <a:lstStyle/>
          <a:p>
            <a:pPr>
              <a:buNone/>
            </a:pPr>
            <a:r>
              <a:rPr lang="sl-SI" sz="2800" dirty="0" err="1" smtClean="0"/>
              <a:t>Protolitska</a:t>
            </a:r>
            <a:r>
              <a:rPr lang="sl-SI" sz="2800" dirty="0" smtClean="0"/>
              <a:t>/ionska reakcija</a:t>
            </a:r>
          </a:p>
          <a:p>
            <a:pPr>
              <a:buNone/>
            </a:pPr>
            <a:r>
              <a:rPr lang="sl-SI" sz="2800" dirty="0" smtClean="0"/>
              <a:t> </a:t>
            </a:r>
            <a:r>
              <a:rPr lang="sl-SI" sz="2400" dirty="0" smtClean="0"/>
              <a:t>Napišite ionske/</a:t>
            </a:r>
            <a:r>
              <a:rPr lang="sl-SI" sz="2400" dirty="0" err="1" smtClean="0"/>
              <a:t>protolitske</a:t>
            </a:r>
            <a:r>
              <a:rPr lang="sl-SI" sz="2400" dirty="0" smtClean="0"/>
              <a:t> reakcije v vodnih raztopinah:</a:t>
            </a:r>
          </a:p>
          <a:p>
            <a:pPr>
              <a:buNone/>
            </a:pPr>
            <a:r>
              <a:rPr lang="sl-SI" sz="2000" dirty="0" smtClean="0"/>
              <a:t>  a) Zmešamo vodni raztopini natrijevega acetata in dušikove kisline.</a:t>
            </a:r>
          </a:p>
          <a:p>
            <a:pPr>
              <a:buNone/>
            </a:pPr>
            <a:r>
              <a:rPr lang="sl-SI" sz="2000" dirty="0" smtClean="0"/>
              <a:t>       CH</a:t>
            </a:r>
            <a:r>
              <a:rPr lang="sl-SI" sz="2000" baseline="-25000" dirty="0" smtClean="0"/>
              <a:t>3</a:t>
            </a:r>
            <a:r>
              <a:rPr lang="sl-SI" sz="2000" dirty="0" smtClean="0"/>
              <a:t>COO</a:t>
            </a:r>
            <a:r>
              <a:rPr lang="sl-SI" sz="2000" baseline="30000" dirty="0" smtClean="0">
                <a:sym typeface="Symbol"/>
              </a:rPr>
              <a:t>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+ H</a:t>
            </a:r>
            <a:r>
              <a:rPr lang="sl-SI" sz="2000" baseline="-25000" dirty="0" smtClean="0">
                <a:sym typeface="Symbol"/>
              </a:rPr>
              <a:t>3</a:t>
            </a:r>
            <a:r>
              <a:rPr lang="sl-SI" sz="2000" dirty="0" smtClean="0">
                <a:sym typeface="Symbol"/>
              </a:rPr>
              <a:t>O</a:t>
            </a:r>
            <a:r>
              <a:rPr lang="sl-SI" sz="2000" baseline="30000" dirty="0" smtClean="0">
                <a:sym typeface="Symbol"/>
              </a:rPr>
              <a:t>+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  CH</a:t>
            </a:r>
            <a:r>
              <a:rPr lang="sl-SI" sz="2000" baseline="-25000" dirty="0" smtClean="0">
                <a:sym typeface="Symbol"/>
              </a:rPr>
              <a:t>3</a:t>
            </a:r>
            <a:r>
              <a:rPr lang="sl-SI" sz="2000" dirty="0" smtClean="0">
                <a:sym typeface="Symbol"/>
              </a:rPr>
              <a:t>COOH(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+ H</a:t>
            </a:r>
            <a:r>
              <a:rPr lang="sl-SI" sz="2000" baseline="-25000" dirty="0" smtClean="0">
                <a:sym typeface="Symbol"/>
              </a:rPr>
              <a:t>2</a:t>
            </a:r>
            <a:r>
              <a:rPr lang="sl-SI" sz="2000" dirty="0" smtClean="0">
                <a:sym typeface="Symbol"/>
              </a:rPr>
              <a:t>O      </a:t>
            </a:r>
            <a:r>
              <a:rPr lang="sl-SI" sz="1800" dirty="0" err="1" smtClean="0">
                <a:sym typeface="Symbol"/>
              </a:rPr>
              <a:t>p</a:t>
            </a:r>
            <a:r>
              <a:rPr lang="sl-SI" sz="1800" i="1" dirty="0" err="1" smtClean="0">
                <a:sym typeface="Symbol"/>
              </a:rPr>
              <a:t>K</a:t>
            </a:r>
            <a:r>
              <a:rPr lang="sl-SI" sz="1800" baseline="-25000" dirty="0" err="1" smtClean="0">
                <a:sym typeface="Symbol"/>
              </a:rPr>
              <a:t>a</a:t>
            </a:r>
            <a:r>
              <a:rPr lang="sl-SI" sz="1800" dirty="0" smtClean="0">
                <a:sym typeface="Symbol"/>
              </a:rPr>
              <a:t>(CH</a:t>
            </a:r>
            <a:r>
              <a:rPr lang="sl-SI" sz="1800" baseline="-25000" dirty="0" smtClean="0">
                <a:sym typeface="Symbol"/>
              </a:rPr>
              <a:t>3</a:t>
            </a:r>
            <a:r>
              <a:rPr lang="sl-SI" sz="1800" dirty="0" smtClean="0">
                <a:sym typeface="Symbol"/>
              </a:rPr>
              <a:t>COOH) = 4,76</a:t>
            </a:r>
          </a:p>
          <a:p>
            <a:pPr>
              <a:buNone/>
            </a:pPr>
            <a:endParaRPr lang="sl-SI" sz="2000" dirty="0" smtClean="0">
              <a:sym typeface="Symbol"/>
            </a:endParaRPr>
          </a:p>
          <a:p>
            <a:pPr>
              <a:buNone/>
            </a:pPr>
            <a:r>
              <a:rPr lang="sl-SI" sz="2000" dirty="0" smtClean="0">
                <a:sym typeface="Symbol"/>
              </a:rPr>
              <a:t>b) Vodni raztopini natrijevega karbonata dodamo raztopino amonijevega klorida.</a:t>
            </a:r>
          </a:p>
          <a:p>
            <a:pPr>
              <a:buNone/>
            </a:pPr>
            <a:r>
              <a:rPr lang="sl-SI" sz="2000" dirty="0" smtClean="0">
                <a:sym typeface="Symbol"/>
              </a:rPr>
              <a:t>     CO</a:t>
            </a:r>
            <a:r>
              <a:rPr lang="sl-SI" sz="2000" baseline="-25000" dirty="0" smtClean="0">
                <a:sym typeface="Symbol"/>
              </a:rPr>
              <a:t>3</a:t>
            </a:r>
            <a:r>
              <a:rPr lang="sl-SI" sz="2000" baseline="30000" dirty="0" smtClean="0">
                <a:sym typeface="Symbol"/>
              </a:rPr>
              <a:t>2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+ NH</a:t>
            </a:r>
            <a:r>
              <a:rPr lang="sl-SI" sz="2000" baseline="-25000" dirty="0" smtClean="0">
                <a:sym typeface="Symbol"/>
              </a:rPr>
              <a:t>4</a:t>
            </a:r>
            <a:r>
              <a:rPr lang="sl-SI" sz="2000" baseline="30000" dirty="0" smtClean="0">
                <a:sym typeface="Symbol"/>
              </a:rPr>
              <a:t>+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 HCO</a:t>
            </a:r>
            <a:r>
              <a:rPr lang="sl-SI" sz="2000" baseline="-25000" dirty="0" smtClean="0">
                <a:sym typeface="Symbol"/>
              </a:rPr>
              <a:t>3</a:t>
            </a:r>
            <a:r>
              <a:rPr lang="sl-SI" sz="2000" baseline="30000" dirty="0" smtClean="0">
                <a:sym typeface="Symbol"/>
              </a:rPr>
              <a:t>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+ NH</a:t>
            </a:r>
            <a:r>
              <a:rPr lang="sl-SI" sz="2000" baseline="-25000" dirty="0" smtClean="0">
                <a:sym typeface="Symbol"/>
              </a:rPr>
              <a:t>3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      </a:t>
            </a:r>
            <a:r>
              <a:rPr lang="sl-SI" sz="1800" dirty="0" err="1" smtClean="0">
                <a:sym typeface="Symbol"/>
              </a:rPr>
              <a:t>p</a:t>
            </a:r>
            <a:r>
              <a:rPr lang="sl-SI" sz="1800" i="1" dirty="0" err="1" smtClean="0">
                <a:sym typeface="Symbol"/>
              </a:rPr>
              <a:t>K</a:t>
            </a:r>
            <a:r>
              <a:rPr lang="sl-SI" sz="1800" baseline="-25000" dirty="0" err="1" smtClean="0">
                <a:sym typeface="Symbol"/>
              </a:rPr>
              <a:t>a</a:t>
            </a:r>
            <a:r>
              <a:rPr lang="sl-SI" sz="1800" dirty="0" smtClean="0">
                <a:sym typeface="Symbol"/>
              </a:rPr>
              <a:t>(HCO</a:t>
            </a:r>
            <a:r>
              <a:rPr lang="sl-SI" sz="1800" baseline="-25000" dirty="0" smtClean="0">
                <a:sym typeface="Symbol"/>
              </a:rPr>
              <a:t>3</a:t>
            </a:r>
            <a:r>
              <a:rPr lang="sl-SI" sz="1800" baseline="30000" dirty="0" smtClean="0">
                <a:sym typeface="Symbol"/>
              </a:rPr>
              <a:t></a:t>
            </a:r>
            <a:r>
              <a:rPr lang="sl-SI" sz="1800" dirty="0" smtClean="0">
                <a:sym typeface="Symbol"/>
              </a:rPr>
              <a:t>) = 10,4</a:t>
            </a:r>
          </a:p>
          <a:p>
            <a:pPr>
              <a:buNone/>
            </a:pPr>
            <a:r>
              <a:rPr lang="sl-SI" sz="2000" dirty="0" smtClean="0">
                <a:sym typeface="Symbol"/>
              </a:rPr>
              <a:t>                                                                                             </a:t>
            </a:r>
            <a:r>
              <a:rPr lang="sl-SI" sz="1800" dirty="0" err="1" smtClean="0">
                <a:sym typeface="Symbol"/>
              </a:rPr>
              <a:t>p</a:t>
            </a:r>
            <a:r>
              <a:rPr lang="sl-SI" sz="1800" i="1" dirty="0" err="1" smtClean="0">
                <a:sym typeface="Symbol"/>
              </a:rPr>
              <a:t>K</a:t>
            </a:r>
            <a:r>
              <a:rPr lang="sl-SI" sz="1800" baseline="-25000" dirty="0" err="1" smtClean="0">
                <a:sym typeface="Symbol"/>
              </a:rPr>
              <a:t>a</a:t>
            </a:r>
            <a:r>
              <a:rPr lang="sl-SI" sz="1800" dirty="0" smtClean="0">
                <a:sym typeface="Symbol"/>
              </a:rPr>
              <a:t>(NH</a:t>
            </a:r>
            <a:r>
              <a:rPr lang="sl-SI" sz="1800" baseline="-25000" dirty="0" smtClean="0">
                <a:sym typeface="Symbol"/>
              </a:rPr>
              <a:t>4</a:t>
            </a:r>
            <a:r>
              <a:rPr lang="sl-SI" sz="1800" baseline="30000" dirty="0" smtClean="0">
                <a:sym typeface="Symbol"/>
              </a:rPr>
              <a:t>+</a:t>
            </a:r>
            <a:r>
              <a:rPr lang="sl-SI" sz="1800" dirty="0" smtClean="0">
                <a:sym typeface="Symbol"/>
              </a:rPr>
              <a:t>) = 9,25</a:t>
            </a:r>
          </a:p>
          <a:p>
            <a:pPr>
              <a:buNone/>
            </a:pPr>
            <a:r>
              <a:rPr lang="sl-SI" sz="2000" dirty="0" smtClean="0">
                <a:sym typeface="Symbol"/>
              </a:rPr>
              <a:t>c)  Vodni raztopini natrijevega fluorida dodamo raztopino natrijevega </a:t>
            </a:r>
            <a:r>
              <a:rPr lang="sl-SI" sz="2000" dirty="0" err="1" smtClean="0">
                <a:sym typeface="Symbol"/>
              </a:rPr>
              <a:t>hidrogensulfata</a:t>
            </a:r>
            <a:r>
              <a:rPr lang="sl-SI" sz="2000" dirty="0" smtClean="0">
                <a:sym typeface="Symbol"/>
              </a:rPr>
              <a:t>.</a:t>
            </a:r>
          </a:p>
          <a:p>
            <a:pPr>
              <a:buNone/>
            </a:pPr>
            <a:r>
              <a:rPr lang="sl-SI" sz="2000" dirty="0" smtClean="0">
                <a:sym typeface="Symbol"/>
              </a:rPr>
              <a:t>     F</a:t>
            </a:r>
            <a:r>
              <a:rPr lang="sl-SI" sz="2000" baseline="30000" dirty="0" smtClean="0">
                <a:sym typeface="Symbol"/>
              </a:rPr>
              <a:t>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+ HSO</a:t>
            </a:r>
            <a:r>
              <a:rPr lang="sl-SI" sz="2000" baseline="-25000" dirty="0" smtClean="0">
                <a:sym typeface="Symbol"/>
              </a:rPr>
              <a:t>4</a:t>
            </a:r>
            <a:r>
              <a:rPr lang="sl-SI" sz="2000" baseline="30000" dirty="0" smtClean="0">
                <a:sym typeface="Symbol"/>
              </a:rPr>
              <a:t>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 HF(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+ SO</a:t>
            </a:r>
            <a:r>
              <a:rPr lang="sl-SI" sz="2000" baseline="-25000" dirty="0" smtClean="0">
                <a:sym typeface="Symbol"/>
              </a:rPr>
              <a:t>4</a:t>
            </a:r>
            <a:r>
              <a:rPr lang="sl-SI" sz="2000" baseline="30000" dirty="0" smtClean="0">
                <a:sym typeface="Symbol"/>
              </a:rPr>
              <a:t>2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   </a:t>
            </a:r>
            <a:r>
              <a:rPr lang="sl-SI" sz="2000" dirty="0" err="1" smtClean="0">
                <a:sym typeface="Symbol"/>
              </a:rPr>
              <a:t>p</a:t>
            </a:r>
            <a:r>
              <a:rPr lang="sl-SI" sz="2000" i="1" dirty="0" err="1" smtClean="0">
                <a:sym typeface="Symbol"/>
              </a:rPr>
              <a:t>K</a:t>
            </a:r>
            <a:r>
              <a:rPr lang="sl-SI" sz="2000" baseline="-25000" dirty="0" err="1" smtClean="0">
                <a:sym typeface="Symbol"/>
              </a:rPr>
              <a:t>a</a:t>
            </a:r>
            <a:r>
              <a:rPr lang="sl-SI" sz="2000" dirty="0" smtClean="0">
                <a:sym typeface="Symbol"/>
              </a:rPr>
              <a:t>(HSO</a:t>
            </a:r>
            <a:r>
              <a:rPr lang="sl-SI" sz="2000" baseline="-25000" dirty="0" smtClean="0">
                <a:sym typeface="Symbol"/>
              </a:rPr>
              <a:t>4</a:t>
            </a:r>
            <a:r>
              <a:rPr lang="sl-SI" sz="2000" baseline="30000" dirty="0" smtClean="0">
                <a:sym typeface="Symbol"/>
              </a:rPr>
              <a:t></a:t>
            </a:r>
            <a:r>
              <a:rPr lang="sl-SI" sz="2000" dirty="0" smtClean="0">
                <a:sym typeface="Symbol"/>
              </a:rPr>
              <a:t>) = 1,92</a:t>
            </a:r>
          </a:p>
          <a:p>
            <a:pPr>
              <a:buNone/>
            </a:pPr>
            <a:r>
              <a:rPr lang="sl-SI" sz="2000" dirty="0" smtClean="0">
                <a:sym typeface="Symbol"/>
              </a:rPr>
              <a:t>                                                                                  </a:t>
            </a:r>
            <a:r>
              <a:rPr lang="sl-SI" sz="2000" dirty="0" err="1" smtClean="0">
                <a:sym typeface="Symbol"/>
              </a:rPr>
              <a:t>p</a:t>
            </a:r>
            <a:r>
              <a:rPr lang="sl-SI" sz="2000" i="1" dirty="0" err="1" smtClean="0">
                <a:sym typeface="Symbol"/>
              </a:rPr>
              <a:t>K</a:t>
            </a:r>
            <a:r>
              <a:rPr lang="sl-SI" sz="2000" baseline="-25000" dirty="0" err="1" smtClean="0">
                <a:sym typeface="Symbol"/>
              </a:rPr>
              <a:t>a</a:t>
            </a:r>
            <a:r>
              <a:rPr lang="sl-SI" sz="2000" dirty="0" smtClean="0">
                <a:sym typeface="Symbol"/>
              </a:rPr>
              <a:t>(HF) = 3,14           </a:t>
            </a:r>
            <a:endParaRPr lang="sl-SI" sz="1800" dirty="0" smtClean="0">
              <a:sym typeface="Symbol"/>
            </a:endParaRPr>
          </a:p>
          <a:p>
            <a:pPr>
              <a:buNone/>
            </a:pPr>
            <a:endParaRPr lang="sl-SI" sz="1800" dirty="0" smtClean="0">
              <a:sym typeface="Symbol"/>
            </a:endParaRPr>
          </a:p>
          <a:p>
            <a:pPr>
              <a:buNone/>
            </a:pPr>
            <a:r>
              <a:rPr lang="sl-SI" sz="2000" dirty="0" smtClean="0">
                <a:sym typeface="Symbol"/>
              </a:rPr>
              <a:t>d) Raztopini bakrovega(2+) sulfata dodamo vodno raztopino </a:t>
            </a:r>
            <a:r>
              <a:rPr lang="sl-SI" sz="2000" dirty="0" err="1" smtClean="0">
                <a:sym typeface="Symbol"/>
              </a:rPr>
              <a:t>amoniaka</a:t>
            </a:r>
            <a:r>
              <a:rPr lang="sl-SI" sz="2000" dirty="0" smtClean="0">
                <a:sym typeface="Symbol"/>
              </a:rPr>
              <a:t> v prebitku.</a:t>
            </a:r>
          </a:p>
          <a:p>
            <a:pPr>
              <a:buNone/>
            </a:pPr>
            <a:r>
              <a:rPr lang="sl-SI" sz="2000" dirty="0" smtClean="0">
                <a:sym typeface="Symbol"/>
              </a:rPr>
              <a:t>     Cu</a:t>
            </a:r>
            <a:r>
              <a:rPr lang="sl-SI" sz="2000" baseline="30000" dirty="0" smtClean="0">
                <a:sym typeface="Symbol"/>
              </a:rPr>
              <a:t>2+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+ 4 NH</a:t>
            </a:r>
            <a:r>
              <a:rPr lang="sl-SI" sz="2000" baseline="-25000" dirty="0" smtClean="0">
                <a:sym typeface="Symbol"/>
              </a:rPr>
              <a:t>3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 [</a:t>
            </a:r>
            <a:r>
              <a:rPr lang="sl-SI" sz="2000" dirty="0" err="1" smtClean="0">
                <a:sym typeface="Symbol"/>
              </a:rPr>
              <a:t>Cu</a:t>
            </a:r>
            <a:r>
              <a:rPr lang="sl-SI" sz="2000" dirty="0" smtClean="0">
                <a:sym typeface="Symbol"/>
              </a:rPr>
              <a:t>(NH</a:t>
            </a:r>
            <a:r>
              <a:rPr lang="sl-SI" sz="2000" baseline="-25000" dirty="0" smtClean="0">
                <a:sym typeface="Symbol"/>
              </a:rPr>
              <a:t>3</a:t>
            </a:r>
            <a:r>
              <a:rPr lang="sl-SI" sz="2000" dirty="0" smtClean="0">
                <a:sym typeface="Symbol"/>
              </a:rPr>
              <a:t>)</a:t>
            </a:r>
            <a:r>
              <a:rPr lang="sl-SI" sz="2000" baseline="-25000" dirty="0" smtClean="0">
                <a:sym typeface="Symbol"/>
              </a:rPr>
              <a:t>4</a:t>
            </a:r>
            <a:r>
              <a:rPr lang="sl-SI" sz="2000" dirty="0" smtClean="0">
                <a:sym typeface="Symbol"/>
              </a:rPr>
              <a:t>]</a:t>
            </a:r>
            <a:r>
              <a:rPr lang="sl-SI" sz="2000" baseline="30000" dirty="0" smtClean="0">
                <a:sym typeface="Symbol"/>
              </a:rPr>
              <a:t>2+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                  </a:t>
            </a:r>
            <a:r>
              <a:rPr lang="sl-SI" sz="2000" i="1" dirty="0" err="1" smtClean="0">
                <a:sym typeface="Symbol"/>
              </a:rPr>
              <a:t>K</a:t>
            </a:r>
            <a:r>
              <a:rPr lang="sl-SI" sz="2000" baseline="-25000" dirty="0" err="1" smtClean="0">
                <a:sym typeface="Symbol"/>
              </a:rPr>
              <a:t>s</a:t>
            </a:r>
            <a:r>
              <a:rPr lang="sl-SI" sz="2000" dirty="0" smtClean="0">
                <a:sym typeface="Symbol"/>
              </a:rPr>
              <a:t> = 1,1  10</a:t>
            </a:r>
            <a:r>
              <a:rPr lang="sl-SI" sz="2000" baseline="30000" dirty="0" smtClean="0">
                <a:sym typeface="Symbol"/>
              </a:rPr>
              <a:t>13</a:t>
            </a:r>
            <a:endParaRPr lang="sl-SI" sz="2000" dirty="0" smtClean="0"/>
          </a:p>
          <a:p>
            <a:pPr>
              <a:buNone/>
            </a:pPr>
            <a:endParaRPr lang="sl-SI" sz="2000" dirty="0" smtClean="0"/>
          </a:p>
          <a:p>
            <a:pPr>
              <a:buNone/>
            </a:pPr>
            <a:endParaRPr lang="sl-SI" sz="2000" dirty="0" smtClean="0"/>
          </a:p>
          <a:p>
            <a:pPr>
              <a:buNone/>
            </a:pPr>
            <a:endParaRPr lang="sl-SI" sz="2400" dirty="0" smtClean="0"/>
          </a:p>
          <a:p>
            <a:pPr>
              <a:buNone/>
            </a:pPr>
            <a:endParaRPr lang="sl-SI" sz="2400" dirty="0" smtClean="0">
              <a:sym typeface="Symbol"/>
            </a:endParaRPr>
          </a:p>
          <a:p>
            <a:pPr>
              <a:buNone/>
            </a:pPr>
            <a:endParaRPr lang="sl-SI" sz="2400" dirty="0" smtClean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009531"/>
          </a:xfrm>
        </p:spPr>
        <p:txBody>
          <a:bodyPr/>
          <a:lstStyle/>
          <a:p>
            <a:pPr>
              <a:buNone/>
            </a:pPr>
            <a:r>
              <a:rPr lang="sl-SI" sz="2000" dirty="0" smtClean="0"/>
              <a:t>Reakcije v vodnih raztopinah so izbrane tako, da potečejo več kot 98 %, manj kot</a:t>
            </a:r>
          </a:p>
          <a:p>
            <a:pPr>
              <a:buNone/>
            </a:pPr>
            <a:r>
              <a:rPr lang="sl-SI" sz="2000" dirty="0" smtClean="0"/>
              <a:t>2 % ali sploh ne potečejo. Napišite enačbe reakcij (ki potečejo) in označite stopnjo </a:t>
            </a:r>
          </a:p>
          <a:p>
            <a:pPr>
              <a:buNone/>
            </a:pPr>
            <a:r>
              <a:rPr lang="sl-SI" sz="2000" dirty="0" err="1" smtClean="0"/>
              <a:t>Zreagiranosti</a:t>
            </a:r>
            <a:r>
              <a:rPr lang="sl-SI" sz="2000" dirty="0" smtClean="0"/>
              <a:t> (</a:t>
            </a:r>
            <a:r>
              <a:rPr lang="sl-SI" sz="2000" dirty="0" smtClean="0">
                <a:sym typeface="Symbol"/>
              </a:rPr>
              <a:t>98 %,  2 %, reakcija ne poteče).</a:t>
            </a:r>
          </a:p>
          <a:p>
            <a:pPr>
              <a:buNone/>
            </a:pPr>
            <a:r>
              <a:rPr lang="sl-SI" sz="2000" dirty="0" smtClean="0">
                <a:sym typeface="Symbol"/>
              </a:rPr>
              <a:t>CH</a:t>
            </a:r>
            <a:r>
              <a:rPr lang="sl-SI" sz="2000" baseline="-25000" dirty="0" smtClean="0">
                <a:sym typeface="Symbol"/>
              </a:rPr>
              <a:t>3</a:t>
            </a:r>
            <a:r>
              <a:rPr lang="sl-SI" sz="2000" dirty="0" smtClean="0">
                <a:sym typeface="Symbol"/>
              </a:rPr>
              <a:t>COOH(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+ H</a:t>
            </a:r>
            <a:r>
              <a:rPr lang="sl-SI" sz="2000" baseline="-25000" dirty="0" smtClean="0">
                <a:sym typeface="Symbol"/>
              </a:rPr>
              <a:t>2</a:t>
            </a:r>
            <a:r>
              <a:rPr lang="sl-SI" sz="2000" dirty="0" smtClean="0">
                <a:sym typeface="Symbol"/>
              </a:rPr>
              <a:t>O(l) </a:t>
            </a:r>
          </a:p>
          <a:p>
            <a:pPr>
              <a:buNone/>
            </a:pPr>
            <a:r>
              <a:rPr lang="sl-SI" sz="2000" dirty="0" smtClean="0">
                <a:sym typeface="Symbol"/>
              </a:rPr>
              <a:t>CH</a:t>
            </a:r>
            <a:r>
              <a:rPr lang="sl-SI" sz="2000" baseline="-25000" dirty="0" smtClean="0">
                <a:sym typeface="Symbol"/>
              </a:rPr>
              <a:t>3</a:t>
            </a:r>
            <a:r>
              <a:rPr lang="sl-SI" sz="2000" dirty="0" smtClean="0">
                <a:sym typeface="Symbol"/>
              </a:rPr>
              <a:t>COO</a:t>
            </a:r>
            <a:r>
              <a:rPr lang="sl-SI" sz="2000" baseline="30000" dirty="0" smtClean="0">
                <a:sym typeface="Symbol"/>
              </a:rPr>
              <a:t>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+ H</a:t>
            </a:r>
            <a:r>
              <a:rPr lang="sl-SI" sz="2000" baseline="-25000" dirty="0" smtClean="0">
                <a:sym typeface="Symbol"/>
              </a:rPr>
              <a:t>2</a:t>
            </a:r>
            <a:r>
              <a:rPr lang="sl-SI" sz="2000" dirty="0" smtClean="0">
                <a:sym typeface="Symbol"/>
              </a:rPr>
              <a:t>O(l)</a:t>
            </a:r>
          </a:p>
          <a:p>
            <a:pPr>
              <a:buNone/>
            </a:pPr>
            <a:r>
              <a:rPr lang="sl-SI" sz="2000" dirty="0" smtClean="0">
                <a:sym typeface="Symbol"/>
              </a:rPr>
              <a:t>CH</a:t>
            </a:r>
            <a:r>
              <a:rPr lang="sl-SI" sz="2000" baseline="-25000" dirty="0" smtClean="0">
                <a:sym typeface="Symbol"/>
              </a:rPr>
              <a:t>3</a:t>
            </a:r>
            <a:r>
              <a:rPr lang="sl-SI" sz="2000" dirty="0" smtClean="0">
                <a:sym typeface="Symbol"/>
              </a:rPr>
              <a:t>COO</a:t>
            </a:r>
            <a:r>
              <a:rPr lang="sl-SI" sz="2000" baseline="30000" dirty="0" smtClean="0">
                <a:sym typeface="Symbol"/>
              </a:rPr>
              <a:t>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+ H</a:t>
            </a:r>
            <a:r>
              <a:rPr lang="sl-SI" sz="2000" baseline="-25000" dirty="0" smtClean="0">
                <a:sym typeface="Symbol"/>
              </a:rPr>
              <a:t>3</a:t>
            </a:r>
            <a:r>
              <a:rPr lang="sl-SI" sz="2000" dirty="0" smtClean="0">
                <a:sym typeface="Symbol"/>
              </a:rPr>
              <a:t>O</a:t>
            </a:r>
            <a:r>
              <a:rPr lang="sl-SI" sz="2000" baseline="30000" dirty="0" smtClean="0">
                <a:sym typeface="Symbol"/>
              </a:rPr>
              <a:t>+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</a:t>
            </a:r>
          </a:p>
          <a:p>
            <a:pPr>
              <a:buNone/>
            </a:pPr>
            <a:r>
              <a:rPr lang="sl-SI" sz="2000" dirty="0" smtClean="0">
                <a:sym typeface="Symbol"/>
              </a:rPr>
              <a:t>CH</a:t>
            </a:r>
            <a:r>
              <a:rPr lang="sl-SI" sz="2000" baseline="-25000" dirty="0" smtClean="0">
                <a:sym typeface="Symbol"/>
              </a:rPr>
              <a:t>3</a:t>
            </a:r>
            <a:r>
              <a:rPr lang="sl-SI" sz="2000" dirty="0" smtClean="0">
                <a:sym typeface="Symbol"/>
              </a:rPr>
              <a:t>COOH(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+ </a:t>
            </a:r>
            <a:r>
              <a:rPr lang="sl-SI" sz="2000" smtClean="0">
                <a:sym typeface="Symbol"/>
              </a:rPr>
              <a:t>OH</a:t>
            </a:r>
            <a:r>
              <a:rPr lang="sl-SI" sz="2000" baseline="30000" smtClean="0">
                <a:sym typeface="Symbol"/>
              </a:rPr>
              <a:t></a:t>
            </a:r>
            <a:r>
              <a:rPr lang="sl-SI" sz="200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</a:t>
            </a:r>
          </a:p>
          <a:p>
            <a:pPr>
              <a:buNone/>
            </a:pPr>
            <a:r>
              <a:rPr lang="sl-SI" sz="2000" dirty="0" smtClean="0">
                <a:sym typeface="Symbol"/>
              </a:rPr>
              <a:t>NaCH</a:t>
            </a:r>
            <a:r>
              <a:rPr lang="sl-SI" sz="2000" baseline="-25000" dirty="0" smtClean="0">
                <a:sym typeface="Symbol"/>
              </a:rPr>
              <a:t>3</a:t>
            </a:r>
            <a:r>
              <a:rPr lang="sl-SI" sz="2000" dirty="0" smtClean="0">
                <a:sym typeface="Symbol"/>
              </a:rPr>
              <a:t>COO(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+ </a:t>
            </a:r>
            <a:r>
              <a:rPr lang="sl-SI" sz="2000" dirty="0" err="1" smtClean="0">
                <a:sym typeface="Symbol"/>
              </a:rPr>
              <a:t>HCl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</a:t>
            </a:r>
          </a:p>
          <a:p>
            <a:pPr>
              <a:buNone/>
            </a:pPr>
            <a:r>
              <a:rPr lang="sl-SI" sz="2000" dirty="0" err="1" smtClean="0">
                <a:sym typeface="Symbol"/>
              </a:rPr>
              <a:t>HCl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+ H</a:t>
            </a:r>
            <a:r>
              <a:rPr lang="sl-SI" sz="2000" baseline="-25000" dirty="0" smtClean="0">
                <a:sym typeface="Symbol"/>
              </a:rPr>
              <a:t>2</a:t>
            </a:r>
            <a:r>
              <a:rPr lang="sl-SI" sz="2000" dirty="0" smtClean="0">
                <a:sym typeface="Symbol"/>
              </a:rPr>
              <a:t>O(l)</a:t>
            </a:r>
          </a:p>
          <a:p>
            <a:pPr>
              <a:buNone/>
            </a:pPr>
            <a:r>
              <a:rPr lang="sl-SI" sz="2000" dirty="0" err="1" smtClean="0">
                <a:sym typeface="Symbol"/>
              </a:rPr>
              <a:t>Cl</a:t>
            </a:r>
            <a:r>
              <a:rPr lang="sl-SI" sz="2000" baseline="30000" dirty="0" smtClean="0">
                <a:sym typeface="Symbol"/>
              </a:rPr>
              <a:t>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+ H</a:t>
            </a:r>
            <a:r>
              <a:rPr lang="sl-SI" sz="2000" baseline="-25000" dirty="0" smtClean="0">
                <a:sym typeface="Symbol"/>
              </a:rPr>
              <a:t>3</a:t>
            </a:r>
            <a:r>
              <a:rPr lang="sl-SI" sz="2000" dirty="0" smtClean="0">
                <a:sym typeface="Symbol"/>
              </a:rPr>
              <a:t>O</a:t>
            </a:r>
            <a:r>
              <a:rPr lang="sl-SI" sz="2000" baseline="30000" dirty="0" smtClean="0">
                <a:sym typeface="Symbol"/>
              </a:rPr>
              <a:t>+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</a:t>
            </a:r>
          </a:p>
          <a:p>
            <a:pPr>
              <a:buNone/>
            </a:pPr>
            <a:r>
              <a:rPr lang="sl-SI" sz="2000" dirty="0" err="1" smtClean="0">
                <a:sym typeface="Symbol"/>
              </a:rPr>
              <a:t>Cl</a:t>
            </a:r>
            <a:r>
              <a:rPr lang="sl-SI" sz="2000" baseline="30000" dirty="0" smtClean="0">
                <a:sym typeface="Symbol"/>
              </a:rPr>
              <a:t>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+ H</a:t>
            </a:r>
            <a:r>
              <a:rPr lang="sl-SI" sz="2000" baseline="-25000" dirty="0" smtClean="0">
                <a:sym typeface="Symbol"/>
              </a:rPr>
              <a:t>2</a:t>
            </a:r>
            <a:r>
              <a:rPr lang="sl-SI" sz="2000" dirty="0" smtClean="0">
                <a:sym typeface="Symbol"/>
              </a:rPr>
              <a:t>O(l)</a:t>
            </a:r>
          </a:p>
          <a:p>
            <a:pPr>
              <a:buNone/>
            </a:pPr>
            <a:r>
              <a:rPr lang="sl-SI" sz="2000" dirty="0" smtClean="0">
                <a:sym typeface="Symbol"/>
              </a:rPr>
              <a:t>NH</a:t>
            </a:r>
            <a:r>
              <a:rPr lang="sl-SI" sz="2000" baseline="-25000" dirty="0" smtClean="0">
                <a:sym typeface="Symbol"/>
              </a:rPr>
              <a:t>4</a:t>
            </a:r>
            <a:r>
              <a:rPr lang="sl-SI" sz="2000" baseline="30000" dirty="0" smtClean="0">
                <a:sym typeface="Symbol"/>
              </a:rPr>
              <a:t>+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+ </a:t>
            </a:r>
            <a:r>
              <a:rPr lang="sl-SI" sz="2000" dirty="0" err="1" smtClean="0">
                <a:sym typeface="Symbol"/>
              </a:rPr>
              <a:t>NaOH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</a:t>
            </a:r>
          </a:p>
          <a:p>
            <a:pPr>
              <a:buNone/>
            </a:pPr>
            <a:r>
              <a:rPr lang="sl-SI" sz="2000" dirty="0" smtClean="0">
                <a:sym typeface="Symbol"/>
              </a:rPr>
              <a:t>NH</a:t>
            </a:r>
            <a:r>
              <a:rPr lang="sl-SI" sz="2000" baseline="-25000" dirty="0" smtClean="0">
                <a:sym typeface="Symbol"/>
              </a:rPr>
              <a:t>4</a:t>
            </a:r>
            <a:r>
              <a:rPr lang="sl-SI" sz="2000" baseline="30000" dirty="0" smtClean="0">
                <a:sym typeface="Symbol"/>
              </a:rPr>
              <a:t>+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+ OH</a:t>
            </a:r>
            <a:r>
              <a:rPr lang="sl-SI" sz="2000" baseline="30000" dirty="0" smtClean="0">
                <a:sym typeface="Symbol"/>
              </a:rPr>
              <a:t>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</a:t>
            </a:r>
          </a:p>
          <a:p>
            <a:pPr>
              <a:buNone/>
            </a:pPr>
            <a:r>
              <a:rPr lang="sl-SI" sz="2000" dirty="0" smtClean="0">
                <a:sym typeface="Symbol"/>
              </a:rPr>
              <a:t>NH</a:t>
            </a:r>
            <a:r>
              <a:rPr lang="sl-SI" sz="2000" baseline="-25000" dirty="0" smtClean="0">
                <a:sym typeface="Symbol"/>
              </a:rPr>
              <a:t>3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+ H</a:t>
            </a:r>
            <a:r>
              <a:rPr lang="sl-SI" sz="2000" baseline="-25000" dirty="0" smtClean="0">
                <a:sym typeface="Symbol"/>
              </a:rPr>
              <a:t>2</a:t>
            </a:r>
            <a:r>
              <a:rPr lang="sl-SI" sz="2000" dirty="0" smtClean="0">
                <a:sym typeface="Symbol"/>
              </a:rPr>
              <a:t>O(l)</a:t>
            </a:r>
          </a:p>
          <a:p>
            <a:pPr>
              <a:buNone/>
            </a:pPr>
            <a:r>
              <a:rPr lang="sl-SI" sz="2000" dirty="0" smtClean="0">
                <a:sym typeface="Symbol"/>
              </a:rPr>
              <a:t>NH</a:t>
            </a:r>
            <a:r>
              <a:rPr lang="sl-SI" sz="2000" baseline="-25000" dirty="0" smtClean="0">
                <a:sym typeface="Symbol"/>
              </a:rPr>
              <a:t>3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+ </a:t>
            </a:r>
            <a:r>
              <a:rPr lang="sl-SI" sz="2000" dirty="0" err="1" smtClean="0">
                <a:sym typeface="Symbol"/>
              </a:rPr>
              <a:t>HCl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</a:t>
            </a:r>
          </a:p>
          <a:p>
            <a:pPr>
              <a:buNone/>
            </a:pPr>
            <a:r>
              <a:rPr lang="sl-SI" sz="2000" dirty="0" smtClean="0">
                <a:sym typeface="Symbol"/>
              </a:rPr>
              <a:t> NH</a:t>
            </a:r>
            <a:r>
              <a:rPr lang="sl-SI" sz="2000" baseline="-25000" dirty="0" smtClean="0">
                <a:sym typeface="Symbol"/>
              </a:rPr>
              <a:t>3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 + H</a:t>
            </a:r>
            <a:r>
              <a:rPr lang="sl-SI" sz="2000" baseline="-25000" dirty="0" smtClean="0">
                <a:sym typeface="Symbol"/>
              </a:rPr>
              <a:t>3</a:t>
            </a:r>
            <a:r>
              <a:rPr lang="sl-SI" sz="2000" dirty="0" smtClean="0">
                <a:sym typeface="Symbol"/>
              </a:rPr>
              <a:t>O</a:t>
            </a:r>
            <a:r>
              <a:rPr lang="sl-SI" sz="2000" baseline="30000" dirty="0" smtClean="0">
                <a:sym typeface="Symbol"/>
              </a:rPr>
              <a:t>+</a:t>
            </a:r>
            <a:r>
              <a:rPr lang="sl-SI" sz="2000" dirty="0" smtClean="0">
                <a:sym typeface="Symbol"/>
              </a:rPr>
              <a:t>(</a:t>
            </a:r>
            <a:r>
              <a:rPr lang="sl-SI" sz="2000" dirty="0" err="1" smtClean="0">
                <a:sym typeface="Symbol"/>
              </a:rPr>
              <a:t>aq</a:t>
            </a:r>
            <a:r>
              <a:rPr lang="sl-SI" sz="2000" dirty="0" smtClean="0">
                <a:sym typeface="Symbol"/>
              </a:rPr>
              <a:t>)</a:t>
            </a:r>
          </a:p>
          <a:p>
            <a:pPr>
              <a:buNone/>
            </a:pPr>
            <a:endParaRPr lang="sl-SI" sz="2000" dirty="0" smtClean="0">
              <a:sym typeface="Symbol"/>
            </a:endParaRPr>
          </a:p>
          <a:p>
            <a:pPr>
              <a:buNone/>
            </a:pPr>
            <a:endParaRPr lang="sl-SI" sz="2000" dirty="0" smtClean="0">
              <a:sym typeface="Symbol"/>
            </a:endParaRPr>
          </a:p>
          <a:p>
            <a:pPr>
              <a:buNone/>
            </a:pPr>
            <a:endParaRPr lang="sl-SI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899592" y="11247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 smtClean="0"/>
          </a:p>
          <a:p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sl-SI" sz="2800" b="1" dirty="0" smtClean="0"/>
              <a:t>Teorije kislin in baz</a:t>
            </a:r>
          </a:p>
          <a:p>
            <a:pPr>
              <a:buNone/>
            </a:pPr>
            <a:r>
              <a:rPr lang="sl-SI" sz="2400" b="1" dirty="0" err="1" smtClean="0"/>
              <a:t>Arhenius</a:t>
            </a:r>
            <a:r>
              <a:rPr lang="sl-SI" sz="2400" b="1" dirty="0" smtClean="0"/>
              <a:t>: </a:t>
            </a:r>
          </a:p>
          <a:p>
            <a:pPr>
              <a:buNone/>
            </a:pPr>
            <a:r>
              <a:rPr lang="en-GB" sz="2400" dirty="0" err="1" smtClean="0"/>
              <a:t>Kisline</a:t>
            </a:r>
            <a:r>
              <a:rPr lang="en-GB" sz="2400" dirty="0" smtClean="0"/>
              <a:t> v </a:t>
            </a:r>
            <a:r>
              <a:rPr lang="en-GB" sz="2400" dirty="0" err="1" smtClean="0"/>
              <a:t>vodni</a:t>
            </a:r>
            <a:r>
              <a:rPr lang="en-GB" sz="2400" dirty="0" smtClean="0"/>
              <a:t> </a:t>
            </a:r>
            <a:r>
              <a:rPr lang="en-GB" sz="2400" dirty="0" err="1" smtClean="0"/>
              <a:t>raztopini</a:t>
            </a:r>
            <a:r>
              <a:rPr lang="en-GB" sz="2400" dirty="0" smtClean="0"/>
              <a:t> </a:t>
            </a:r>
            <a:r>
              <a:rPr lang="en-GB" sz="2400" dirty="0" err="1" smtClean="0"/>
              <a:t>disociirajo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"</a:t>
            </a:r>
            <a:r>
              <a:rPr lang="en-GB" sz="2400" dirty="0" err="1" smtClean="0"/>
              <a:t>vodikove</a:t>
            </a:r>
            <a:r>
              <a:rPr lang="en-GB" sz="2400" dirty="0" smtClean="0"/>
              <a:t> </a:t>
            </a:r>
            <a:r>
              <a:rPr lang="en-GB" sz="2400" dirty="0" err="1" smtClean="0"/>
              <a:t>ione</a:t>
            </a:r>
            <a:r>
              <a:rPr lang="en-GB" sz="2400" dirty="0" smtClean="0"/>
              <a:t>“</a:t>
            </a:r>
            <a:endParaRPr lang="sl-SI" sz="2400" dirty="0" smtClean="0"/>
          </a:p>
          <a:p>
            <a:pPr>
              <a:buNone/>
            </a:pPr>
            <a:r>
              <a:rPr lang="en-GB" sz="2400" dirty="0" err="1" smtClean="0"/>
              <a:t>Baze</a:t>
            </a:r>
            <a:r>
              <a:rPr lang="en-GB" sz="2400" dirty="0" smtClean="0"/>
              <a:t> v </a:t>
            </a:r>
            <a:r>
              <a:rPr lang="en-GB" sz="2400" dirty="0" err="1" smtClean="0"/>
              <a:t>vodni</a:t>
            </a:r>
            <a:r>
              <a:rPr lang="en-GB" sz="2400" dirty="0" smtClean="0"/>
              <a:t> </a:t>
            </a:r>
            <a:r>
              <a:rPr lang="en-GB" sz="2400" dirty="0" err="1" smtClean="0"/>
              <a:t>raztopini</a:t>
            </a:r>
            <a:r>
              <a:rPr lang="en-GB" sz="2400" dirty="0" smtClean="0"/>
              <a:t> </a:t>
            </a:r>
            <a:r>
              <a:rPr lang="en-GB" sz="2400" dirty="0" err="1" smtClean="0"/>
              <a:t>disociirajo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hidroksidne</a:t>
            </a:r>
            <a:r>
              <a:rPr lang="en-GB" sz="2400" dirty="0" smtClean="0"/>
              <a:t> </a:t>
            </a:r>
            <a:r>
              <a:rPr lang="en-GB" sz="2400" dirty="0" err="1" smtClean="0"/>
              <a:t>ione</a:t>
            </a:r>
            <a:endParaRPr lang="sl-SI" sz="2400" dirty="0" smtClean="0"/>
          </a:p>
          <a:p>
            <a:pPr>
              <a:buNone/>
            </a:pPr>
            <a:endParaRPr lang="sl-SI" sz="2400" dirty="0" smtClean="0"/>
          </a:p>
          <a:p>
            <a:pPr>
              <a:buNone/>
            </a:pPr>
            <a:r>
              <a:rPr lang="en-GB" sz="2400" dirty="0" err="1" smtClean="0"/>
              <a:t>HCl</a:t>
            </a:r>
            <a:r>
              <a:rPr lang="en-GB" sz="2400" dirty="0" smtClean="0"/>
              <a:t> </a:t>
            </a:r>
            <a:r>
              <a:rPr lang="en-GB" sz="2400" dirty="0" smtClean="0">
                <a:sym typeface="Symbol" pitchFamily="18" charset="2"/>
              </a:rPr>
              <a:t> H</a:t>
            </a:r>
            <a:r>
              <a:rPr lang="en-GB" sz="2400" baseline="30000" dirty="0" smtClean="0">
                <a:sym typeface="Symbol" pitchFamily="18" charset="2"/>
              </a:rPr>
              <a:t>+ </a:t>
            </a:r>
            <a:r>
              <a:rPr lang="en-GB" sz="2400" dirty="0" smtClean="0">
                <a:sym typeface="Symbol" pitchFamily="18" charset="2"/>
              </a:rPr>
              <a:t>+ </a:t>
            </a:r>
            <a:r>
              <a:rPr lang="en-GB" sz="2400" dirty="0" err="1" smtClean="0">
                <a:sym typeface="Symbol" pitchFamily="18" charset="2"/>
              </a:rPr>
              <a:t>Cl</a:t>
            </a:r>
            <a:r>
              <a:rPr lang="en-GB" sz="2400" baseline="30000" dirty="0" smtClean="0">
                <a:sym typeface="Symbol" pitchFamily="18" charset="2"/>
              </a:rPr>
              <a:t></a:t>
            </a:r>
            <a:endParaRPr lang="sl-SI" sz="2400" dirty="0" smtClean="0">
              <a:sym typeface="Symbol" pitchFamily="18" charset="2"/>
            </a:endParaRPr>
          </a:p>
          <a:p>
            <a:pPr>
              <a:buNone/>
            </a:pPr>
            <a:r>
              <a:rPr lang="en-GB" sz="2400" dirty="0" err="1" smtClean="0">
                <a:sym typeface="Symbol" pitchFamily="18" charset="2"/>
              </a:rPr>
              <a:t>NaOH</a:t>
            </a:r>
            <a:r>
              <a:rPr lang="en-GB" sz="2400" dirty="0" smtClean="0">
                <a:sym typeface="Symbol" pitchFamily="18" charset="2"/>
              </a:rPr>
              <a:t>  Na</a:t>
            </a:r>
            <a:r>
              <a:rPr lang="en-GB" sz="2400" baseline="30000" dirty="0" smtClean="0">
                <a:sym typeface="Symbol" pitchFamily="18" charset="2"/>
              </a:rPr>
              <a:t>+</a:t>
            </a:r>
            <a:r>
              <a:rPr lang="en-GB" sz="2400" dirty="0" smtClean="0">
                <a:sym typeface="Symbol" pitchFamily="18" charset="2"/>
              </a:rPr>
              <a:t> + OH</a:t>
            </a:r>
            <a:r>
              <a:rPr lang="en-GB" sz="2400" baseline="30000" dirty="0" smtClean="0">
                <a:sym typeface="Symbol" pitchFamily="18" charset="2"/>
              </a:rPr>
              <a:t></a:t>
            </a:r>
            <a:endParaRPr lang="sl-SI" sz="2400" baseline="30000" dirty="0" smtClean="0">
              <a:sym typeface="Symbol" pitchFamily="18" charset="2"/>
            </a:endParaRPr>
          </a:p>
          <a:p>
            <a:pPr>
              <a:buNone/>
            </a:pPr>
            <a:endParaRPr lang="sl-SI" sz="2400" baseline="30000" dirty="0" smtClean="0">
              <a:sym typeface="Symbol" pitchFamily="18" charset="2"/>
            </a:endParaRPr>
          </a:p>
          <a:p>
            <a:pPr>
              <a:buNone/>
            </a:pPr>
            <a:r>
              <a:rPr lang="en-GB" sz="2400" dirty="0" err="1" smtClean="0">
                <a:sym typeface="Symbol" pitchFamily="18" charset="2"/>
              </a:rPr>
              <a:t>Bazi</a:t>
            </a:r>
            <a:r>
              <a:rPr lang="sl-SI" sz="2400" dirty="0" smtClean="0">
                <a:sym typeface="WP MultinationalA Roman" pitchFamily="18" charset="2"/>
              </a:rPr>
              <a:t>č</a:t>
            </a:r>
            <a:r>
              <a:rPr lang="en-GB" sz="2400" dirty="0" err="1" smtClean="0">
                <a:sym typeface="Symbol" pitchFamily="18" charset="2"/>
              </a:rPr>
              <a:t>nost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amoniaka</a:t>
            </a:r>
            <a:r>
              <a:rPr lang="en-GB" sz="2400" dirty="0" smtClean="0">
                <a:sym typeface="Symbol" pitchFamily="18" charset="2"/>
              </a:rPr>
              <a:t> in </a:t>
            </a:r>
            <a:r>
              <a:rPr lang="en-GB" sz="2400" dirty="0" err="1" smtClean="0">
                <a:sym typeface="Symbol" pitchFamily="18" charset="2"/>
              </a:rPr>
              <a:t>organskih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aminov</a:t>
            </a:r>
            <a:r>
              <a:rPr lang="en-GB" sz="2400" dirty="0" smtClean="0">
                <a:sym typeface="Symbol" pitchFamily="18" charset="2"/>
              </a:rPr>
              <a:t> se </a:t>
            </a:r>
            <a:r>
              <a:rPr lang="en-GB" sz="2400" dirty="0" err="1" smtClean="0">
                <a:sym typeface="Symbol" pitchFamily="18" charset="2"/>
              </a:rPr>
              <a:t>ni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dalo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razložiti</a:t>
            </a:r>
            <a:endParaRPr lang="sl-SI" sz="2400" dirty="0" smtClean="0">
              <a:sym typeface="Symbol" pitchFamily="18" charset="2"/>
            </a:endParaRPr>
          </a:p>
          <a:p>
            <a:pPr>
              <a:buNone/>
            </a:pPr>
            <a:endParaRPr lang="sl-SI" sz="2400" dirty="0" smtClean="0">
              <a:sym typeface="Symbol" pitchFamily="18" charset="2"/>
            </a:endParaRPr>
          </a:p>
          <a:p>
            <a:pPr>
              <a:buNone/>
            </a:pPr>
            <a:r>
              <a:rPr lang="en-GB" sz="2400" dirty="0" smtClean="0">
                <a:sym typeface="Symbol" pitchFamily="18" charset="2"/>
              </a:rPr>
              <a:t>V </a:t>
            </a:r>
            <a:r>
              <a:rPr lang="en-GB" sz="2400" dirty="0" err="1" smtClean="0">
                <a:sym typeface="Symbol" pitchFamily="18" charset="2"/>
              </a:rPr>
              <a:t>raztopini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 err="1" smtClean="0">
                <a:sym typeface="Symbol" pitchFamily="18" charset="2"/>
              </a:rPr>
              <a:t>amoniaka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sl-SI" sz="2400" dirty="0" smtClean="0">
                <a:sym typeface="Symbol" pitchFamily="18" charset="2"/>
              </a:rPr>
              <a:t>so predpostavili, da nastanejo </a:t>
            </a:r>
            <a:r>
              <a:rPr lang="en-GB" sz="2400" dirty="0" err="1" smtClean="0">
                <a:sym typeface="Symbol" pitchFamily="18" charset="2"/>
              </a:rPr>
              <a:t>molekule</a:t>
            </a:r>
            <a:endParaRPr lang="sl-SI" sz="2400" dirty="0" smtClean="0">
              <a:sym typeface="Symbol" pitchFamily="18" charset="2"/>
            </a:endParaRPr>
          </a:p>
          <a:p>
            <a:pPr>
              <a:buNone/>
            </a:pPr>
            <a:r>
              <a:rPr lang="en-GB" sz="2400" dirty="0" smtClean="0">
                <a:sym typeface="Symbol" pitchFamily="18" charset="2"/>
              </a:rPr>
              <a:t> NH</a:t>
            </a:r>
            <a:r>
              <a:rPr lang="en-GB" sz="2400" baseline="-25000" dirty="0" smtClean="0">
                <a:sym typeface="Symbol" pitchFamily="18" charset="2"/>
              </a:rPr>
              <a:t>4</a:t>
            </a:r>
            <a:r>
              <a:rPr lang="en-GB" sz="2400" dirty="0" smtClean="0">
                <a:sym typeface="Symbol" pitchFamily="18" charset="2"/>
              </a:rPr>
              <a:t>OH</a:t>
            </a:r>
          </a:p>
          <a:p>
            <a:pPr>
              <a:buNone/>
            </a:pPr>
            <a:endParaRPr lang="sl-SI" sz="2400" b="1" dirty="0" smtClean="0"/>
          </a:p>
          <a:p>
            <a:pPr>
              <a:buNone/>
            </a:pPr>
            <a:endParaRPr lang="sl-SI" dirty="0"/>
          </a:p>
        </p:txBody>
      </p:sp>
    </p:spTree>
    <p:extLst>
      <p:ext uri="{BB962C8B-B14F-4D97-AF65-F5344CB8AC3E}">
        <p14:creationId xmlns="" xmlns:p14="http://schemas.microsoft.com/office/powerpoint/2010/main" val="1839544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899592" y="11247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 smtClean="0"/>
          </a:p>
          <a:p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en-GB" sz="2400" b="1" dirty="0" err="1" smtClean="0"/>
              <a:t>Jandrova</a:t>
            </a:r>
            <a:r>
              <a:rPr lang="en-GB" sz="2400" dirty="0" smtClean="0"/>
              <a:t> </a:t>
            </a:r>
            <a:r>
              <a:rPr lang="en-GB" sz="2400" dirty="0" err="1" smtClean="0"/>
              <a:t>definicija</a:t>
            </a:r>
            <a:r>
              <a:rPr lang="en-GB" sz="2400" dirty="0" smtClean="0"/>
              <a:t> </a:t>
            </a:r>
            <a:r>
              <a:rPr lang="en-GB" sz="2400" dirty="0" err="1" smtClean="0"/>
              <a:t>kislin</a:t>
            </a:r>
            <a:r>
              <a:rPr lang="en-GB" sz="2400" dirty="0" smtClean="0"/>
              <a:t> in </a:t>
            </a:r>
            <a:r>
              <a:rPr lang="en-GB" sz="2400" dirty="0" err="1" smtClean="0"/>
              <a:t>baz</a:t>
            </a:r>
            <a:endParaRPr lang="sl-SI" sz="2400" dirty="0" smtClean="0"/>
          </a:p>
          <a:p>
            <a:pPr>
              <a:buNone/>
            </a:pPr>
            <a:r>
              <a:rPr lang="en-GB" sz="2400" dirty="0" err="1" smtClean="0"/>
              <a:t>Kisline</a:t>
            </a:r>
            <a:r>
              <a:rPr lang="en-GB" sz="2400" dirty="0" smtClean="0"/>
              <a:t> so </a:t>
            </a:r>
            <a:r>
              <a:rPr lang="en-GB" sz="2400" dirty="0" err="1" smtClean="0"/>
              <a:t>snovi</a:t>
            </a:r>
            <a:r>
              <a:rPr lang="en-GB" sz="2400" dirty="0" smtClean="0"/>
              <a:t>, </a:t>
            </a:r>
            <a:r>
              <a:rPr lang="en-GB" sz="2400" dirty="0" err="1" smtClean="0"/>
              <a:t>ki</a:t>
            </a:r>
            <a:r>
              <a:rPr lang="en-GB" sz="2400" dirty="0" smtClean="0"/>
              <a:t> </a:t>
            </a:r>
            <a:r>
              <a:rPr lang="en-GB" sz="2400" dirty="0" err="1" smtClean="0"/>
              <a:t>disociirajo</a:t>
            </a:r>
            <a:r>
              <a:rPr lang="en-GB" sz="2400" dirty="0" smtClean="0"/>
              <a:t> </a:t>
            </a:r>
            <a:r>
              <a:rPr lang="en-GB" sz="2400" dirty="0" err="1" smtClean="0"/>
              <a:t>enake</a:t>
            </a:r>
            <a:r>
              <a:rPr lang="en-GB" sz="2400" dirty="0" smtClean="0"/>
              <a:t> </a:t>
            </a:r>
            <a:r>
              <a:rPr lang="en-GB" sz="2400" dirty="0" err="1" smtClean="0"/>
              <a:t>katione</a:t>
            </a:r>
            <a:r>
              <a:rPr lang="en-GB" sz="2400" dirty="0" smtClean="0"/>
              <a:t> </a:t>
            </a:r>
            <a:r>
              <a:rPr lang="en-GB" sz="2400" dirty="0" err="1" smtClean="0"/>
              <a:t>kot</a:t>
            </a:r>
            <a:r>
              <a:rPr lang="en-GB" sz="2400" dirty="0" smtClean="0"/>
              <a:t> </a:t>
            </a:r>
            <a:r>
              <a:rPr lang="en-GB" sz="2400" dirty="0" err="1" smtClean="0"/>
              <a:t>topilo</a:t>
            </a:r>
            <a:r>
              <a:rPr lang="en-GB" sz="2400" dirty="0" smtClean="0"/>
              <a:t> </a:t>
            </a:r>
            <a:endParaRPr lang="sl-SI" sz="2400" dirty="0" smtClean="0"/>
          </a:p>
          <a:p>
            <a:pPr>
              <a:buNone/>
            </a:pPr>
            <a:r>
              <a:rPr lang="en-GB" sz="2400" dirty="0" err="1" smtClean="0"/>
              <a:t>Baze</a:t>
            </a:r>
            <a:r>
              <a:rPr lang="en-GB" sz="2400" dirty="0" smtClean="0"/>
              <a:t> so </a:t>
            </a:r>
            <a:r>
              <a:rPr lang="en-GB" sz="2400" dirty="0" err="1" smtClean="0"/>
              <a:t>snovi</a:t>
            </a:r>
            <a:r>
              <a:rPr lang="en-GB" sz="2400" dirty="0" smtClean="0"/>
              <a:t>, </a:t>
            </a:r>
            <a:r>
              <a:rPr lang="en-GB" sz="2400" dirty="0" err="1" smtClean="0"/>
              <a:t>ki</a:t>
            </a:r>
            <a:r>
              <a:rPr lang="en-GB" sz="2400" dirty="0" smtClean="0"/>
              <a:t> </a:t>
            </a:r>
            <a:r>
              <a:rPr lang="en-GB" sz="2400" dirty="0" err="1" smtClean="0"/>
              <a:t>disociirajo</a:t>
            </a:r>
            <a:r>
              <a:rPr lang="en-GB" sz="2400" dirty="0" smtClean="0"/>
              <a:t> </a:t>
            </a:r>
            <a:r>
              <a:rPr lang="en-GB" sz="2400" dirty="0" err="1" smtClean="0"/>
              <a:t>enake</a:t>
            </a:r>
            <a:r>
              <a:rPr lang="en-GB" sz="2400" dirty="0" smtClean="0"/>
              <a:t> </a:t>
            </a:r>
            <a:r>
              <a:rPr lang="en-GB" sz="2400" dirty="0" err="1" smtClean="0"/>
              <a:t>anione</a:t>
            </a:r>
            <a:r>
              <a:rPr lang="en-GB" sz="2400" dirty="0" smtClean="0"/>
              <a:t> </a:t>
            </a:r>
            <a:r>
              <a:rPr lang="en-GB" sz="2400" dirty="0" err="1" smtClean="0"/>
              <a:t>kot</a:t>
            </a:r>
            <a:r>
              <a:rPr lang="en-GB" sz="2400" dirty="0" smtClean="0"/>
              <a:t> </a:t>
            </a:r>
            <a:r>
              <a:rPr lang="en-GB" sz="2400" dirty="0" err="1" smtClean="0"/>
              <a:t>topilo</a:t>
            </a:r>
            <a:endParaRPr lang="en-GB" sz="2400" dirty="0" smtClean="0"/>
          </a:p>
          <a:p>
            <a:pPr lvl="1">
              <a:buNone/>
            </a:pPr>
            <a:endParaRPr lang="sl-SI" sz="2400" dirty="0" smtClean="0"/>
          </a:p>
          <a:p>
            <a:pPr lvl="1">
              <a:buNone/>
            </a:pPr>
            <a:r>
              <a:rPr lang="en-GB" sz="2400" dirty="0" smtClean="0"/>
              <a:t>2 H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O </a:t>
            </a:r>
            <a:r>
              <a:rPr lang="en-GB" sz="2400" dirty="0" smtClean="0">
                <a:sym typeface="Symbol" pitchFamily="18" charset="2"/>
              </a:rPr>
              <a:t> H</a:t>
            </a:r>
            <a:r>
              <a:rPr lang="en-GB" sz="2400" baseline="-25000" dirty="0" smtClean="0">
                <a:sym typeface="Symbol" pitchFamily="18" charset="2"/>
              </a:rPr>
              <a:t>3</a:t>
            </a:r>
            <a:r>
              <a:rPr lang="en-GB" sz="2400" dirty="0" smtClean="0">
                <a:sym typeface="Symbol" pitchFamily="18" charset="2"/>
              </a:rPr>
              <a:t>O</a:t>
            </a:r>
            <a:r>
              <a:rPr lang="en-GB" sz="2400" baseline="30000" dirty="0" smtClean="0">
                <a:sym typeface="Symbol" pitchFamily="18" charset="2"/>
              </a:rPr>
              <a:t>+ </a:t>
            </a:r>
            <a:r>
              <a:rPr lang="en-GB" sz="2400" dirty="0" smtClean="0">
                <a:sym typeface="Symbol" pitchFamily="18" charset="2"/>
              </a:rPr>
              <a:t>+ OH</a:t>
            </a:r>
            <a:r>
              <a:rPr lang="en-GB" sz="2400" baseline="30000" dirty="0" smtClean="0">
                <a:sym typeface="Symbol" pitchFamily="18" charset="2"/>
              </a:rPr>
              <a:t></a:t>
            </a:r>
            <a:endParaRPr lang="en-GB" sz="2400" dirty="0" smtClean="0"/>
          </a:p>
          <a:p>
            <a:pPr>
              <a:buNone/>
            </a:pPr>
            <a:endParaRPr lang="sl-SI" sz="2400" dirty="0" smtClean="0"/>
          </a:p>
          <a:p>
            <a:pPr>
              <a:buNone/>
            </a:pPr>
            <a:r>
              <a:rPr lang="sl-SI" sz="2400" dirty="0" smtClean="0"/>
              <a:t>Definicija ni omejena na vodo kot topilo</a:t>
            </a:r>
          </a:p>
          <a:p>
            <a:pPr>
              <a:buNone/>
            </a:pPr>
            <a:r>
              <a:rPr lang="sl-SI" sz="2400" dirty="0" err="1" smtClean="0"/>
              <a:t>Amoniak</a:t>
            </a:r>
            <a:r>
              <a:rPr lang="sl-SI" sz="2400" dirty="0" smtClean="0"/>
              <a:t> kot topilo: </a:t>
            </a:r>
            <a:r>
              <a:rPr lang="en-GB" sz="2400" dirty="0" smtClean="0"/>
              <a:t>2 NH</a:t>
            </a:r>
            <a:r>
              <a:rPr lang="en-GB" sz="2400" baseline="-25000" dirty="0" smtClean="0"/>
              <a:t>3</a:t>
            </a:r>
            <a:r>
              <a:rPr lang="en-GB" sz="2400" dirty="0" smtClean="0">
                <a:sym typeface="Symbol" pitchFamily="18" charset="2"/>
              </a:rPr>
              <a:t>NH</a:t>
            </a:r>
            <a:r>
              <a:rPr lang="en-GB" sz="2400" baseline="-25000" dirty="0" smtClean="0">
                <a:sym typeface="Symbol" pitchFamily="18" charset="2"/>
              </a:rPr>
              <a:t>4</a:t>
            </a:r>
            <a:r>
              <a:rPr lang="en-GB" sz="2400" baseline="30000" dirty="0" smtClean="0">
                <a:sym typeface="Symbol" pitchFamily="18" charset="2"/>
              </a:rPr>
              <a:t>+ </a:t>
            </a:r>
            <a:r>
              <a:rPr lang="en-GB" sz="2400" dirty="0" smtClean="0">
                <a:sym typeface="Symbol" pitchFamily="18" charset="2"/>
              </a:rPr>
              <a:t>+ NH</a:t>
            </a:r>
            <a:r>
              <a:rPr lang="en-GB" sz="2400" baseline="-25000" dirty="0" smtClean="0">
                <a:sym typeface="Symbol" pitchFamily="18" charset="2"/>
              </a:rPr>
              <a:t>2</a:t>
            </a:r>
            <a:r>
              <a:rPr lang="en-GB" sz="2400" baseline="30000" dirty="0" smtClean="0">
                <a:sym typeface="Symbol" pitchFamily="18" charset="2"/>
              </a:rPr>
              <a:t></a:t>
            </a:r>
            <a:endParaRPr lang="en-GB" sz="2400" dirty="0" smtClean="0"/>
          </a:p>
          <a:p>
            <a:pPr lvl="1"/>
            <a:r>
              <a:rPr lang="en-GB" sz="2400" dirty="0" err="1" smtClean="0"/>
              <a:t>Amonieve</a:t>
            </a:r>
            <a:r>
              <a:rPr lang="en-GB" sz="2400" dirty="0" smtClean="0"/>
              <a:t> soli so v </a:t>
            </a:r>
            <a:r>
              <a:rPr lang="en-GB" sz="2400" dirty="0" err="1" smtClean="0"/>
              <a:t>tekočem</a:t>
            </a:r>
            <a:r>
              <a:rPr lang="en-GB" sz="2400" dirty="0" smtClean="0"/>
              <a:t> </a:t>
            </a:r>
            <a:r>
              <a:rPr lang="en-GB" sz="2400" dirty="0" err="1" smtClean="0"/>
              <a:t>amoniaku</a:t>
            </a:r>
            <a:r>
              <a:rPr lang="en-GB" sz="2400" dirty="0" smtClean="0"/>
              <a:t> </a:t>
            </a:r>
            <a:r>
              <a:rPr lang="en-GB" sz="2400" dirty="0" err="1" smtClean="0"/>
              <a:t>kisline</a:t>
            </a:r>
            <a:endParaRPr lang="en-GB" sz="2400" dirty="0" smtClean="0"/>
          </a:p>
          <a:p>
            <a:pPr lvl="2"/>
            <a:r>
              <a:rPr lang="en-GB" dirty="0" smtClean="0"/>
              <a:t>NH</a:t>
            </a:r>
            <a:r>
              <a:rPr lang="en-GB" baseline="-25000" dirty="0" smtClean="0"/>
              <a:t>4</a:t>
            </a:r>
            <a:r>
              <a:rPr lang="en-GB" dirty="0" smtClean="0"/>
              <a:t>Cl, NH</a:t>
            </a:r>
            <a:r>
              <a:rPr lang="en-GB" baseline="-25000" dirty="0" smtClean="0"/>
              <a:t>4</a:t>
            </a:r>
            <a:r>
              <a:rPr lang="en-GB" dirty="0" smtClean="0"/>
              <a:t>NO</a:t>
            </a:r>
            <a:r>
              <a:rPr lang="en-GB" baseline="-25000" dirty="0" smtClean="0"/>
              <a:t>3</a:t>
            </a:r>
            <a:r>
              <a:rPr lang="en-GB" dirty="0" smtClean="0"/>
              <a:t>, ….</a:t>
            </a:r>
          </a:p>
          <a:p>
            <a:pPr lvl="1"/>
            <a:r>
              <a:rPr lang="en-GB" sz="2400" dirty="0" err="1" smtClean="0"/>
              <a:t>Amidi</a:t>
            </a:r>
            <a:r>
              <a:rPr lang="en-GB" sz="2400" dirty="0" smtClean="0"/>
              <a:t> so v </a:t>
            </a:r>
            <a:r>
              <a:rPr lang="en-GB" sz="2400" dirty="0" err="1" smtClean="0"/>
              <a:t>tekočem</a:t>
            </a:r>
            <a:r>
              <a:rPr lang="en-GB" sz="2400" dirty="0" smtClean="0"/>
              <a:t> </a:t>
            </a:r>
            <a:r>
              <a:rPr lang="en-GB" sz="2400" dirty="0" err="1" smtClean="0"/>
              <a:t>amoniaku</a:t>
            </a:r>
            <a:r>
              <a:rPr lang="en-GB" sz="2400" dirty="0" smtClean="0"/>
              <a:t> </a:t>
            </a:r>
            <a:r>
              <a:rPr lang="en-GB" sz="2400" dirty="0" err="1" smtClean="0"/>
              <a:t>baze</a:t>
            </a:r>
            <a:endParaRPr lang="en-GB" sz="2400" dirty="0" smtClean="0"/>
          </a:p>
          <a:p>
            <a:pPr lvl="2"/>
            <a:r>
              <a:rPr lang="en-GB" dirty="0" smtClean="0"/>
              <a:t>KNH</a:t>
            </a:r>
            <a:r>
              <a:rPr lang="en-GB" baseline="-25000" dirty="0" smtClean="0"/>
              <a:t>2</a:t>
            </a:r>
            <a:endParaRPr lang="en-GB" dirty="0" smtClean="0"/>
          </a:p>
          <a:p>
            <a:pPr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="" xmlns:p14="http://schemas.microsoft.com/office/powerpoint/2010/main" val="18395443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899592" y="11247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 smtClean="0"/>
          </a:p>
          <a:p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en-GB" sz="2400" b="1" dirty="0" smtClean="0"/>
              <a:t>Br</a:t>
            </a:r>
            <a:r>
              <a:rPr lang="en-US" sz="2400" b="1" dirty="0" smtClean="0">
                <a:cs typeface="Times New Roman" pitchFamily="18" charset="0"/>
                <a:sym typeface="WP MultinationalA Roman" pitchFamily="18" charset="2"/>
              </a:rPr>
              <a:t>ø</a:t>
            </a:r>
            <a:r>
              <a:rPr lang="en-GB" sz="2400" b="1" dirty="0" err="1" smtClean="0">
                <a:sym typeface="WP MultinationalA Roman" pitchFamily="18" charset="2"/>
              </a:rPr>
              <a:t>nsted-Lowryeva</a:t>
            </a:r>
            <a:r>
              <a:rPr lang="en-GB" sz="2400" b="1" dirty="0" smtClean="0">
                <a:sym typeface="WP MultinationalA Roman" pitchFamily="18" charset="2"/>
              </a:rPr>
              <a:t> </a:t>
            </a:r>
            <a:r>
              <a:rPr lang="en-GB" sz="2400" dirty="0" err="1" smtClean="0">
                <a:sym typeface="WP MultinationalA Roman" pitchFamily="18" charset="2"/>
              </a:rPr>
              <a:t>teorija</a:t>
            </a:r>
            <a:r>
              <a:rPr lang="en-GB" sz="2400" dirty="0" smtClean="0">
                <a:sym typeface="WP MultinationalA Roman" pitchFamily="18" charset="2"/>
              </a:rPr>
              <a:t> </a:t>
            </a:r>
            <a:r>
              <a:rPr lang="en-GB" sz="2400" dirty="0" err="1" smtClean="0">
                <a:sym typeface="WP MultinationalA Roman" pitchFamily="18" charset="2"/>
              </a:rPr>
              <a:t>kislin</a:t>
            </a:r>
            <a:r>
              <a:rPr lang="en-GB" sz="2400" dirty="0" smtClean="0">
                <a:sym typeface="WP MultinationalA Roman" pitchFamily="18" charset="2"/>
              </a:rPr>
              <a:t> in</a:t>
            </a:r>
            <a:r>
              <a:rPr lang="sl-SI" sz="2400" dirty="0" smtClean="0">
                <a:sym typeface="WP MultinationalA Roman" pitchFamily="18" charset="2"/>
              </a:rPr>
              <a:t> baz</a:t>
            </a:r>
          </a:p>
          <a:p>
            <a:pPr>
              <a:buNone/>
            </a:pPr>
            <a:r>
              <a:rPr lang="en-GB" sz="2400" dirty="0" err="1" smtClean="0"/>
              <a:t>Kisline</a:t>
            </a:r>
            <a:r>
              <a:rPr lang="en-GB" sz="2400" dirty="0" smtClean="0"/>
              <a:t> so </a:t>
            </a:r>
            <a:r>
              <a:rPr lang="en-GB" sz="2400" dirty="0" err="1" smtClean="0"/>
              <a:t>snovi</a:t>
            </a:r>
            <a:r>
              <a:rPr lang="en-GB" sz="2400" dirty="0" smtClean="0"/>
              <a:t>, </a:t>
            </a:r>
            <a:r>
              <a:rPr lang="en-GB" sz="2400" dirty="0" err="1" smtClean="0"/>
              <a:t>ki</a:t>
            </a:r>
            <a:r>
              <a:rPr lang="en-GB" sz="2400" dirty="0" smtClean="0"/>
              <a:t> </a:t>
            </a:r>
            <a:r>
              <a:rPr lang="en-GB" sz="2400" dirty="0" err="1" smtClean="0"/>
              <a:t>oddajo</a:t>
            </a:r>
            <a:r>
              <a:rPr lang="en-GB" sz="2400" dirty="0" smtClean="0"/>
              <a:t> </a:t>
            </a:r>
            <a:r>
              <a:rPr lang="en-GB" sz="2400" dirty="0" err="1" smtClean="0"/>
              <a:t>protone</a:t>
            </a:r>
            <a:endParaRPr lang="en-GB" sz="2400" dirty="0" smtClean="0"/>
          </a:p>
          <a:p>
            <a:pPr>
              <a:buNone/>
            </a:pPr>
            <a:r>
              <a:rPr lang="en-GB" sz="2400" dirty="0" err="1" smtClean="0"/>
              <a:t>Baze</a:t>
            </a:r>
            <a:r>
              <a:rPr lang="en-GB" sz="2400" dirty="0" smtClean="0"/>
              <a:t> so </a:t>
            </a:r>
            <a:r>
              <a:rPr lang="en-GB" sz="2400" dirty="0" err="1" smtClean="0"/>
              <a:t>snovi</a:t>
            </a:r>
            <a:r>
              <a:rPr lang="en-GB" sz="2400" dirty="0" smtClean="0"/>
              <a:t>, </a:t>
            </a:r>
            <a:r>
              <a:rPr lang="en-GB" sz="2400" dirty="0" err="1" smtClean="0"/>
              <a:t>ki</a:t>
            </a:r>
            <a:r>
              <a:rPr lang="en-GB" sz="2400" dirty="0" smtClean="0"/>
              <a:t> </a:t>
            </a:r>
            <a:r>
              <a:rPr lang="en-GB" sz="2400" dirty="0" err="1" smtClean="0"/>
              <a:t>protone</a:t>
            </a:r>
            <a:r>
              <a:rPr lang="en-GB" sz="2400" dirty="0" smtClean="0"/>
              <a:t> </a:t>
            </a:r>
            <a:r>
              <a:rPr lang="en-GB" sz="2400" dirty="0" err="1" smtClean="0"/>
              <a:t>sprejmejo</a:t>
            </a:r>
            <a:endParaRPr lang="en-GB" sz="2400" dirty="0" smtClean="0"/>
          </a:p>
          <a:p>
            <a:pPr>
              <a:buNone/>
            </a:pPr>
            <a:endParaRPr lang="sl-SI" sz="2400" dirty="0" smtClean="0"/>
          </a:p>
          <a:p>
            <a:pPr>
              <a:buNone/>
            </a:pPr>
            <a:r>
              <a:rPr lang="en-GB" sz="2400" dirty="0" err="1" smtClean="0"/>
              <a:t>Kislina</a:t>
            </a:r>
            <a:r>
              <a:rPr lang="en-GB" sz="2400" dirty="0" smtClean="0"/>
              <a:t> </a:t>
            </a:r>
            <a:r>
              <a:rPr lang="en-GB" sz="2400" dirty="0" err="1" smtClean="0"/>
              <a:t>vedno</a:t>
            </a:r>
            <a:r>
              <a:rPr lang="en-GB" sz="2400" dirty="0" smtClean="0"/>
              <a:t> </a:t>
            </a:r>
            <a:r>
              <a:rPr lang="en-GB" sz="2400" dirty="0" err="1" smtClean="0"/>
              <a:t>odda</a:t>
            </a:r>
            <a:r>
              <a:rPr lang="en-GB" sz="2400" dirty="0" smtClean="0"/>
              <a:t> proton </a:t>
            </a:r>
            <a:r>
              <a:rPr lang="en-GB" sz="2400" dirty="0" err="1" smtClean="0"/>
              <a:t>bazi</a:t>
            </a:r>
            <a:endParaRPr lang="sl-SI" sz="2400" dirty="0" smtClean="0"/>
          </a:p>
          <a:p>
            <a:pPr>
              <a:buNone/>
            </a:pPr>
            <a:r>
              <a:rPr lang="sl-SI" sz="3600" dirty="0" smtClean="0"/>
              <a:t>   </a:t>
            </a:r>
            <a:r>
              <a:rPr lang="en-GB" sz="2400" dirty="0" smtClean="0"/>
              <a:t>HA    +   B     </a:t>
            </a:r>
            <a:r>
              <a:rPr lang="en-GB" sz="2400" dirty="0" smtClean="0">
                <a:sym typeface="Symbol" pitchFamily="18" charset="2"/>
              </a:rPr>
              <a:t>   A</a:t>
            </a:r>
            <a:r>
              <a:rPr lang="en-GB" sz="2400" baseline="30000" dirty="0" smtClean="0">
                <a:sym typeface="Symbol" pitchFamily="18" charset="2"/>
              </a:rPr>
              <a:t>     </a:t>
            </a:r>
            <a:r>
              <a:rPr lang="en-GB" sz="2400" dirty="0" smtClean="0">
                <a:sym typeface="Symbol" pitchFamily="18" charset="2"/>
              </a:rPr>
              <a:t>+  HB</a:t>
            </a:r>
            <a:r>
              <a:rPr lang="en-GB" sz="2400" baseline="30000" dirty="0" smtClean="0">
                <a:sym typeface="Symbol" pitchFamily="18" charset="2"/>
              </a:rPr>
              <a:t>+</a:t>
            </a:r>
            <a:endParaRPr lang="en-GB" sz="2400" dirty="0" smtClean="0">
              <a:sym typeface="Symbol" pitchFamily="18" charset="2"/>
            </a:endParaRPr>
          </a:p>
          <a:p>
            <a:pPr>
              <a:buNone/>
            </a:pPr>
            <a:r>
              <a:rPr lang="sl-SI" sz="1800" dirty="0" smtClean="0">
                <a:sym typeface="Symbol" pitchFamily="18" charset="2"/>
              </a:rPr>
              <a:t> </a:t>
            </a:r>
            <a:r>
              <a:rPr lang="en-GB" sz="1800" dirty="0" err="1" smtClean="0">
                <a:sym typeface="Symbol" pitchFamily="18" charset="2"/>
              </a:rPr>
              <a:t>kislina</a:t>
            </a:r>
            <a:r>
              <a:rPr lang="en-GB" sz="1800" dirty="0" smtClean="0">
                <a:sym typeface="Symbol" pitchFamily="18" charset="2"/>
              </a:rPr>
              <a:t>(1)     </a:t>
            </a:r>
            <a:r>
              <a:rPr lang="en-GB" sz="1800" dirty="0" err="1" smtClean="0">
                <a:sym typeface="Symbol" pitchFamily="18" charset="2"/>
              </a:rPr>
              <a:t>baza</a:t>
            </a:r>
            <a:r>
              <a:rPr lang="en-GB" sz="1800" dirty="0" smtClean="0">
                <a:sym typeface="Symbol" pitchFamily="18" charset="2"/>
              </a:rPr>
              <a:t>(1)       </a:t>
            </a:r>
            <a:r>
              <a:rPr lang="sl-SI" sz="1800" dirty="0" smtClean="0">
                <a:sym typeface="Symbol" pitchFamily="18" charset="2"/>
              </a:rPr>
              <a:t>b</a:t>
            </a:r>
            <a:r>
              <a:rPr lang="en-GB" sz="1800" dirty="0" err="1" smtClean="0">
                <a:sym typeface="Symbol" pitchFamily="18" charset="2"/>
              </a:rPr>
              <a:t>aza</a:t>
            </a:r>
            <a:r>
              <a:rPr lang="en-GB" sz="1800" dirty="0" smtClean="0">
                <a:sym typeface="Symbol" pitchFamily="18" charset="2"/>
              </a:rPr>
              <a:t>(2)    </a:t>
            </a:r>
            <a:r>
              <a:rPr lang="en-GB" sz="1800" dirty="0" err="1" smtClean="0">
                <a:sym typeface="Symbol" pitchFamily="18" charset="2"/>
              </a:rPr>
              <a:t>kislina</a:t>
            </a:r>
            <a:r>
              <a:rPr lang="en-GB" sz="1800" dirty="0" smtClean="0">
                <a:sym typeface="Symbol" pitchFamily="18" charset="2"/>
              </a:rPr>
              <a:t>(2)</a:t>
            </a:r>
            <a:endParaRPr lang="en-GB" sz="1800" baseline="30000" dirty="0" smtClean="0">
              <a:sym typeface="Symbol" pitchFamily="18" charset="2"/>
            </a:endParaRPr>
          </a:p>
          <a:p>
            <a:pPr>
              <a:buNone/>
            </a:pPr>
            <a:endParaRPr lang="en-GB" sz="1800" dirty="0"/>
          </a:p>
        </p:txBody>
      </p:sp>
      <p:cxnSp>
        <p:nvCxnSpPr>
          <p:cNvPr id="7" name="Raven puščični konektor 6"/>
          <p:cNvCxnSpPr/>
          <p:nvPr/>
        </p:nvCxnSpPr>
        <p:spPr>
          <a:xfrm rot="5400000">
            <a:off x="2808598" y="3752242"/>
            <a:ext cx="360040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konektor 7"/>
          <p:cNvCxnSpPr/>
          <p:nvPr/>
        </p:nvCxnSpPr>
        <p:spPr>
          <a:xfrm rot="5400000">
            <a:off x="3744702" y="3752242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/>
          <p:cNvSpPr txBox="1"/>
          <p:nvPr/>
        </p:nvSpPr>
        <p:spPr>
          <a:xfrm>
            <a:off x="2411760" y="3933056"/>
            <a:ext cx="1204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latin typeface="+mj-lt"/>
              </a:rPr>
              <a:t>konjugirana </a:t>
            </a:r>
          </a:p>
          <a:p>
            <a:r>
              <a:rPr lang="sl-SI" sz="1600" dirty="0" smtClean="0">
                <a:latin typeface="+mj-lt"/>
              </a:rPr>
              <a:t>     baza</a:t>
            </a:r>
            <a:endParaRPr lang="sl-SI" sz="1600" dirty="0">
              <a:latin typeface="+mj-lt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3635896" y="3933056"/>
            <a:ext cx="1204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latin typeface="+mj-lt"/>
              </a:rPr>
              <a:t>konjugirana </a:t>
            </a:r>
          </a:p>
          <a:p>
            <a:r>
              <a:rPr lang="sl-SI" sz="1600" dirty="0" smtClean="0">
                <a:latin typeface="+mj-lt"/>
              </a:rPr>
              <a:t>    kislina</a:t>
            </a:r>
            <a:endParaRPr lang="sl-SI" sz="16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5443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899592" y="11247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 smtClean="0"/>
          </a:p>
          <a:p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720080"/>
          </a:xfrm>
        </p:spPr>
        <p:txBody>
          <a:bodyPr/>
          <a:lstStyle/>
          <a:p>
            <a:pPr>
              <a:buNone/>
            </a:pPr>
            <a:r>
              <a:rPr lang="en-GB" sz="2400" b="1" dirty="0" smtClean="0"/>
              <a:t>Br</a:t>
            </a:r>
            <a:r>
              <a:rPr lang="en-US" sz="2400" b="1" dirty="0" smtClean="0">
                <a:cs typeface="Times New Roman" pitchFamily="18" charset="0"/>
                <a:sym typeface="WP MultinationalA Roman" pitchFamily="18" charset="2"/>
              </a:rPr>
              <a:t>ø</a:t>
            </a:r>
            <a:r>
              <a:rPr lang="en-GB" sz="2400" b="1" dirty="0" err="1" smtClean="0">
                <a:sym typeface="WP MultinationalA Roman" pitchFamily="18" charset="2"/>
              </a:rPr>
              <a:t>nsted-Lowryeva</a:t>
            </a:r>
            <a:r>
              <a:rPr lang="en-GB" sz="2400" b="1" dirty="0" smtClean="0">
                <a:sym typeface="WP MultinationalA Roman" pitchFamily="18" charset="2"/>
              </a:rPr>
              <a:t> </a:t>
            </a:r>
            <a:r>
              <a:rPr lang="en-GB" sz="2400" dirty="0" err="1" smtClean="0">
                <a:sym typeface="WP MultinationalA Roman" pitchFamily="18" charset="2"/>
              </a:rPr>
              <a:t>teorija</a:t>
            </a:r>
            <a:r>
              <a:rPr lang="en-GB" sz="2400" dirty="0" smtClean="0">
                <a:sym typeface="WP MultinationalA Roman" pitchFamily="18" charset="2"/>
              </a:rPr>
              <a:t> </a:t>
            </a:r>
            <a:r>
              <a:rPr lang="en-GB" sz="2400" dirty="0" err="1" smtClean="0">
                <a:sym typeface="WP MultinationalA Roman" pitchFamily="18" charset="2"/>
              </a:rPr>
              <a:t>kislin</a:t>
            </a:r>
            <a:r>
              <a:rPr lang="en-GB" sz="2400" dirty="0" smtClean="0">
                <a:sym typeface="WP MultinationalA Roman" pitchFamily="18" charset="2"/>
              </a:rPr>
              <a:t> in</a:t>
            </a:r>
            <a:r>
              <a:rPr lang="sl-SI" sz="2400" dirty="0" smtClean="0">
                <a:sym typeface="WP MultinationalA Roman" pitchFamily="18" charset="2"/>
              </a:rPr>
              <a:t> baz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467544" y="1196752"/>
            <a:ext cx="3276218" cy="1938992"/>
            <a:chOff x="539552" y="1196752"/>
            <a:chExt cx="3276218" cy="1938992"/>
          </a:xfrm>
        </p:grpSpPr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539552" y="1196752"/>
              <a:ext cx="3276218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>
                  <a:latin typeface="+mj-lt"/>
                </a:rPr>
                <a:t>NH</a:t>
              </a:r>
              <a:r>
                <a:rPr lang="en-GB" sz="2000" baseline="-25000" dirty="0">
                  <a:latin typeface="+mj-lt"/>
                </a:rPr>
                <a:t>3</a:t>
              </a:r>
              <a:r>
                <a:rPr lang="en-GB" sz="2000" dirty="0">
                  <a:latin typeface="+mj-lt"/>
                </a:rPr>
                <a:t>(g)  +  </a:t>
              </a:r>
              <a:r>
                <a:rPr lang="en-GB" sz="2000" dirty="0" err="1">
                  <a:latin typeface="+mj-lt"/>
                </a:rPr>
                <a:t>HCl</a:t>
              </a:r>
              <a:r>
                <a:rPr lang="en-GB" sz="2000" dirty="0">
                  <a:latin typeface="+mj-lt"/>
                </a:rPr>
                <a:t>(g)   </a:t>
              </a:r>
              <a:r>
                <a:rPr lang="en-GB" sz="2000" dirty="0">
                  <a:latin typeface="+mj-lt"/>
                  <a:sym typeface="Symbol" pitchFamily="18" charset="2"/>
                </a:rPr>
                <a:t>  NH</a:t>
              </a:r>
              <a:r>
                <a:rPr lang="en-GB" sz="2000" baseline="-25000" dirty="0">
                  <a:latin typeface="+mj-lt"/>
                  <a:sym typeface="Symbol" pitchFamily="18" charset="2"/>
                </a:rPr>
                <a:t>4</a:t>
              </a:r>
              <a:r>
                <a:rPr lang="en-GB" sz="2000" dirty="0">
                  <a:latin typeface="+mj-lt"/>
                  <a:sym typeface="Symbol" pitchFamily="18" charset="2"/>
                </a:rPr>
                <a:t>Cl(s</a:t>
              </a:r>
              <a:r>
                <a:rPr lang="en-GB" sz="2000" dirty="0" smtClean="0">
                  <a:latin typeface="+mj-lt"/>
                  <a:sym typeface="Symbol" pitchFamily="18" charset="2"/>
                </a:rPr>
                <a:t>)</a:t>
              </a:r>
              <a:endParaRPr lang="sl-SI" sz="2000" dirty="0" smtClean="0">
                <a:latin typeface="+mj-lt"/>
                <a:sym typeface="Symbol" pitchFamily="18" charset="2"/>
              </a:endParaRPr>
            </a:p>
            <a:p>
              <a:endParaRPr lang="sl-SI" sz="2000" dirty="0" smtClean="0">
                <a:latin typeface="+mj-lt"/>
                <a:sym typeface="Symbol" pitchFamily="18" charset="2"/>
              </a:endParaRPr>
            </a:p>
            <a:p>
              <a:endParaRPr lang="sl-SI" sz="2000" dirty="0" smtClean="0">
                <a:latin typeface="+mj-lt"/>
                <a:sym typeface="Symbol" pitchFamily="18" charset="2"/>
              </a:endParaRPr>
            </a:p>
            <a:p>
              <a:r>
                <a:rPr lang="sl-SI" sz="2000" dirty="0" smtClean="0">
                  <a:latin typeface="+mj-lt"/>
                  <a:sym typeface="Symbol" pitchFamily="18" charset="2"/>
                </a:rPr>
                <a:t>                                    NH</a:t>
              </a:r>
              <a:r>
                <a:rPr lang="sl-SI" sz="2000" baseline="-25000" dirty="0" smtClean="0">
                  <a:latin typeface="+mj-lt"/>
                  <a:sym typeface="Symbol" pitchFamily="18" charset="2"/>
                </a:rPr>
                <a:t>4</a:t>
              </a:r>
              <a:r>
                <a:rPr lang="sl-SI" sz="2000" baseline="30000" dirty="0" smtClean="0">
                  <a:latin typeface="+mj-lt"/>
                  <a:sym typeface="Symbol" pitchFamily="18" charset="2"/>
                </a:rPr>
                <a:t>+</a:t>
              </a:r>
              <a:r>
                <a:rPr lang="sl-SI" sz="2000" dirty="0" smtClean="0">
                  <a:latin typeface="+mj-lt"/>
                  <a:sym typeface="Symbol" pitchFamily="18" charset="2"/>
                </a:rPr>
                <a:t>  </a:t>
              </a:r>
              <a:r>
                <a:rPr lang="sl-SI" sz="2000" dirty="0" err="1" smtClean="0">
                  <a:latin typeface="+mj-lt"/>
                  <a:sym typeface="Symbol" pitchFamily="18" charset="2"/>
                </a:rPr>
                <a:t>Cl</a:t>
              </a:r>
              <a:r>
                <a:rPr lang="sl-SI" sz="2000" baseline="30000" dirty="0" smtClean="0">
                  <a:latin typeface="+mj-lt"/>
                  <a:sym typeface="Symbol"/>
                </a:rPr>
                <a:t></a:t>
              </a:r>
              <a:endParaRPr lang="sl-SI" sz="2000" dirty="0" smtClean="0">
                <a:latin typeface="+mj-lt"/>
                <a:sym typeface="Symbol"/>
              </a:endParaRPr>
            </a:p>
            <a:p>
              <a:r>
                <a:rPr lang="sl-SI" sz="2000" dirty="0" smtClean="0">
                  <a:latin typeface="+mj-lt"/>
                  <a:sym typeface="Symbol"/>
                </a:rPr>
                <a:t>                                </a:t>
              </a:r>
              <a:r>
                <a:rPr lang="sl-SI" sz="1600" dirty="0" smtClean="0">
                  <a:latin typeface="+mj-lt"/>
                  <a:sym typeface="Symbol"/>
                </a:rPr>
                <a:t>kislina     baza </a:t>
              </a:r>
              <a:endParaRPr lang="en-GB" sz="1600" dirty="0">
                <a:latin typeface="+mj-lt"/>
                <a:sym typeface="Symbol" pitchFamily="18" charset="2"/>
              </a:endParaRPr>
            </a:p>
            <a:p>
              <a:endParaRPr lang="en-GB" sz="2000" dirty="0">
                <a:latin typeface="Arial Narrow" pitchFamily="34" charset="0"/>
              </a:endParaRPr>
            </a:p>
          </p:txBody>
        </p:sp>
        <p:cxnSp>
          <p:nvCxnSpPr>
            <p:cNvPr id="13" name="Raven puščični konektor 12"/>
            <p:cNvCxnSpPr/>
            <p:nvPr/>
          </p:nvCxnSpPr>
          <p:spPr>
            <a:xfrm rot="5400000">
              <a:off x="2952614" y="1952042"/>
              <a:ext cx="36004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oljeZBesedilom 14"/>
          <p:cNvSpPr txBox="1"/>
          <p:nvPr/>
        </p:nvSpPr>
        <p:spPr>
          <a:xfrm>
            <a:off x="755576" y="4509120"/>
            <a:ext cx="4392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000" dirty="0" err="1" smtClean="0">
                <a:latin typeface="+mj-lt"/>
              </a:rPr>
              <a:t>CaO</a:t>
            </a:r>
            <a:r>
              <a:rPr lang="en-GB" sz="2000" dirty="0" smtClean="0">
                <a:latin typeface="+mj-lt"/>
              </a:rPr>
              <a:t>(s) + H</a:t>
            </a:r>
            <a:r>
              <a:rPr lang="en-GB" sz="2000" baseline="-25000" dirty="0" smtClean="0">
                <a:latin typeface="+mj-lt"/>
              </a:rPr>
              <a:t>2</a:t>
            </a:r>
            <a:r>
              <a:rPr lang="en-GB" sz="2000" dirty="0" smtClean="0">
                <a:latin typeface="+mj-lt"/>
              </a:rPr>
              <a:t>O(l) </a:t>
            </a:r>
            <a:r>
              <a:rPr lang="en-GB" sz="2000" dirty="0" smtClean="0">
                <a:latin typeface="+mj-lt"/>
                <a:sym typeface="Symbol" pitchFamily="18" charset="2"/>
              </a:rPr>
              <a:t> Ca</a:t>
            </a:r>
            <a:r>
              <a:rPr lang="en-GB" sz="2000" baseline="30000" dirty="0" smtClean="0">
                <a:latin typeface="+mj-lt"/>
                <a:sym typeface="Symbol" pitchFamily="18" charset="2"/>
              </a:rPr>
              <a:t>2+</a:t>
            </a:r>
            <a:r>
              <a:rPr lang="en-GB" sz="2000" dirty="0" smtClean="0">
                <a:latin typeface="+mj-lt"/>
                <a:sym typeface="Symbol" pitchFamily="18" charset="2"/>
              </a:rPr>
              <a:t>(</a:t>
            </a:r>
            <a:r>
              <a:rPr lang="en-GB" sz="2000" dirty="0" err="1" smtClean="0">
                <a:latin typeface="+mj-lt"/>
                <a:sym typeface="Symbol" pitchFamily="18" charset="2"/>
              </a:rPr>
              <a:t>aq</a:t>
            </a:r>
            <a:r>
              <a:rPr lang="en-GB" sz="2000" dirty="0" smtClean="0">
                <a:latin typeface="+mj-lt"/>
                <a:sym typeface="Symbol" pitchFamily="18" charset="2"/>
              </a:rPr>
              <a:t>) + 2 OH</a:t>
            </a:r>
            <a:r>
              <a:rPr lang="en-GB" sz="2000" baseline="30000" dirty="0" smtClean="0">
                <a:latin typeface="+mj-lt"/>
                <a:sym typeface="Symbol" pitchFamily="18" charset="2"/>
              </a:rPr>
              <a:t></a:t>
            </a:r>
            <a:r>
              <a:rPr lang="en-GB" sz="2000" dirty="0" smtClean="0">
                <a:latin typeface="+mj-lt"/>
                <a:sym typeface="Symbol" pitchFamily="18" charset="2"/>
              </a:rPr>
              <a:t>(</a:t>
            </a:r>
            <a:r>
              <a:rPr lang="en-GB" sz="2000" dirty="0" err="1" smtClean="0">
                <a:latin typeface="+mj-lt"/>
                <a:sym typeface="Symbol" pitchFamily="18" charset="2"/>
              </a:rPr>
              <a:t>aq</a:t>
            </a:r>
            <a:r>
              <a:rPr lang="en-GB" sz="2000" dirty="0" smtClean="0">
                <a:latin typeface="+mj-lt"/>
                <a:sym typeface="Symbol" pitchFamily="18" charset="2"/>
              </a:rPr>
              <a:t>)</a:t>
            </a:r>
          </a:p>
          <a:p>
            <a:endParaRPr lang="sl-SI" sz="2000" dirty="0">
              <a:latin typeface="+mj-lt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755576" y="3501008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/>
              <a:t>Protolitska</a:t>
            </a:r>
            <a:r>
              <a:rPr lang="sl-SI" dirty="0" smtClean="0"/>
              <a:t> reakcija </a:t>
            </a:r>
            <a:r>
              <a:rPr lang="sl-SI" dirty="0" err="1" smtClean="0"/>
              <a:t>CaO</a:t>
            </a:r>
            <a:r>
              <a:rPr lang="sl-SI" dirty="0" smtClean="0"/>
              <a:t> z vodo:</a:t>
            </a:r>
            <a:endParaRPr lang="sl-SI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251520" y="3933056"/>
            <a:ext cx="3619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GB" sz="2000" dirty="0" smtClean="0">
                <a:latin typeface="+mj-lt"/>
                <a:sym typeface="Symbol" pitchFamily="18" charset="2"/>
              </a:rPr>
              <a:t>O</a:t>
            </a:r>
            <a:r>
              <a:rPr lang="en-GB" sz="2000" baseline="30000" dirty="0" smtClean="0">
                <a:latin typeface="+mj-lt"/>
                <a:sym typeface="Symbol" pitchFamily="18" charset="2"/>
              </a:rPr>
              <a:t>2</a:t>
            </a:r>
            <a:r>
              <a:rPr lang="en-GB" sz="2000" dirty="0" smtClean="0">
                <a:latin typeface="+mj-lt"/>
                <a:sym typeface="Symbol" pitchFamily="18" charset="2"/>
              </a:rPr>
              <a:t>(s) + </a:t>
            </a:r>
            <a:r>
              <a:rPr lang="en-GB" sz="2000" dirty="0" smtClean="0">
                <a:latin typeface="+mj-lt"/>
              </a:rPr>
              <a:t>H</a:t>
            </a:r>
            <a:r>
              <a:rPr lang="en-GB" sz="2000" baseline="-25000" dirty="0" smtClean="0">
                <a:latin typeface="+mj-lt"/>
              </a:rPr>
              <a:t>2</a:t>
            </a:r>
            <a:r>
              <a:rPr lang="en-GB" sz="2000" dirty="0" smtClean="0">
                <a:latin typeface="+mj-lt"/>
              </a:rPr>
              <a:t>O(l) </a:t>
            </a:r>
            <a:r>
              <a:rPr lang="en-GB" sz="2000" dirty="0" smtClean="0">
                <a:latin typeface="+mj-lt"/>
                <a:sym typeface="Symbol" pitchFamily="18" charset="2"/>
              </a:rPr>
              <a:t>  2 OH</a:t>
            </a:r>
            <a:r>
              <a:rPr lang="en-GB" sz="2000" baseline="30000" dirty="0" smtClean="0">
                <a:latin typeface="+mj-lt"/>
                <a:sym typeface="Symbol" pitchFamily="18" charset="2"/>
              </a:rPr>
              <a:t></a:t>
            </a:r>
            <a:r>
              <a:rPr lang="en-GB" sz="2000" dirty="0" smtClean="0">
                <a:latin typeface="+mj-lt"/>
                <a:sym typeface="Symbol" pitchFamily="18" charset="2"/>
              </a:rPr>
              <a:t>(</a:t>
            </a:r>
            <a:r>
              <a:rPr lang="en-GB" sz="2000" dirty="0" err="1" smtClean="0">
                <a:latin typeface="+mj-lt"/>
                <a:sym typeface="Symbol" pitchFamily="18" charset="2"/>
              </a:rPr>
              <a:t>aq</a:t>
            </a:r>
            <a:r>
              <a:rPr lang="en-GB" sz="2000" dirty="0" smtClean="0">
                <a:latin typeface="+mj-lt"/>
                <a:sym typeface="Symbol" pitchFamily="18" charset="2"/>
              </a:rPr>
              <a:t>)</a:t>
            </a:r>
            <a:endParaRPr lang="en-GB" sz="2000" dirty="0">
              <a:latin typeface="+mj-lt"/>
              <a:sym typeface="Symbol" pitchFamily="18" charset="2"/>
            </a:endParaRPr>
          </a:p>
        </p:txBody>
      </p:sp>
      <p:cxnSp>
        <p:nvCxnSpPr>
          <p:cNvPr id="19" name="Raven puščični konektor 18"/>
          <p:cNvCxnSpPr/>
          <p:nvPr/>
        </p:nvCxnSpPr>
        <p:spPr>
          <a:xfrm rot="5400000">
            <a:off x="2700586" y="522840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jeZBesedilom 19"/>
          <p:cNvSpPr txBox="1"/>
          <p:nvPr/>
        </p:nvSpPr>
        <p:spPr>
          <a:xfrm>
            <a:off x="1187624" y="5445224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kalcijevi ioni pri reakciji ne sodelujejo</a:t>
            </a:r>
            <a:endParaRPr lang="sl-SI" dirty="0"/>
          </a:p>
        </p:txBody>
      </p:sp>
    </p:spTree>
    <p:extLst>
      <p:ext uri="{BB962C8B-B14F-4D97-AF65-F5344CB8AC3E}">
        <p14:creationId xmlns="" xmlns:p14="http://schemas.microsoft.com/office/powerpoint/2010/main" val="18395443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60350"/>
            <a:ext cx="36576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 l="2831" r="2831" b="15463"/>
          <a:stretch>
            <a:fillRect/>
          </a:stretch>
        </p:blipFill>
        <p:spPr bwMode="auto">
          <a:xfrm>
            <a:off x="323528" y="2492896"/>
            <a:ext cx="86106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39552" y="1844824"/>
            <a:ext cx="5191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>
                <a:sym typeface="Symbol" pitchFamily="18" charset="2"/>
              </a:rPr>
              <a:t>[Al(H</a:t>
            </a:r>
            <a:r>
              <a:rPr lang="en-GB" sz="1800" baseline="-25000" dirty="0">
                <a:sym typeface="Symbol" pitchFamily="18" charset="2"/>
              </a:rPr>
              <a:t>2</a:t>
            </a:r>
            <a:r>
              <a:rPr lang="en-GB" sz="1800" dirty="0">
                <a:sym typeface="Symbol" pitchFamily="18" charset="2"/>
              </a:rPr>
              <a:t>O)</a:t>
            </a:r>
            <a:r>
              <a:rPr lang="en-GB" sz="1800" baseline="-25000" dirty="0">
                <a:sym typeface="Symbol" pitchFamily="18" charset="2"/>
              </a:rPr>
              <a:t>6</a:t>
            </a:r>
            <a:r>
              <a:rPr lang="en-GB" sz="1800" dirty="0">
                <a:sym typeface="Symbol" pitchFamily="18" charset="2"/>
              </a:rPr>
              <a:t>]</a:t>
            </a:r>
            <a:r>
              <a:rPr lang="en-GB" sz="1800" baseline="30000" dirty="0">
                <a:sym typeface="Symbol" pitchFamily="18" charset="2"/>
              </a:rPr>
              <a:t>3+</a:t>
            </a:r>
            <a:r>
              <a:rPr lang="en-GB" sz="1800" dirty="0">
                <a:sym typeface="Symbol" pitchFamily="18" charset="2"/>
              </a:rPr>
              <a:t> + H</a:t>
            </a:r>
            <a:r>
              <a:rPr lang="en-GB" sz="1800" baseline="-25000" dirty="0">
                <a:sym typeface="Symbol" pitchFamily="18" charset="2"/>
              </a:rPr>
              <a:t>2</a:t>
            </a:r>
            <a:r>
              <a:rPr lang="en-GB" sz="1800" dirty="0">
                <a:sym typeface="Symbol" pitchFamily="18" charset="2"/>
              </a:rPr>
              <a:t>O(l)  [</a:t>
            </a:r>
            <a:r>
              <a:rPr lang="en-GB" sz="1800" dirty="0" err="1">
                <a:sym typeface="Symbol" pitchFamily="18" charset="2"/>
              </a:rPr>
              <a:t>AlOH</a:t>
            </a:r>
            <a:r>
              <a:rPr lang="en-GB" sz="1800" dirty="0">
                <a:sym typeface="Symbol" pitchFamily="18" charset="2"/>
              </a:rPr>
              <a:t>(H</a:t>
            </a:r>
            <a:r>
              <a:rPr lang="en-GB" sz="1800" baseline="-25000" dirty="0">
                <a:sym typeface="Symbol" pitchFamily="18" charset="2"/>
              </a:rPr>
              <a:t>2</a:t>
            </a:r>
            <a:r>
              <a:rPr lang="en-GB" sz="1800" dirty="0">
                <a:sym typeface="Symbol" pitchFamily="18" charset="2"/>
              </a:rPr>
              <a:t>O)</a:t>
            </a:r>
            <a:r>
              <a:rPr lang="en-GB" sz="1800" baseline="-25000" dirty="0">
                <a:sym typeface="Symbol" pitchFamily="18" charset="2"/>
              </a:rPr>
              <a:t>5</a:t>
            </a:r>
            <a:r>
              <a:rPr lang="en-GB" sz="1800" dirty="0">
                <a:sym typeface="Symbol" pitchFamily="18" charset="2"/>
              </a:rPr>
              <a:t>]</a:t>
            </a:r>
            <a:r>
              <a:rPr lang="en-GB" sz="1800" baseline="30000" dirty="0">
                <a:sym typeface="Symbol" pitchFamily="18" charset="2"/>
              </a:rPr>
              <a:t>2+</a:t>
            </a:r>
            <a:r>
              <a:rPr lang="en-GB" sz="1800" dirty="0">
                <a:sym typeface="Symbol" pitchFamily="18" charset="2"/>
              </a:rPr>
              <a:t> + H</a:t>
            </a:r>
            <a:r>
              <a:rPr lang="en-GB" sz="1800" baseline="-25000" dirty="0">
                <a:sym typeface="Symbol" pitchFamily="18" charset="2"/>
              </a:rPr>
              <a:t>3</a:t>
            </a:r>
            <a:r>
              <a:rPr lang="en-GB" sz="1800" dirty="0">
                <a:sym typeface="Symbol" pitchFamily="18" charset="2"/>
              </a:rPr>
              <a:t>O</a:t>
            </a:r>
            <a:r>
              <a:rPr lang="en-GB" sz="1800" baseline="30000" dirty="0">
                <a:sym typeface="Symbol" pitchFamily="18" charset="2"/>
              </a:rPr>
              <a:t>+</a:t>
            </a:r>
            <a:r>
              <a:rPr lang="en-GB" sz="1800" dirty="0">
                <a:sym typeface="Symbol" pitchFamily="18" charset="2"/>
              </a:rPr>
              <a:t>(</a:t>
            </a:r>
            <a:r>
              <a:rPr lang="en-GB" sz="1800" dirty="0" err="1">
                <a:sym typeface="Symbol" pitchFamily="18" charset="2"/>
              </a:rPr>
              <a:t>aq</a:t>
            </a:r>
            <a:r>
              <a:rPr lang="en-GB" sz="1800" dirty="0">
                <a:sym typeface="Symbol" pitchFamily="18" charset="2"/>
              </a:rPr>
              <a:t>)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539552" y="1196752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Al</a:t>
            </a:r>
            <a:r>
              <a:rPr lang="sl-SI" baseline="30000" dirty="0" smtClean="0"/>
              <a:t>3+</a:t>
            </a:r>
            <a:r>
              <a:rPr lang="sl-SI" dirty="0" smtClean="0"/>
              <a:t>(</a:t>
            </a:r>
            <a:r>
              <a:rPr lang="sl-SI" dirty="0" err="1" smtClean="0"/>
              <a:t>aq</a:t>
            </a:r>
            <a:r>
              <a:rPr lang="sl-SI" dirty="0" smtClean="0"/>
              <a:t>) je kislina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11560" y="260648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Br</a:t>
            </a:r>
            <a:r>
              <a:rPr lang="en-US" b="1" dirty="0" smtClean="0">
                <a:cs typeface="Times New Roman" pitchFamily="18" charset="0"/>
                <a:sym typeface="WP MultinationalA Roman" pitchFamily="18" charset="2"/>
              </a:rPr>
              <a:t>ø</a:t>
            </a:r>
            <a:r>
              <a:rPr lang="en-GB" b="1" dirty="0" err="1" smtClean="0">
                <a:sym typeface="WP MultinationalA Roman" pitchFamily="18" charset="2"/>
              </a:rPr>
              <a:t>nsted-Lowryeva</a:t>
            </a:r>
            <a:r>
              <a:rPr lang="en-GB" b="1" dirty="0" smtClean="0">
                <a:sym typeface="WP MultinationalA Roman" pitchFamily="18" charset="2"/>
              </a:rPr>
              <a:t> </a:t>
            </a:r>
            <a:r>
              <a:rPr lang="en-GB" dirty="0" err="1" smtClean="0">
                <a:sym typeface="WP MultinationalA Roman" pitchFamily="18" charset="2"/>
              </a:rPr>
              <a:t>teorija</a:t>
            </a:r>
            <a:r>
              <a:rPr lang="en-GB" dirty="0" smtClean="0">
                <a:sym typeface="WP MultinationalA Roman" pitchFamily="18" charset="2"/>
              </a:rPr>
              <a:t> </a:t>
            </a:r>
            <a:r>
              <a:rPr lang="en-GB" dirty="0" err="1" smtClean="0">
                <a:sym typeface="WP MultinationalA Roman" pitchFamily="18" charset="2"/>
              </a:rPr>
              <a:t>kislin</a:t>
            </a:r>
            <a:r>
              <a:rPr lang="en-GB" dirty="0" smtClean="0">
                <a:sym typeface="WP MultinationalA Roman" pitchFamily="18" charset="2"/>
              </a:rPr>
              <a:t> in</a:t>
            </a:r>
            <a:r>
              <a:rPr lang="sl-SI" dirty="0" smtClean="0">
                <a:sym typeface="WP MultinationalA Roman" pitchFamily="18" charset="2"/>
              </a:rPr>
              <a:t> baz</a:t>
            </a:r>
          </a:p>
          <a:p>
            <a:endParaRPr lang="sl-SI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5865515"/>
          </a:xfrm>
        </p:spPr>
        <p:txBody>
          <a:bodyPr/>
          <a:lstStyle/>
          <a:p>
            <a:pPr>
              <a:buNone/>
            </a:pPr>
            <a:r>
              <a:rPr lang="sl-SI" sz="2400" b="1" dirty="0" smtClean="0"/>
              <a:t>Lewisove</a:t>
            </a:r>
            <a:r>
              <a:rPr lang="sl-SI" sz="2400" dirty="0" smtClean="0"/>
              <a:t> kisline in baze</a:t>
            </a:r>
          </a:p>
          <a:p>
            <a:pPr>
              <a:buNone/>
            </a:pPr>
            <a:r>
              <a:rPr lang="sl-SI" sz="2400" b="1" dirty="0" smtClean="0"/>
              <a:t>Lewisova kislina </a:t>
            </a:r>
            <a:r>
              <a:rPr lang="sl-SI" sz="2400" dirty="0" smtClean="0"/>
              <a:t>je delec( atom, ion ali molekula), ki je </a:t>
            </a:r>
            <a:r>
              <a:rPr lang="sl-SI" sz="2400" dirty="0" err="1" smtClean="0"/>
              <a:t>akceptor</a:t>
            </a:r>
            <a:endParaRPr lang="sl-SI" sz="2400" dirty="0" smtClean="0"/>
          </a:p>
          <a:p>
            <a:pPr>
              <a:buNone/>
            </a:pPr>
            <a:r>
              <a:rPr lang="sl-SI" sz="2400" dirty="0" smtClean="0"/>
              <a:t> elektronskega para</a:t>
            </a:r>
          </a:p>
          <a:p>
            <a:pPr>
              <a:buNone/>
            </a:pPr>
            <a:r>
              <a:rPr lang="sl-SI" sz="2400" b="1" dirty="0" smtClean="0"/>
              <a:t>Lewisova baza </a:t>
            </a:r>
            <a:r>
              <a:rPr lang="sl-SI" sz="2400" dirty="0" smtClean="0"/>
              <a:t>je delec, ki je </a:t>
            </a:r>
            <a:r>
              <a:rPr lang="sl-SI" sz="2400" dirty="0" err="1" smtClean="0"/>
              <a:t>donor</a:t>
            </a:r>
            <a:r>
              <a:rPr lang="sl-SI" sz="2400" dirty="0" smtClean="0"/>
              <a:t> elektronskega para</a:t>
            </a:r>
          </a:p>
          <a:p>
            <a:pPr>
              <a:buNone/>
            </a:pPr>
            <a:r>
              <a:rPr lang="sl-SI" sz="2400" dirty="0" smtClean="0"/>
              <a:t>           A   +   B</a:t>
            </a:r>
            <a:r>
              <a:rPr lang="sl-SI" sz="2400" dirty="0" smtClean="0">
                <a:sym typeface="Symbol"/>
              </a:rPr>
              <a:t>         AB</a:t>
            </a:r>
          </a:p>
          <a:p>
            <a:pPr>
              <a:buNone/>
            </a:pPr>
            <a:endParaRPr lang="sl-SI" sz="2400" dirty="0" smtClean="0">
              <a:sym typeface="Symbol"/>
            </a:endParaRPr>
          </a:p>
          <a:p>
            <a:pPr>
              <a:buNone/>
            </a:pPr>
            <a:r>
              <a:rPr lang="sl-SI" sz="2400" dirty="0" smtClean="0">
                <a:sym typeface="Symbol"/>
              </a:rPr>
              <a:t> V </a:t>
            </a:r>
            <a:r>
              <a:rPr lang="sl-SI" sz="2400" dirty="0" err="1" smtClean="0">
                <a:sym typeface="Symbol"/>
              </a:rPr>
              <a:t>aduktu</a:t>
            </a:r>
            <a:r>
              <a:rPr lang="sl-SI" sz="2400" dirty="0" smtClean="0">
                <a:sym typeface="Symbol"/>
              </a:rPr>
              <a:t> je </a:t>
            </a:r>
            <a:r>
              <a:rPr lang="sl-SI" sz="2400" dirty="0" err="1" smtClean="0">
                <a:sym typeface="Symbol"/>
              </a:rPr>
              <a:t>koordinativna</a:t>
            </a:r>
            <a:r>
              <a:rPr lang="sl-SI" sz="2400" dirty="0" smtClean="0">
                <a:sym typeface="Symbol"/>
              </a:rPr>
              <a:t> kovalentna vez</a:t>
            </a:r>
          </a:p>
          <a:p>
            <a:pPr>
              <a:buNone/>
            </a:pPr>
            <a:endParaRPr lang="sl-SI" sz="2400" dirty="0" smtClean="0">
              <a:sym typeface="Symbol"/>
            </a:endParaRPr>
          </a:p>
          <a:p>
            <a:pPr>
              <a:buNone/>
            </a:pPr>
            <a:r>
              <a:rPr lang="sl-SI" sz="2400" dirty="0" smtClean="0">
                <a:sym typeface="Symbol"/>
              </a:rPr>
              <a:t>OH</a:t>
            </a:r>
            <a:r>
              <a:rPr lang="sl-SI" sz="2400" baseline="30000" dirty="0" smtClean="0">
                <a:sym typeface="Symbol"/>
              </a:rPr>
              <a:t></a:t>
            </a:r>
            <a:r>
              <a:rPr lang="sl-SI" sz="2400" dirty="0" smtClean="0">
                <a:sym typeface="Symbol"/>
              </a:rPr>
              <a:t> ion in NH</a:t>
            </a:r>
            <a:r>
              <a:rPr lang="sl-SI" sz="2400" baseline="-25000" dirty="0" smtClean="0">
                <a:sym typeface="Symbol"/>
              </a:rPr>
              <a:t>3</a:t>
            </a:r>
            <a:r>
              <a:rPr lang="sl-SI" sz="2400" dirty="0" smtClean="0">
                <a:sym typeface="Symbol"/>
              </a:rPr>
              <a:t> sta bazi po Lewisovi in po </a:t>
            </a:r>
            <a:r>
              <a:rPr lang="en-GB" sz="2400" dirty="0" smtClean="0"/>
              <a:t>Br</a:t>
            </a:r>
            <a:r>
              <a:rPr lang="en-US" sz="2400" dirty="0" smtClean="0">
                <a:cs typeface="Times New Roman" pitchFamily="18" charset="0"/>
                <a:sym typeface="WP MultinationalA Roman" pitchFamily="18" charset="2"/>
              </a:rPr>
              <a:t>ø</a:t>
            </a:r>
            <a:r>
              <a:rPr lang="en-GB" sz="2400" dirty="0" err="1" smtClean="0">
                <a:sym typeface="WP MultinationalA Roman" pitchFamily="18" charset="2"/>
              </a:rPr>
              <a:t>nsted-Lowryeva</a:t>
            </a:r>
            <a:r>
              <a:rPr lang="sl-SI" sz="2400" dirty="0" smtClean="0">
                <a:sym typeface="WP MultinationalA Roman" pitchFamily="18" charset="2"/>
              </a:rPr>
              <a:t> </a:t>
            </a:r>
            <a:r>
              <a:rPr lang="en-GB" sz="2400" dirty="0" err="1" smtClean="0">
                <a:sym typeface="WP MultinationalA Roman" pitchFamily="18" charset="2"/>
              </a:rPr>
              <a:t>teorij</a:t>
            </a:r>
            <a:r>
              <a:rPr lang="sl-SI" sz="2400" dirty="0" smtClean="0">
                <a:sym typeface="WP MultinationalA Roman" pitchFamily="18" charset="2"/>
              </a:rPr>
              <a:t>i</a:t>
            </a:r>
          </a:p>
          <a:p>
            <a:pPr>
              <a:buNone/>
            </a:pPr>
            <a:r>
              <a:rPr lang="sl-SI" sz="2400" dirty="0" err="1" smtClean="0">
                <a:sym typeface="WP MultinationalA Roman" pitchFamily="18" charset="2"/>
              </a:rPr>
              <a:t>HCl</a:t>
            </a:r>
            <a:r>
              <a:rPr lang="sl-SI" sz="2400" dirty="0" smtClean="0">
                <a:sym typeface="WP MultinationalA Roman" pitchFamily="18" charset="2"/>
              </a:rPr>
              <a:t> ni Lewisova kislina pač pa H</a:t>
            </a:r>
            <a:r>
              <a:rPr lang="sl-SI" sz="2400" baseline="30000" dirty="0" smtClean="0">
                <a:sym typeface="WP MultinationalA Roman" pitchFamily="18" charset="2"/>
              </a:rPr>
              <a:t>+</a:t>
            </a:r>
            <a:r>
              <a:rPr lang="sl-SI" sz="2400" dirty="0" smtClean="0">
                <a:sym typeface="WP MultinationalA Roman" pitchFamily="18" charset="2"/>
              </a:rPr>
              <a:t> ion</a:t>
            </a:r>
            <a:r>
              <a:rPr lang="sl-SI" sz="2400" dirty="0" smtClean="0">
                <a:sym typeface="Symbol"/>
              </a:rPr>
              <a:t> </a:t>
            </a:r>
            <a:endParaRPr lang="sl-SI" sz="24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971600" y="2492896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latin typeface="+mj-lt"/>
              </a:rPr>
              <a:t>kislina</a:t>
            </a:r>
            <a:endParaRPr lang="sl-SI" sz="1600" dirty="0">
              <a:latin typeface="+mj-lt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1907704" y="2492896"/>
            <a:ext cx="565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latin typeface="+mj-lt"/>
              </a:rPr>
              <a:t>baza</a:t>
            </a:r>
            <a:endParaRPr lang="sl-SI" sz="1600" dirty="0">
              <a:latin typeface="+mj-lt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059832" y="2492896"/>
            <a:ext cx="658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err="1" smtClean="0">
                <a:latin typeface="+mj-lt"/>
              </a:rPr>
              <a:t>adukt</a:t>
            </a:r>
            <a:endParaRPr lang="sl-SI" sz="16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7538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60649"/>
            <a:ext cx="8507288" cy="504055"/>
          </a:xfrm>
        </p:spPr>
        <p:txBody>
          <a:bodyPr/>
          <a:lstStyle/>
          <a:p>
            <a:pPr>
              <a:buNone/>
            </a:pPr>
            <a:r>
              <a:rPr lang="sl-SI" sz="2400" b="1" dirty="0" smtClean="0"/>
              <a:t>Lewisove</a:t>
            </a:r>
            <a:r>
              <a:rPr lang="sl-SI" sz="2400" dirty="0" smtClean="0"/>
              <a:t> kisline in baze</a:t>
            </a:r>
          </a:p>
        </p:txBody>
      </p:sp>
      <p:pic>
        <p:nvPicPr>
          <p:cNvPr id="1026" name="Picture 2" descr="G:\Lecture Resources\Text Images\Chapter 17\FG17_09_15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4176464" cy="1224136"/>
          </a:xfrm>
          <a:prstGeom prst="rect">
            <a:avLst/>
          </a:prstGeom>
          <a:noFill/>
        </p:spPr>
      </p:pic>
      <p:pic>
        <p:nvPicPr>
          <p:cNvPr id="1028" name="Picture 4" descr="G:\Lecture Resources\Text Images\Chapter 17\FG17_09_17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5832648" cy="1296144"/>
          </a:xfrm>
          <a:prstGeom prst="rect">
            <a:avLst/>
          </a:prstGeom>
          <a:noFill/>
        </p:spPr>
      </p:pic>
      <p:sp>
        <p:nvSpPr>
          <p:cNvPr id="9" name="PoljeZBesedilom 8"/>
          <p:cNvSpPr txBox="1"/>
          <p:nvPr/>
        </p:nvSpPr>
        <p:spPr>
          <a:xfrm>
            <a:off x="467544" y="1196752"/>
            <a:ext cx="4518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latin typeface="+mj-lt"/>
              </a:rPr>
              <a:t>Reakcija </a:t>
            </a:r>
            <a:r>
              <a:rPr lang="sl-SI" sz="2000" dirty="0" err="1" smtClean="0">
                <a:latin typeface="+mj-lt"/>
              </a:rPr>
              <a:t>amoniaka</a:t>
            </a:r>
            <a:r>
              <a:rPr lang="sl-SI" sz="2000" dirty="0" smtClean="0">
                <a:latin typeface="+mj-lt"/>
              </a:rPr>
              <a:t> z borovim </a:t>
            </a:r>
            <a:r>
              <a:rPr lang="sl-SI" sz="2000" dirty="0" err="1" smtClean="0">
                <a:latin typeface="+mj-lt"/>
              </a:rPr>
              <a:t>trifluoridom</a:t>
            </a:r>
            <a:endParaRPr lang="sl-SI" sz="2000" dirty="0">
              <a:latin typeface="+mj-lt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467544" y="3501008"/>
            <a:ext cx="5349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latin typeface="+mj-lt"/>
              </a:rPr>
              <a:t>Reakcija kalcijevega oksida z žveplovim dioksidom</a:t>
            </a:r>
            <a:endParaRPr lang="sl-SI" sz="2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7538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60649"/>
            <a:ext cx="8507288" cy="504055"/>
          </a:xfrm>
        </p:spPr>
        <p:txBody>
          <a:bodyPr/>
          <a:lstStyle/>
          <a:p>
            <a:pPr>
              <a:buNone/>
            </a:pPr>
            <a:r>
              <a:rPr lang="sl-SI" sz="2400" b="1" dirty="0" smtClean="0"/>
              <a:t>Lewisove</a:t>
            </a:r>
            <a:r>
              <a:rPr lang="sl-SI" sz="2400" dirty="0" smtClean="0"/>
              <a:t> kisline in baze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539552" y="980728"/>
            <a:ext cx="468051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latin typeface="+mj-lt"/>
              </a:rPr>
              <a:t>Tvorba kompleksnih ionov; npr. [Al(H</a:t>
            </a:r>
            <a:r>
              <a:rPr lang="sl-SI" sz="2000" baseline="-25000" dirty="0" smtClean="0">
                <a:latin typeface="+mj-lt"/>
              </a:rPr>
              <a:t>2</a:t>
            </a:r>
            <a:r>
              <a:rPr lang="sl-SI" sz="2000" dirty="0" smtClean="0">
                <a:latin typeface="+mj-lt"/>
              </a:rPr>
              <a:t>O)</a:t>
            </a:r>
            <a:r>
              <a:rPr lang="sl-SI" sz="2000" baseline="-25000" dirty="0" smtClean="0">
                <a:latin typeface="+mj-lt"/>
              </a:rPr>
              <a:t>6</a:t>
            </a:r>
            <a:r>
              <a:rPr lang="sl-SI" sz="2000" dirty="0" smtClean="0">
                <a:latin typeface="+mj-lt"/>
              </a:rPr>
              <a:t>]</a:t>
            </a:r>
            <a:r>
              <a:rPr lang="sl-SI" sz="2000" baseline="30000" dirty="0" smtClean="0">
                <a:latin typeface="+mj-lt"/>
              </a:rPr>
              <a:t>3+</a:t>
            </a:r>
            <a:endParaRPr lang="sl-SI" sz="2000" dirty="0" smtClean="0">
              <a:latin typeface="+mj-lt"/>
            </a:endParaRPr>
          </a:p>
          <a:p>
            <a:endParaRPr lang="sl-SI" sz="2000" dirty="0" smtClean="0">
              <a:latin typeface="+mj-lt"/>
            </a:endParaRPr>
          </a:p>
          <a:p>
            <a:r>
              <a:rPr lang="sl-SI" sz="2000" dirty="0" smtClean="0">
                <a:latin typeface="+mj-lt"/>
              </a:rPr>
              <a:t>AlCl</a:t>
            </a:r>
            <a:r>
              <a:rPr lang="sl-SI" sz="2000" baseline="-25000" dirty="0" smtClean="0">
                <a:latin typeface="+mj-lt"/>
              </a:rPr>
              <a:t>3</a:t>
            </a:r>
            <a:r>
              <a:rPr lang="sl-SI" sz="2000" dirty="0" smtClean="0">
                <a:latin typeface="+mj-lt"/>
              </a:rPr>
              <a:t>(s) dodamo v vodo:</a:t>
            </a:r>
          </a:p>
          <a:p>
            <a:r>
              <a:rPr lang="sl-SI" sz="2000" dirty="0" smtClean="0">
                <a:latin typeface="+mj-lt"/>
              </a:rPr>
              <a:t> Al</a:t>
            </a:r>
            <a:r>
              <a:rPr lang="sl-SI" sz="2000" baseline="30000" dirty="0" smtClean="0">
                <a:latin typeface="+mj-lt"/>
              </a:rPr>
              <a:t>3+</a:t>
            </a:r>
            <a:r>
              <a:rPr lang="sl-SI" sz="2000" dirty="0" smtClean="0">
                <a:latin typeface="+mj-lt"/>
              </a:rPr>
              <a:t>(s) je Lewisova kislina</a:t>
            </a:r>
          </a:p>
          <a:p>
            <a:r>
              <a:rPr lang="sl-SI" sz="2000" dirty="0" smtClean="0">
                <a:latin typeface="+mj-lt"/>
              </a:rPr>
              <a:t>H</a:t>
            </a:r>
            <a:r>
              <a:rPr lang="sl-SI" sz="2000" baseline="-25000" dirty="0" smtClean="0">
                <a:latin typeface="+mj-lt"/>
              </a:rPr>
              <a:t>2</a:t>
            </a:r>
            <a:r>
              <a:rPr lang="sl-SI" sz="2000" dirty="0" smtClean="0">
                <a:latin typeface="+mj-lt"/>
              </a:rPr>
              <a:t>O(l) je Lewisova baza</a:t>
            </a:r>
            <a:endParaRPr lang="sl-SI" sz="2000" dirty="0">
              <a:latin typeface="+mj-lt"/>
            </a:endParaRPr>
          </a:p>
        </p:txBody>
      </p:sp>
      <p:pic>
        <p:nvPicPr>
          <p:cNvPr id="2050" name="Picture 2" descr="G:\Lecture Resources\Text Images\Chapter 17\FG17_10_1C.JPG"/>
          <p:cNvPicPr>
            <a:picLocks noChangeAspect="1" noChangeArrowheads="1"/>
          </p:cNvPicPr>
          <p:nvPr/>
        </p:nvPicPr>
        <p:blipFill>
          <a:blip r:embed="rId3" cstate="print"/>
          <a:srcRect t="36723"/>
          <a:stretch>
            <a:fillRect/>
          </a:stretch>
        </p:blipFill>
        <p:spPr bwMode="auto">
          <a:xfrm>
            <a:off x="5148064" y="2852936"/>
            <a:ext cx="1958901" cy="2233408"/>
          </a:xfrm>
          <a:prstGeom prst="rect">
            <a:avLst/>
          </a:prstGeom>
          <a:noFill/>
        </p:spPr>
      </p:pic>
      <p:pic>
        <p:nvPicPr>
          <p:cNvPr id="11" name="Picture 2" descr="G:\Lecture Resources\Text Images\Chapter 17\FG17_10_1C.JPG"/>
          <p:cNvPicPr>
            <a:picLocks noChangeAspect="1" noChangeArrowheads="1"/>
          </p:cNvPicPr>
          <p:nvPr/>
        </p:nvPicPr>
        <p:blipFill>
          <a:blip r:embed="rId3" cstate="print"/>
          <a:srcRect b="65224"/>
          <a:stretch>
            <a:fillRect/>
          </a:stretch>
        </p:blipFill>
        <p:spPr bwMode="auto">
          <a:xfrm>
            <a:off x="1403648" y="2996952"/>
            <a:ext cx="2520281" cy="1579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57538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lloga_za _predstavitev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1540</Words>
  <Application>Microsoft Office PowerPoint</Application>
  <PresentationFormat>Diaprojekcija na zaslonu (4:3)</PresentationFormat>
  <Paragraphs>205</Paragraphs>
  <Slides>18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2</vt:i4>
      </vt:variant>
      <vt:variant>
        <vt:lpstr>Naslovi diapozitivov</vt:lpstr>
      </vt:variant>
      <vt:variant>
        <vt:i4>18</vt:i4>
      </vt:variant>
    </vt:vector>
  </HeadingPairs>
  <TitlesOfParts>
    <vt:vector size="21" baseType="lpstr">
      <vt:lpstr>Predlloga_za _predstavitev</vt:lpstr>
      <vt:lpstr>Enačba</vt:lpstr>
      <vt:lpstr>Equation</vt:lpstr>
      <vt:lpstr>         Ravnotežja v vodnih raztopinah:             protolitske in/ali ionske reakcije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Fosforjeva kislina</vt:lpstr>
      <vt:lpstr>Diapozitiv 16</vt:lpstr>
      <vt:lpstr>Diapozitiv 17</vt:lpstr>
      <vt:lpstr>Diapozitiv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Anita Poberžnik</dc:creator>
  <cp:lastModifiedBy>peterb</cp:lastModifiedBy>
  <cp:revision>53</cp:revision>
  <dcterms:created xsi:type="dcterms:W3CDTF">2011-08-08T10:15:55Z</dcterms:created>
  <dcterms:modified xsi:type="dcterms:W3CDTF">2011-08-24T20:52:00Z</dcterms:modified>
</cp:coreProperties>
</file>