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2" r:id="rId1"/>
  </p:sldMasterIdLst>
  <p:notesMasterIdLst>
    <p:notesMasterId r:id="rId29"/>
  </p:notesMasterIdLst>
  <p:sldIdLst>
    <p:sldId id="259" r:id="rId2"/>
    <p:sldId id="258" r:id="rId3"/>
    <p:sldId id="266" r:id="rId4"/>
    <p:sldId id="271" r:id="rId5"/>
    <p:sldId id="270" r:id="rId6"/>
    <p:sldId id="269" r:id="rId7"/>
    <p:sldId id="272" r:id="rId8"/>
    <p:sldId id="267" r:id="rId9"/>
    <p:sldId id="261" r:id="rId10"/>
    <p:sldId id="274" r:id="rId11"/>
    <p:sldId id="275" r:id="rId12"/>
    <p:sldId id="276" r:id="rId13"/>
    <p:sldId id="277" r:id="rId14"/>
    <p:sldId id="279" r:id="rId15"/>
    <p:sldId id="280" r:id="rId16"/>
    <p:sldId id="281" r:id="rId17"/>
    <p:sldId id="282" r:id="rId18"/>
    <p:sldId id="278" r:id="rId19"/>
    <p:sldId id="283" r:id="rId20"/>
    <p:sldId id="284" r:id="rId21"/>
    <p:sldId id="286" r:id="rId22"/>
    <p:sldId id="260" r:id="rId23"/>
    <p:sldId id="285" r:id="rId24"/>
    <p:sldId id="263" r:id="rId25"/>
    <p:sldId id="288" r:id="rId26"/>
    <p:sldId id="289" r:id="rId27"/>
    <p:sldId id="290" r:id="rId28"/>
  </p:sldIdLst>
  <p:sldSz cx="9144000" cy="6858000" type="screen4x3"/>
  <p:notesSz cx="6858000" cy="9144000"/>
  <p:defaultTextStyle>
    <a:defPPr>
      <a:defRPr lang="sl-SI"/>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54A664"/>
    <a:srgbClr val="3AAAD2"/>
    <a:srgbClr val="7FD3F1"/>
    <a:srgbClr val="7EECF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3" autoAdjust="0"/>
    <p:restoredTop sz="94687" autoAdjust="0"/>
  </p:normalViewPr>
  <p:slideViewPr>
    <p:cSldViewPr>
      <p:cViewPr varScale="1">
        <p:scale>
          <a:sx n="62" d="100"/>
          <a:sy n="62" d="100"/>
        </p:scale>
        <p:origin x="-1506"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glav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sl-SI"/>
          </a:p>
        </p:txBody>
      </p:sp>
      <p:sp>
        <p:nvSpPr>
          <p:cNvPr id="3" name="Ograda datuma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6BC76D10-B580-4601-9FA9-D5B6F9DCD811}" type="datetimeFigureOut">
              <a:rPr lang="sl-SI"/>
              <a:pPr>
                <a:defRPr/>
              </a:pPr>
              <a:t>24.8.2011</a:t>
            </a:fld>
            <a:endParaRPr lang="sl-SI"/>
          </a:p>
        </p:txBody>
      </p:sp>
      <p:sp>
        <p:nvSpPr>
          <p:cNvPr id="4" name="Ograda stranske slik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sl-SI" noProof="0"/>
          </a:p>
        </p:txBody>
      </p:sp>
      <p:sp>
        <p:nvSpPr>
          <p:cNvPr id="5" name="Ograda opomb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l-SI" noProof="0" smtClean="0"/>
              <a:t>Kliknite, če želite urediti sloge besedila matrice</a:t>
            </a:r>
          </a:p>
          <a:p>
            <a:pPr lvl="1"/>
            <a:r>
              <a:rPr lang="sl-SI" noProof="0" smtClean="0"/>
              <a:t>Druga raven</a:t>
            </a:r>
          </a:p>
          <a:p>
            <a:pPr lvl="2"/>
            <a:r>
              <a:rPr lang="sl-SI" noProof="0" smtClean="0"/>
              <a:t>Tretja raven</a:t>
            </a:r>
          </a:p>
          <a:p>
            <a:pPr lvl="3"/>
            <a:r>
              <a:rPr lang="sl-SI" noProof="0" smtClean="0"/>
              <a:t>Četrta raven</a:t>
            </a:r>
          </a:p>
          <a:p>
            <a:pPr lvl="4"/>
            <a:r>
              <a:rPr lang="sl-SI" noProof="0" smtClean="0"/>
              <a:t>Peta raven</a:t>
            </a:r>
            <a:endParaRPr lang="sl-SI" noProof="0"/>
          </a:p>
        </p:txBody>
      </p:sp>
      <p:sp>
        <p:nvSpPr>
          <p:cNvPr id="6" name="Ograda no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sl-SI"/>
          </a:p>
        </p:txBody>
      </p:sp>
      <p:sp>
        <p:nvSpPr>
          <p:cNvPr id="7" name="Ograda številke diapoz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AFB3DF44-0FE1-4999-9E44-DC66C447B8F6}" type="slidenum">
              <a:rPr lang="sl-SI"/>
              <a:pPr>
                <a:defRPr/>
              </a:pPr>
              <a:t>‹#›</a:t>
            </a:fld>
            <a:endParaRPr lang="sl-SI"/>
          </a:p>
        </p:txBody>
      </p:sp>
    </p:spTree>
    <p:extLst>
      <p:ext uri="{BB962C8B-B14F-4D97-AF65-F5344CB8AC3E}">
        <p14:creationId xmlns:p14="http://schemas.microsoft.com/office/powerpoint/2010/main" xmlns="" val="183258977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sl-SI" dirty="0"/>
          </a:p>
        </p:txBody>
      </p:sp>
      <p:sp>
        <p:nvSpPr>
          <p:cNvPr id="4" name="Ograda številke diapozitiva 3"/>
          <p:cNvSpPr>
            <a:spLocks noGrp="1"/>
          </p:cNvSpPr>
          <p:nvPr>
            <p:ph type="sldNum" sz="quarter" idx="10"/>
          </p:nvPr>
        </p:nvSpPr>
        <p:spPr/>
        <p:txBody>
          <a:bodyPr/>
          <a:lstStyle/>
          <a:p>
            <a:pPr>
              <a:defRPr/>
            </a:pPr>
            <a:fld id="{AFB3DF44-0FE1-4999-9E44-DC66C447B8F6}" type="slidenum">
              <a:rPr lang="sl-SI" smtClean="0"/>
              <a:pPr>
                <a:defRPr/>
              </a:pPr>
              <a:t>1</a:t>
            </a:fld>
            <a:endParaRPr lang="sl-SI"/>
          </a:p>
        </p:txBody>
      </p:sp>
    </p:spTree>
    <p:extLst>
      <p:ext uri="{BB962C8B-B14F-4D97-AF65-F5344CB8AC3E}">
        <p14:creationId xmlns:p14="http://schemas.microsoft.com/office/powerpoint/2010/main" xmlns="" val="12045560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r>
              <a:rPr lang="sl-SI" dirty="0" smtClean="0"/>
              <a:t>Smog nastane zaradi delovanja več dejavnikov: NO, ki nastane pri gorenj pri visokih T (bencinski</a:t>
            </a:r>
            <a:r>
              <a:rPr lang="sl-SI" baseline="0" dirty="0" smtClean="0"/>
              <a:t> motorji). Dokler je koncentracija NO v zraku majna je hitrost reakcije NO s kisikom manjša. Pri koncentraciji NO 500 </a:t>
            </a:r>
            <a:r>
              <a:rPr lang="sl-SI" baseline="0" dirty="0" err="1" smtClean="0"/>
              <a:t>ppm</a:t>
            </a:r>
            <a:r>
              <a:rPr lang="sl-SI" baseline="0" dirty="0" smtClean="0"/>
              <a:t>, lahko v zraku poteče tudi reakcija NO + O2. Obenem je NO2 bistveno manj obstojen saj fotokemično razpade v NO in O. Atomarni O  pa reagira s kisikom nastane ozon. Življenjska doba ozona je v Evropi v sredini dneva  600-krat </a:t>
            </a:r>
            <a:r>
              <a:rPr lang="sl-SI" baseline="0" dirty="0" err="1" smtClean="0"/>
              <a:t>dajlša</a:t>
            </a:r>
            <a:r>
              <a:rPr lang="sl-SI" baseline="0" dirty="0" smtClean="0"/>
              <a:t> kot NO2. Hitrost fotolize NO2 je 6×10-3, ozona pa 1×10-5 mol s-1.</a:t>
            </a:r>
          </a:p>
          <a:p>
            <a:r>
              <a:rPr lang="sl-SI" baseline="0" dirty="0" smtClean="0"/>
              <a:t>Pod vplivom UV žarkov ozon razpade na kisik in </a:t>
            </a:r>
            <a:r>
              <a:rPr lang="sl-SI" baseline="0" dirty="0" err="1" smtClean="0"/>
              <a:t>singletni</a:t>
            </a:r>
            <a:r>
              <a:rPr lang="sl-SI" baseline="0" dirty="0" smtClean="0"/>
              <a:t> atomarni kisik, ki nima </a:t>
            </a:r>
            <a:r>
              <a:rPr lang="sl-SI" baseline="0" dirty="0" err="1" smtClean="0"/>
              <a:t>nesparjenega</a:t>
            </a:r>
            <a:r>
              <a:rPr lang="sl-SI" baseline="0" dirty="0" smtClean="0"/>
              <a:t> elektrona (za razliko od </a:t>
            </a:r>
            <a:r>
              <a:rPr lang="sl-SI" baseline="0" dirty="0" err="1" smtClean="0"/>
              <a:t>singletnih</a:t>
            </a:r>
            <a:r>
              <a:rPr lang="sl-SI" baseline="0" dirty="0" smtClean="0"/>
              <a:t> molekul kisika, ki imajo sparjena elektrona) zato se ne more </a:t>
            </a:r>
            <a:r>
              <a:rPr lang="sl-SI" baseline="0" dirty="0" err="1" smtClean="0"/>
              <a:t>rekombinirati</a:t>
            </a:r>
            <a:r>
              <a:rPr lang="sl-SI" baseline="0" dirty="0" smtClean="0"/>
              <a:t> z </a:t>
            </a:r>
            <a:r>
              <a:rPr lang="sl-SI" baseline="0" dirty="0" err="1" smtClean="0"/>
              <a:t>nolekulo</a:t>
            </a:r>
            <a:r>
              <a:rPr lang="sl-SI" baseline="0" dirty="0" smtClean="0"/>
              <a:t> kisika, </a:t>
            </a:r>
            <a:r>
              <a:rPr lang="sl-SI" baseline="0" dirty="0" err="1" smtClean="0"/>
              <a:t>rahko</a:t>
            </a:r>
            <a:r>
              <a:rPr lang="sl-SI" baseline="0" dirty="0" smtClean="0"/>
              <a:t> pa reagira z vodo pri tem nastane OH</a:t>
            </a:r>
            <a:r>
              <a:rPr lang="sl-SI" baseline="30000" dirty="0" smtClean="0">
                <a:sym typeface="Symbol"/>
              </a:rPr>
              <a:t></a:t>
            </a:r>
            <a:r>
              <a:rPr lang="sl-SI" baseline="0" dirty="0" smtClean="0">
                <a:sym typeface="Symbol"/>
              </a:rPr>
              <a:t> radikal. </a:t>
            </a:r>
            <a:r>
              <a:rPr lang="sl-SI" baseline="0" dirty="0" err="1" smtClean="0">
                <a:sym typeface="Symbol"/>
              </a:rPr>
              <a:t>Većina</a:t>
            </a:r>
            <a:r>
              <a:rPr lang="sl-SI" baseline="0" dirty="0" smtClean="0">
                <a:sym typeface="Symbol"/>
              </a:rPr>
              <a:t> radikalov reagira s </a:t>
            </a:r>
            <a:r>
              <a:rPr lang="sl-SI" baseline="0" dirty="0" err="1" smtClean="0">
                <a:sym typeface="Symbol"/>
              </a:rPr>
              <a:t>kisiko</a:t>
            </a:r>
            <a:r>
              <a:rPr lang="sl-SI" baseline="0" dirty="0" smtClean="0">
                <a:sym typeface="Symbol"/>
              </a:rPr>
              <a:t> OH radikal pa ne . To podaljša njegovo </a:t>
            </a:r>
            <a:r>
              <a:rPr lang="sl-SI" baseline="0" dirty="0" err="1" smtClean="0">
                <a:sym typeface="Symbol"/>
              </a:rPr>
              <a:t>življensko</a:t>
            </a:r>
            <a:r>
              <a:rPr lang="sl-SI" baseline="0" dirty="0" smtClean="0">
                <a:sym typeface="Symbol"/>
              </a:rPr>
              <a:t> dobo v okolju z veliko kisika. Zelo hitro  pa reagira z ogljikovodiki RH in aldehidi (RCHO)</a:t>
            </a:r>
            <a:endParaRPr lang="sl-SI" baseline="30000" dirty="0"/>
          </a:p>
        </p:txBody>
      </p:sp>
      <p:sp>
        <p:nvSpPr>
          <p:cNvPr id="4" name="Ograda številke diapozitiva 3"/>
          <p:cNvSpPr>
            <a:spLocks noGrp="1"/>
          </p:cNvSpPr>
          <p:nvPr>
            <p:ph type="sldNum" sz="quarter" idx="10"/>
          </p:nvPr>
        </p:nvSpPr>
        <p:spPr/>
        <p:txBody>
          <a:bodyPr/>
          <a:lstStyle/>
          <a:p>
            <a:pPr>
              <a:defRPr/>
            </a:pPr>
            <a:fld id="{AFB3DF44-0FE1-4999-9E44-DC66C447B8F6}" type="slidenum">
              <a:rPr lang="sl-SI" smtClean="0"/>
              <a:pPr>
                <a:defRPr/>
              </a:pPr>
              <a:t>11</a:t>
            </a:fld>
            <a:endParaRPr lang="sl-SI"/>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r>
              <a:rPr lang="sl-SI" dirty="0" smtClean="0"/>
              <a:t>Smog nastane zaradi delovanja več dejavnikov: NO, ki nastane pri gorenju pri visokih T (bencinski</a:t>
            </a:r>
            <a:r>
              <a:rPr lang="sl-SI" baseline="0" dirty="0" smtClean="0"/>
              <a:t> motorji). Dokler je koncentracija NO v zraku majna je hitrost reakcije NO s kisikom manjša. Pri koncentraciji NO 500 </a:t>
            </a:r>
            <a:r>
              <a:rPr lang="sl-SI" baseline="0" dirty="0" err="1" smtClean="0"/>
              <a:t>ppm</a:t>
            </a:r>
            <a:r>
              <a:rPr lang="sl-SI" baseline="0" dirty="0" smtClean="0"/>
              <a:t>, lahko v zraku poteče tudi reakcija NO + O2. Obenem je NO2 bistveno manj obstojen saj fotokemično razpade v NO in O. Atomarni O  pa reagira s kisikom nastane ozon. </a:t>
            </a:r>
            <a:r>
              <a:rPr lang="sl-SI" baseline="0" dirty="0" err="1" smtClean="0"/>
              <a:t>Življenska</a:t>
            </a:r>
            <a:r>
              <a:rPr lang="sl-SI" baseline="0" dirty="0" smtClean="0"/>
              <a:t> doba ozona je v Evropi v sredini dneva  600-krat </a:t>
            </a:r>
            <a:r>
              <a:rPr lang="sl-SI" baseline="0" dirty="0" err="1" smtClean="0"/>
              <a:t>dajlša</a:t>
            </a:r>
            <a:r>
              <a:rPr lang="sl-SI" baseline="0" dirty="0" smtClean="0"/>
              <a:t> kot NO2. Hitrost fotolize NO2 je 6×10-3, ozona pa 1×10-5 mol s-1.</a:t>
            </a:r>
          </a:p>
          <a:p>
            <a:r>
              <a:rPr lang="sl-SI" baseline="0" dirty="0" smtClean="0"/>
              <a:t>Pod vplivom UV žarkov ozon razpade na kisik in </a:t>
            </a:r>
            <a:r>
              <a:rPr lang="sl-SI" baseline="0" dirty="0" err="1" smtClean="0"/>
              <a:t>singletni</a:t>
            </a:r>
            <a:r>
              <a:rPr lang="sl-SI" baseline="0" dirty="0" smtClean="0"/>
              <a:t> atomarni kisik, ki nima </a:t>
            </a:r>
            <a:r>
              <a:rPr lang="sl-SI" baseline="0" dirty="0" err="1" smtClean="0"/>
              <a:t>nesparjenega</a:t>
            </a:r>
            <a:r>
              <a:rPr lang="sl-SI" baseline="0" dirty="0" smtClean="0"/>
              <a:t> elektrona (za razliko od </a:t>
            </a:r>
            <a:r>
              <a:rPr lang="sl-SI" baseline="0" dirty="0" err="1" smtClean="0"/>
              <a:t>singletnih</a:t>
            </a:r>
            <a:r>
              <a:rPr lang="sl-SI" baseline="0" dirty="0" smtClean="0"/>
              <a:t> molekul kisika, ki imajo sparjena elektrona) zato se ne more </a:t>
            </a:r>
            <a:r>
              <a:rPr lang="sl-SI" baseline="0" dirty="0" err="1" smtClean="0"/>
              <a:t>rekombinirati</a:t>
            </a:r>
            <a:r>
              <a:rPr lang="sl-SI" baseline="0" dirty="0" smtClean="0"/>
              <a:t> z </a:t>
            </a:r>
            <a:r>
              <a:rPr lang="sl-SI" baseline="0" dirty="0" err="1" smtClean="0"/>
              <a:t>nolekulo</a:t>
            </a:r>
            <a:r>
              <a:rPr lang="sl-SI" baseline="0" dirty="0" smtClean="0"/>
              <a:t> kisika, lahko pa reagira z vodo pri tem nastane OH</a:t>
            </a:r>
            <a:r>
              <a:rPr lang="sl-SI" baseline="30000" dirty="0" smtClean="0">
                <a:sym typeface="Symbol"/>
              </a:rPr>
              <a:t></a:t>
            </a:r>
            <a:r>
              <a:rPr lang="sl-SI" baseline="0" dirty="0" smtClean="0">
                <a:sym typeface="Symbol"/>
              </a:rPr>
              <a:t> radikal. </a:t>
            </a:r>
            <a:r>
              <a:rPr lang="sl-SI" baseline="0" dirty="0" err="1" smtClean="0">
                <a:sym typeface="Symbol"/>
              </a:rPr>
              <a:t>Većina</a:t>
            </a:r>
            <a:r>
              <a:rPr lang="sl-SI" baseline="0" dirty="0" smtClean="0">
                <a:sym typeface="Symbol"/>
              </a:rPr>
              <a:t> radikalov reagira s kisikom OH radikal pa ne . To podaljša njegovo </a:t>
            </a:r>
            <a:r>
              <a:rPr lang="sl-SI" baseline="0" dirty="0" err="1" smtClean="0">
                <a:sym typeface="Symbol"/>
              </a:rPr>
              <a:t>življensko</a:t>
            </a:r>
            <a:r>
              <a:rPr lang="sl-SI" baseline="0" dirty="0" smtClean="0">
                <a:sym typeface="Symbol"/>
              </a:rPr>
              <a:t> dobo v okolju z veliko kisika. Zelo hitro  pa reagira z ogljikovodiki RH in aldehidi (RCHO). PAN </a:t>
            </a:r>
            <a:r>
              <a:rPr lang="sl-SI" baseline="0" dirty="0" err="1" smtClean="0">
                <a:sym typeface="Symbol"/>
              </a:rPr>
              <a:t>peroksiacetil</a:t>
            </a:r>
            <a:r>
              <a:rPr lang="sl-SI" baseline="0" dirty="0" smtClean="0">
                <a:sym typeface="Symbol"/>
              </a:rPr>
              <a:t> nitrat</a:t>
            </a:r>
            <a:endParaRPr lang="sl-SI" baseline="30000" dirty="0"/>
          </a:p>
        </p:txBody>
      </p:sp>
      <p:sp>
        <p:nvSpPr>
          <p:cNvPr id="4" name="Ograda številke diapozitiva 3"/>
          <p:cNvSpPr>
            <a:spLocks noGrp="1"/>
          </p:cNvSpPr>
          <p:nvPr>
            <p:ph type="sldNum" sz="quarter" idx="10"/>
          </p:nvPr>
        </p:nvSpPr>
        <p:spPr/>
        <p:txBody>
          <a:bodyPr/>
          <a:lstStyle/>
          <a:p>
            <a:pPr>
              <a:defRPr/>
            </a:pPr>
            <a:fld id="{AFB3DF44-0FE1-4999-9E44-DC66C447B8F6}" type="slidenum">
              <a:rPr lang="sl-SI" smtClean="0"/>
              <a:pPr>
                <a:defRPr/>
              </a:pPr>
              <a:t>12</a:t>
            </a:fld>
            <a:endParaRPr lang="sl-SI"/>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r>
              <a:rPr lang="sl-SI" dirty="0" smtClean="0"/>
              <a:t>Znano je bilo,</a:t>
            </a:r>
            <a:r>
              <a:rPr lang="sl-SI" baseline="0" dirty="0" smtClean="0"/>
              <a:t> da nekatere substance, med njimi acetilholin, omogočijo relaksacijo mišic v stenah žil in s tem  širjenje žil in da se te snovi pojavijo v krvi, ko se žile razširijo. Oglejmo si risbo žile. </a:t>
            </a:r>
            <a:r>
              <a:rPr lang="sl-SI" baseline="0" dirty="0" err="1" smtClean="0"/>
              <a:t>Furcgott</a:t>
            </a:r>
            <a:r>
              <a:rPr lang="sl-SI" baseline="0" dirty="0" smtClean="0"/>
              <a:t> je predvideval, da morajo v endotelijskih celicah nastajati obveščevalne molekule, ki nato sprožijo  relaksacijo žilnih mišic. Nato so tekle številne raziskave, da bi odkrili obveščevalno molekulo. Pričakovali so, da gre za kompleksno organsko molekulo. Težava je bila v tem, da endotelijske celice proizvajajo številne spojine v zelo majhnih količinah, nekaj nanogramov, ki jih je težko </a:t>
            </a:r>
            <a:r>
              <a:rPr lang="sl-SI" baseline="0" dirty="0" err="1" smtClean="0"/>
              <a:t>detektirati</a:t>
            </a:r>
            <a:r>
              <a:rPr lang="sl-SI" baseline="0" dirty="0" smtClean="0"/>
              <a:t> </a:t>
            </a:r>
            <a:endParaRPr lang="sl-SI" dirty="0"/>
          </a:p>
        </p:txBody>
      </p:sp>
      <p:sp>
        <p:nvSpPr>
          <p:cNvPr id="4" name="Ograda številke diapozitiva 3"/>
          <p:cNvSpPr>
            <a:spLocks noGrp="1"/>
          </p:cNvSpPr>
          <p:nvPr>
            <p:ph type="sldNum" sz="quarter" idx="10"/>
          </p:nvPr>
        </p:nvSpPr>
        <p:spPr/>
        <p:txBody>
          <a:bodyPr/>
          <a:lstStyle/>
          <a:p>
            <a:pPr>
              <a:defRPr/>
            </a:pPr>
            <a:fld id="{AFB3DF44-0FE1-4999-9E44-DC66C447B8F6}" type="slidenum">
              <a:rPr lang="sl-SI" smtClean="0"/>
              <a:pPr>
                <a:defRPr/>
              </a:pPr>
              <a:t>13</a:t>
            </a:fld>
            <a:endParaRPr lang="sl-SI"/>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endParaRPr lang="sl-SI" dirty="0" smtClean="0"/>
          </a:p>
          <a:p>
            <a:r>
              <a:rPr lang="sl-SI" dirty="0" smtClean="0"/>
              <a:t>Ker so pri</a:t>
            </a:r>
            <a:r>
              <a:rPr lang="sl-SI" baseline="0" dirty="0" smtClean="0"/>
              <a:t> lajšanju stiske in bolečin pri angini </a:t>
            </a:r>
            <a:r>
              <a:rPr lang="sl-SI" baseline="0" dirty="0" err="1" smtClean="0"/>
              <a:t>pektoris</a:t>
            </a:r>
            <a:r>
              <a:rPr lang="sl-SI" baseline="0" dirty="0" smtClean="0"/>
              <a:t> uporabljali zdravila, nitroglicerin in natrijev </a:t>
            </a:r>
            <a:r>
              <a:rPr lang="sl-SI" baseline="0" dirty="0" err="1" smtClean="0"/>
              <a:t>nitroprusid</a:t>
            </a:r>
            <a:r>
              <a:rPr lang="sl-SI" baseline="0" dirty="0" smtClean="0"/>
              <a:t> in obe zdravili vsebujeta dušik in kisik se je zdelo dokaj špekulativno, da je ta molekula NO, nekateri so menili, da je to absurdno. Dvema raziskovalnima skupinama je nato istočasno uspelo dokazati, da je NO obveščevalna </a:t>
            </a:r>
            <a:r>
              <a:rPr lang="sl-SI" baseline="0" dirty="0" err="1" smtClean="0"/>
              <a:t>moekula</a:t>
            </a:r>
            <a:r>
              <a:rPr lang="sl-SI" baseline="0" dirty="0" smtClean="0"/>
              <a:t>. Zakaj tega niso odkrili že prej, kakšna je fiziološka vloga NO? Molekula NO je majhna v primerjavi z drugimi biološko pomembnimi molekulami in ima kratko </a:t>
            </a:r>
            <a:r>
              <a:rPr lang="sl-SI" baseline="0" dirty="0" err="1" smtClean="0"/>
              <a:t>življensko</a:t>
            </a:r>
            <a:r>
              <a:rPr lang="sl-SI" baseline="0" dirty="0" smtClean="0"/>
              <a:t> dobo v tkivih. Odvisno od procesa v katerem sodeluje, vendar ni nikoli daljša od 30 s. Težko jo je </a:t>
            </a:r>
            <a:r>
              <a:rPr lang="sl-SI" baseline="0" dirty="0" err="1" smtClean="0"/>
              <a:t>detektirati</a:t>
            </a:r>
            <a:r>
              <a:rPr lang="sl-SI" baseline="0" dirty="0" smtClean="0"/>
              <a:t>, saj so koncentracije manjše od 1 </a:t>
            </a:r>
            <a:r>
              <a:rPr lang="sl-SI" baseline="0" dirty="0" err="1" smtClean="0"/>
              <a:t>mikro</a:t>
            </a:r>
            <a:r>
              <a:rPr lang="sl-SI" baseline="0" dirty="0" smtClean="0"/>
              <a:t>  mola. Natrijev </a:t>
            </a:r>
            <a:r>
              <a:rPr lang="sl-SI" baseline="0" dirty="0" err="1" smtClean="0"/>
              <a:t>nitroprusid</a:t>
            </a:r>
            <a:r>
              <a:rPr lang="sl-SI" baseline="0" dirty="0" smtClean="0"/>
              <a:t> natrijev </a:t>
            </a:r>
            <a:r>
              <a:rPr lang="sl-SI" baseline="0" dirty="0" err="1" smtClean="0"/>
              <a:t>pentacianidonitrozilferat</a:t>
            </a:r>
            <a:r>
              <a:rPr lang="sl-SI" baseline="0" dirty="0" smtClean="0"/>
              <a:t>(III)</a:t>
            </a:r>
            <a:endParaRPr lang="sl-SI" dirty="0"/>
          </a:p>
        </p:txBody>
      </p:sp>
      <p:sp>
        <p:nvSpPr>
          <p:cNvPr id="4" name="Ograda številke diapozitiva 3"/>
          <p:cNvSpPr>
            <a:spLocks noGrp="1"/>
          </p:cNvSpPr>
          <p:nvPr>
            <p:ph type="sldNum" sz="quarter" idx="10"/>
          </p:nvPr>
        </p:nvSpPr>
        <p:spPr/>
        <p:txBody>
          <a:bodyPr/>
          <a:lstStyle/>
          <a:p>
            <a:pPr>
              <a:defRPr/>
            </a:pPr>
            <a:fld id="{AFB3DF44-0FE1-4999-9E44-DC66C447B8F6}" type="slidenum">
              <a:rPr lang="sl-SI" smtClean="0"/>
              <a:pPr>
                <a:defRPr/>
              </a:pPr>
              <a:t>14</a:t>
            </a:fld>
            <a:endParaRPr lang="sl-SI"/>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endParaRPr lang="sl-SI" dirty="0"/>
          </a:p>
        </p:txBody>
      </p:sp>
      <p:sp>
        <p:nvSpPr>
          <p:cNvPr id="4" name="Ograda številke diapozitiva 3"/>
          <p:cNvSpPr>
            <a:spLocks noGrp="1"/>
          </p:cNvSpPr>
          <p:nvPr>
            <p:ph type="sldNum" sz="quarter" idx="10"/>
          </p:nvPr>
        </p:nvSpPr>
        <p:spPr/>
        <p:txBody>
          <a:bodyPr/>
          <a:lstStyle/>
          <a:p>
            <a:pPr>
              <a:defRPr/>
            </a:pPr>
            <a:fld id="{AFB3DF44-0FE1-4999-9E44-DC66C447B8F6}" type="slidenum">
              <a:rPr lang="sl-SI" smtClean="0"/>
              <a:pPr>
                <a:defRPr/>
              </a:pPr>
              <a:t>15</a:t>
            </a:fld>
            <a:endParaRPr lang="sl-SI"/>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r>
              <a:rPr lang="sl-SI" dirty="0" err="1" smtClean="0"/>
              <a:t>sCG</a:t>
            </a:r>
            <a:r>
              <a:rPr lang="sl-SI" dirty="0" smtClean="0"/>
              <a:t> katalizator vsebuje dva proteina </a:t>
            </a:r>
            <a:r>
              <a:rPr lang="sl-SI" dirty="0" smtClean="0">
                <a:sym typeface="Symbol"/>
              </a:rPr>
              <a:t> in . SCG-</a:t>
            </a:r>
            <a:r>
              <a:rPr lang="sl-SI" dirty="0" err="1" smtClean="0">
                <a:sym typeface="Symbol"/>
              </a:rPr>
              <a:t>gvanilat</a:t>
            </a:r>
            <a:r>
              <a:rPr lang="sl-SI" dirty="0" smtClean="0">
                <a:sym typeface="Symbol"/>
              </a:rPr>
              <a:t> </a:t>
            </a:r>
            <a:r>
              <a:rPr lang="sl-SI" dirty="0" err="1" smtClean="0">
                <a:sym typeface="Symbol"/>
              </a:rPr>
              <a:t>ciklaza</a:t>
            </a:r>
            <a:endParaRPr lang="sl-SI" dirty="0"/>
          </a:p>
        </p:txBody>
      </p:sp>
      <p:sp>
        <p:nvSpPr>
          <p:cNvPr id="4" name="Ograda številke diapozitiva 3"/>
          <p:cNvSpPr>
            <a:spLocks noGrp="1"/>
          </p:cNvSpPr>
          <p:nvPr>
            <p:ph type="sldNum" sz="quarter" idx="10"/>
          </p:nvPr>
        </p:nvSpPr>
        <p:spPr/>
        <p:txBody>
          <a:bodyPr/>
          <a:lstStyle/>
          <a:p>
            <a:pPr>
              <a:defRPr/>
            </a:pPr>
            <a:fld id="{AFB3DF44-0FE1-4999-9E44-DC66C447B8F6}" type="slidenum">
              <a:rPr lang="sl-SI" smtClean="0"/>
              <a:pPr>
                <a:defRPr/>
              </a:pPr>
              <a:t>16</a:t>
            </a:fld>
            <a:endParaRPr lang="sl-SI"/>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r>
              <a:rPr lang="sl-SI" dirty="0" err="1" smtClean="0"/>
              <a:t>sCG</a:t>
            </a:r>
            <a:r>
              <a:rPr lang="sl-SI" dirty="0" smtClean="0"/>
              <a:t> katalizator vsebuje dva proteina </a:t>
            </a:r>
            <a:r>
              <a:rPr lang="sl-SI" dirty="0" smtClean="0">
                <a:sym typeface="Symbol"/>
              </a:rPr>
              <a:t> in . </a:t>
            </a:r>
            <a:r>
              <a:rPr lang="sl-SI" dirty="0" err="1" smtClean="0">
                <a:sym typeface="Symbol"/>
              </a:rPr>
              <a:t>Hem</a:t>
            </a:r>
            <a:r>
              <a:rPr lang="sl-SI" dirty="0" smtClean="0">
                <a:sym typeface="Symbol"/>
              </a:rPr>
              <a:t> z Fe</a:t>
            </a:r>
            <a:r>
              <a:rPr lang="sl-SI" baseline="30000" dirty="0" smtClean="0">
                <a:sym typeface="Symbol"/>
              </a:rPr>
              <a:t>2+</a:t>
            </a:r>
            <a:r>
              <a:rPr lang="sl-SI" baseline="0" dirty="0" smtClean="0">
                <a:sym typeface="Symbol"/>
              </a:rPr>
              <a:t> ionom</a:t>
            </a:r>
            <a:r>
              <a:rPr lang="sl-SI" dirty="0" smtClean="0">
                <a:sym typeface="Symbol"/>
              </a:rPr>
              <a:t> je vezan na  protein na histidin 105. Za delovanje encima je bistven </a:t>
            </a:r>
            <a:r>
              <a:rPr lang="sl-SI" dirty="0" err="1" smtClean="0">
                <a:sym typeface="Symbol"/>
              </a:rPr>
              <a:t>hem</a:t>
            </a:r>
            <a:r>
              <a:rPr lang="sl-SI" dirty="0" smtClean="0">
                <a:sym typeface="Symbol"/>
              </a:rPr>
              <a:t> s kovinskim ionom, če npr, tega pri izolaciji encima izgubijo je encim neaktiven. Na železov</a:t>
            </a:r>
            <a:r>
              <a:rPr lang="sl-SI" baseline="0" dirty="0" smtClean="0">
                <a:sym typeface="Symbol"/>
              </a:rPr>
              <a:t> 2+ ion se veže v hemoglobinu tako kisik kot tudi NO, na </a:t>
            </a:r>
            <a:r>
              <a:rPr lang="sl-SI" baseline="0" dirty="0" err="1" smtClean="0">
                <a:sym typeface="Symbol"/>
              </a:rPr>
              <a:t>gvanilat</a:t>
            </a:r>
            <a:r>
              <a:rPr lang="sl-SI" baseline="0" dirty="0" smtClean="0">
                <a:sym typeface="Symbol"/>
              </a:rPr>
              <a:t> </a:t>
            </a:r>
            <a:r>
              <a:rPr lang="sl-SI" baseline="0" dirty="0" err="1" smtClean="0">
                <a:sym typeface="Symbol"/>
              </a:rPr>
              <a:t>ciklazo</a:t>
            </a:r>
            <a:r>
              <a:rPr lang="sl-SI" baseline="0" dirty="0" smtClean="0">
                <a:sym typeface="Symbol"/>
              </a:rPr>
              <a:t> se lahko veže samo NO, zaradi strukture  proteina. Če ne bi bilo te razlike , bi  bil encim neuporaben kot receptor za NO. Pri tem, ko se NO veže na Fe 2+ ion se vez z histidinom pretrga</a:t>
            </a:r>
            <a:endParaRPr lang="sl-SI" dirty="0"/>
          </a:p>
        </p:txBody>
      </p:sp>
      <p:sp>
        <p:nvSpPr>
          <p:cNvPr id="4" name="Ograda številke diapozitiva 3"/>
          <p:cNvSpPr>
            <a:spLocks noGrp="1"/>
          </p:cNvSpPr>
          <p:nvPr>
            <p:ph type="sldNum" sz="quarter" idx="10"/>
          </p:nvPr>
        </p:nvSpPr>
        <p:spPr/>
        <p:txBody>
          <a:bodyPr/>
          <a:lstStyle/>
          <a:p>
            <a:pPr>
              <a:defRPr/>
            </a:pPr>
            <a:fld id="{AFB3DF44-0FE1-4999-9E44-DC66C447B8F6}" type="slidenum">
              <a:rPr lang="sl-SI" smtClean="0"/>
              <a:pPr>
                <a:defRPr/>
              </a:pPr>
              <a:t>17</a:t>
            </a:fld>
            <a:endParaRPr lang="sl-SI"/>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r>
              <a:rPr lang="sl-SI" dirty="0" smtClean="0"/>
              <a:t>V tkivih je substrat za dušik arginin za kisik pa plinast kisik. Prvotno so mislili, da je substrat za kisik voda.</a:t>
            </a:r>
            <a:endParaRPr lang="sl-SI" dirty="0"/>
          </a:p>
        </p:txBody>
      </p:sp>
      <p:sp>
        <p:nvSpPr>
          <p:cNvPr id="4" name="Ograda številke diapozitiva 3"/>
          <p:cNvSpPr>
            <a:spLocks noGrp="1"/>
          </p:cNvSpPr>
          <p:nvPr>
            <p:ph type="sldNum" sz="quarter" idx="10"/>
          </p:nvPr>
        </p:nvSpPr>
        <p:spPr/>
        <p:txBody>
          <a:bodyPr/>
          <a:lstStyle/>
          <a:p>
            <a:pPr>
              <a:defRPr/>
            </a:pPr>
            <a:fld id="{AFB3DF44-0FE1-4999-9E44-DC66C447B8F6}" type="slidenum">
              <a:rPr lang="sl-SI" smtClean="0"/>
              <a:pPr>
                <a:defRPr/>
              </a:pPr>
              <a:t>18</a:t>
            </a:fld>
            <a:endParaRPr lang="sl-SI"/>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r>
              <a:rPr lang="sl-SI" dirty="0" err="1" smtClean="0"/>
              <a:t>iNOS</a:t>
            </a:r>
            <a:r>
              <a:rPr lang="sl-SI" dirty="0" smtClean="0"/>
              <a:t>:</a:t>
            </a:r>
            <a:r>
              <a:rPr lang="sl-SI" baseline="0" dirty="0" smtClean="0"/>
              <a:t> pri invaziji bakterij se aktivira gen, ki sproži izločanje </a:t>
            </a:r>
            <a:r>
              <a:rPr lang="sl-SI" baseline="0" dirty="0" err="1" smtClean="0"/>
              <a:t>iNOS</a:t>
            </a:r>
            <a:r>
              <a:rPr lang="sl-SI" baseline="0" dirty="0" smtClean="0"/>
              <a:t>, ta pa nastajanje NO, ko so bakterije uničene izgine tudi </a:t>
            </a:r>
            <a:r>
              <a:rPr lang="sl-SI" baseline="0" dirty="0" err="1" smtClean="0"/>
              <a:t>iNOS</a:t>
            </a:r>
            <a:endParaRPr lang="sl-SI" dirty="0"/>
          </a:p>
        </p:txBody>
      </p:sp>
      <p:sp>
        <p:nvSpPr>
          <p:cNvPr id="4" name="Ograda številke diapozitiva 3"/>
          <p:cNvSpPr>
            <a:spLocks noGrp="1"/>
          </p:cNvSpPr>
          <p:nvPr>
            <p:ph type="sldNum" sz="quarter" idx="10"/>
          </p:nvPr>
        </p:nvSpPr>
        <p:spPr/>
        <p:txBody>
          <a:bodyPr/>
          <a:lstStyle/>
          <a:p>
            <a:pPr>
              <a:defRPr/>
            </a:pPr>
            <a:fld id="{AFB3DF44-0FE1-4999-9E44-DC66C447B8F6}" type="slidenum">
              <a:rPr lang="sl-SI" smtClean="0"/>
              <a:pPr>
                <a:defRPr/>
              </a:pPr>
              <a:t>19</a:t>
            </a:fld>
            <a:endParaRPr lang="sl-SI"/>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r>
              <a:rPr lang="sl-SI" dirty="0" smtClean="0"/>
              <a:t>Če shemo dopolnimo: Acetilholin na površini endotelijskih celic aktivira receptorje, ki povzročijo, da se odprejo</a:t>
            </a:r>
            <a:r>
              <a:rPr lang="sl-SI" baseline="0" dirty="0" smtClean="0"/>
              <a:t> kanali, skozi katere pridejo kalcijevi ioni. Povišana koncentracija kalcijevih ionov aktivira  </a:t>
            </a:r>
            <a:r>
              <a:rPr lang="sl-SI" baseline="0" dirty="0" err="1" smtClean="0"/>
              <a:t>eNOS</a:t>
            </a:r>
            <a:r>
              <a:rPr lang="sl-SI" baseline="0" dirty="0" smtClean="0"/>
              <a:t>, ki pretvori arginin in kisik v NO in </a:t>
            </a:r>
            <a:r>
              <a:rPr lang="sl-SI" baseline="0" dirty="0" err="1" smtClean="0"/>
              <a:t>citrolin</a:t>
            </a:r>
            <a:r>
              <a:rPr lang="sl-SI" baseline="0" dirty="0" smtClean="0"/>
              <a:t>. NO difundira v celice žilnih mišic in povzroči razširitev žile. NO ne nastaja samo ob prisotnosti snovi, ki delujejo podobno kot acetilholin. NO začne nastajati tudi, če v tkivu primanjkuje kisika. NO razširi žile, da bi z večjim dotokom krvi prišlo v tkivo več kisika.</a:t>
            </a:r>
            <a:endParaRPr lang="sl-SI" dirty="0"/>
          </a:p>
        </p:txBody>
      </p:sp>
      <p:sp>
        <p:nvSpPr>
          <p:cNvPr id="4" name="Ograda številke diapozitiva 3"/>
          <p:cNvSpPr>
            <a:spLocks noGrp="1"/>
          </p:cNvSpPr>
          <p:nvPr>
            <p:ph type="sldNum" sz="quarter" idx="10"/>
          </p:nvPr>
        </p:nvSpPr>
        <p:spPr/>
        <p:txBody>
          <a:bodyPr/>
          <a:lstStyle/>
          <a:p>
            <a:pPr>
              <a:defRPr/>
            </a:pPr>
            <a:fld id="{AFB3DF44-0FE1-4999-9E44-DC66C447B8F6}" type="slidenum">
              <a:rPr lang="sl-SI" smtClean="0"/>
              <a:pPr>
                <a:defRPr/>
              </a:pPr>
              <a:t>20</a:t>
            </a:fld>
            <a:endParaRPr lang="sl-SI"/>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r>
              <a:rPr lang="sl-SI" dirty="0" smtClean="0"/>
              <a:t> Fiziološko vlogo</a:t>
            </a:r>
            <a:r>
              <a:rPr lang="sl-SI" baseline="0" dirty="0" smtClean="0"/>
              <a:t> NO so odkrili šele okrog leta 1987. Zakaj niso več o njenem fiziološkem delovanju vedeli že prej? Gre za zelo majno molekulo, ki ima relativno kratko življenjsko dobo v tkivih, odvisno od procesa v katerem sodeluje, vendar ni nikoli </a:t>
            </a:r>
            <a:r>
              <a:rPr lang="sl-SI" baseline="0" dirty="0" err="1" smtClean="0"/>
              <a:t>dajlša</a:t>
            </a:r>
            <a:r>
              <a:rPr lang="sl-SI" baseline="0" dirty="0" smtClean="0"/>
              <a:t> od 30 s In težko jo je </a:t>
            </a:r>
            <a:r>
              <a:rPr lang="sl-SI" baseline="0" dirty="0" err="1" smtClean="0"/>
              <a:t>detektirati</a:t>
            </a:r>
            <a:r>
              <a:rPr lang="sl-SI" baseline="0" dirty="0" smtClean="0"/>
              <a:t> saj so koncentracije manjše od 1</a:t>
            </a:r>
            <a:r>
              <a:rPr lang="sl-SI" baseline="0" dirty="0" smtClean="0">
                <a:sym typeface="Symbol"/>
              </a:rPr>
              <a:t> mola</a:t>
            </a:r>
            <a:r>
              <a:rPr lang="sl-SI" baseline="0" dirty="0" smtClean="0"/>
              <a:t>  </a:t>
            </a:r>
            <a:r>
              <a:rPr lang="sl-SI" dirty="0" smtClean="0"/>
              <a:t>Če pripravimo NO v laboratoriju</a:t>
            </a:r>
            <a:r>
              <a:rPr lang="sl-SI" baseline="0" dirty="0" smtClean="0"/>
              <a:t> je to brezbarven plin, ki v stiku s kisikom v trenutku </a:t>
            </a:r>
            <a:r>
              <a:rPr lang="sl-SI" baseline="0" dirty="0" err="1" smtClean="0"/>
              <a:t>zregira</a:t>
            </a:r>
            <a:r>
              <a:rPr lang="sl-SI" baseline="0" dirty="0" smtClean="0"/>
              <a:t> pri tem nastane dušikov dioksid. V tkivih je koncentracija NO zelo majhna in je hitrost te reakcije bistveno manjša kot pri večjih koncentracijah, kar je v skladu s tem kar vemo o hitrosti kemijskih reakcij. V medicini jo pogosto zamenjujejo z N2O, ki se uporablja v </a:t>
            </a:r>
            <a:r>
              <a:rPr lang="sl-SI" baseline="0" dirty="0" err="1" smtClean="0"/>
              <a:t>anasteziji</a:t>
            </a:r>
            <a:r>
              <a:rPr lang="sl-SI" baseline="0" dirty="0" smtClean="0"/>
              <a:t>. Ker je zdaj uvedena inhalacijska metoda NO upajmo, da zaradi tega neznanja ne bo prihajalo do napak. Na kratko si oglejmo kako pripravimo NO v………</a:t>
            </a:r>
            <a:endParaRPr lang="sl-SI" dirty="0"/>
          </a:p>
        </p:txBody>
      </p:sp>
      <p:sp>
        <p:nvSpPr>
          <p:cNvPr id="4" name="Ograda številke diapozitiva 3"/>
          <p:cNvSpPr>
            <a:spLocks noGrp="1"/>
          </p:cNvSpPr>
          <p:nvPr>
            <p:ph type="sldNum" sz="quarter" idx="10"/>
          </p:nvPr>
        </p:nvSpPr>
        <p:spPr/>
        <p:txBody>
          <a:bodyPr/>
          <a:lstStyle/>
          <a:p>
            <a:pPr>
              <a:defRPr/>
            </a:pPr>
            <a:fld id="{AFB3DF44-0FE1-4999-9E44-DC66C447B8F6}" type="slidenum">
              <a:rPr lang="sl-SI" smtClean="0"/>
              <a:pPr>
                <a:defRPr/>
              </a:pPr>
              <a:t>2</a:t>
            </a:fld>
            <a:endParaRPr lang="sl-SI"/>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endParaRPr lang="sl-SI" dirty="0"/>
          </a:p>
        </p:txBody>
      </p:sp>
      <p:sp>
        <p:nvSpPr>
          <p:cNvPr id="4" name="Ograda številke diapozitiva 3"/>
          <p:cNvSpPr>
            <a:spLocks noGrp="1"/>
          </p:cNvSpPr>
          <p:nvPr>
            <p:ph type="sldNum" sz="quarter" idx="10"/>
          </p:nvPr>
        </p:nvSpPr>
        <p:spPr/>
        <p:txBody>
          <a:bodyPr/>
          <a:lstStyle/>
          <a:p>
            <a:pPr>
              <a:defRPr/>
            </a:pPr>
            <a:fld id="{AFB3DF44-0FE1-4999-9E44-DC66C447B8F6}" type="slidenum">
              <a:rPr lang="sl-SI" smtClean="0"/>
              <a:pPr>
                <a:defRPr/>
              </a:pPr>
              <a:t>21</a:t>
            </a:fld>
            <a:endParaRPr lang="sl-SI"/>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r>
              <a:rPr lang="sl-SI" dirty="0" smtClean="0"/>
              <a:t>Prvi opis so našli</a:t>
            </a:r>
            <a:r>
              <a:rPr lang="sl-SI" baseline="0" dirty="0" smtClean="0"/>
              <a:t> v osrednji Aziji 1901 leta v </a:t>
            </a:r>
            <a:r>
              <a:rPr lang="sl-SI" baseline="0" dirty="0" err="1" smtClean="0"/>
              <a:t>Dunhangu</a:t>
            </a:r>
            <a:r>
              <a:rPr lang="sl-SI" baseline="0" dirty="0" smtClean="0"/>
              <a:t> v najstarejši tiskani knjigi </a:t>
            </a:r>
            <a:r>
              <a:rPr lang="sl-SI" baseline="0" dirty="0" err="1" smtClean="0"/>
              <a:t>Diamond</a:t>
            </a:r>
            <a:r>
              <a:rPr lang="sl-SI" baseline="0" dirty="0" smtClean="0"/>
              <a:t> </a:t>
            </a:r>
            <a:r>
              <a:rPr lang="sl-SI" baseline="0" dirty="0" err="1" smtClean="0"/>
              <a:t>Sutra</a:t>
            </a:r>
            <a:r>
              <a:rPr lang="sl-SI" baseline="0" dirty="0" smtClean="0"/>
              <a:t>, ki so jo verjetno skrili budistični menihi pred musliman. V spisih je tudi 19 medicinskih rokopisov, Eden od njih opisuje postopek zdravljenja pri bolečinah, ki so danes znane kor angina </a:t>
            </a:r>
            <a:r>
              <a:rPr lang="sl-SI" baseline="0" dirty="0" err="1" smtClean="0"/>
              <a:t>pektoris</a:t>
            </a:r>
            <a:r>
              <a:rPr lang="sl-SI" baseline="0" dirty="0" smtClean="0"/>
              <a:t>. Bolnik naj bi dal pod jezik KNO3. KNO3 je bil na kitajskem znan, saj so izdelovali smodnik. Sam KNO3 nima nobenega biološkega učinka. Pod jezikom pa so kolonije bakterij, ki z encimom nitrat </a:t>
            </a:r>
            <a:r>
              <a:rPr lang="sl-SI" baseline="0" dirty="0" err="1" smtClean="0"/>
              <a:t>reduktaza</a:t>
            </a:r>
            <a:r>
              <a:rPr lang="sl-SI" baseline="0" dirty="0" smtClean="0"/>
              <a:t> pretvorijo nitrat v nitrit. Nitrit pa je vir NO. Nitrit v kislem mediju </a:t>
            </a:r>
            <a:r>
              <a:rPr lang="sl-SI" baseline="0" dirty="0" err="1" smtClean="0"/>
              <a:t>natane</a:t>
            </a:r>
            <a:r>
              <a:rPr lang="sl-SI" baseline="0" dirty="0" smtClean="0"/>
              <a:t> iz </a:t>
            </a:r>
            <a:r>
              <a:rPr lang="sl-SI" baseline="0" dirty="0" err="1" smtClean="0"/>
              <a:t>nitrita.Tkivo</a:t>
            </a:r>
            <a:r>
              <a:rPr lang="sl-SI" baseline="0" dirty="0" smtClean="0"/>
              <a:t>, ki mu primanjkuje kisika , kar se zgodi pri napadu bolečin je mnogo bolj kislo, kot je zdravo tkivo, ki mu ne primanjkuje kisika</a:t>
            </a:r>
            <a:endParaRPr lang="sl-SI" dirty="0"/>
          </a:p>
        </p:txBody>
      </p:sp>
      <p:sp>
        <p:nvSpPr>
          <p:cNvPr id="4" name="Ograda številke diapozitiva 3"/>
          <p:cNvSpPr>
            <a:spLocks noGrp="1"/>
          </p:cNvSpPr>
          <p:nvPr>
            <p:ph type="sldNum" sz="quarter" idx="10"/>
          </p:nvPr>
        </p:nvSpPr>
        <p:spPr/>
        <p:txBody>
          <a:bodyPr/>
          <a:lstStyle/>
          <a:p>
            <a:pPr>
              <a:defRPr/>
            </a:pPr>
            <a:fld id="{AFB3DF44-0FE1-4999-9E44-DC66C447B8F6}" type="slidenum">
              <a:rPr lang="sl-SI" smtClean="0"/>
              <a:pPr>
                <a:defRPr/>
              </a:pPr>
              <a:t>22</a:t>
            </a:fld>
            <a:endParaRPr lang="sl-SI"/>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r>
              <a:rPr lang="sl-SI" dirty="0" smtClean="0"/>
              <a:t>Alfred Nobel, ki je razvil dinamit 1867 in z njim bajno obogatel, je v poznih letih prav tako užival</a:t>
            </a:r>
            <a:r>
              <a:rPr lang="sl-SI" baseline="0" dirty="0" smtClean="0"/>
              <a:t> </a:t>
            </a:r>
            <a:r>
              <a:rPr lang="sl-SI" baseline="0" dirty="0" err="1" smtClean="0"/>
              <a:t>gliceril</a:t>
            </a:r>
            <a:r>
              <a:rPr lang="sl-SI" baseline="0" dirty="0" smtClean="0"/>
              <a:t> </a:t>
            </a:r>
            <a:r>
              <a:rPr lang="sl-SI" baseline="0" dirty="0" err="1" smtClean="0"/>
              <a:t>trinitrat</a:t>
            </a:r>
            <a:r>
              <a:rPr lang="sl-SI" baseline="0" dirty="0" smtClean="0"/>
              <a:t>. Med prvo </a:t>
            </a:r>
            <a:r>
              <a:rPr lang="sl-SI" baseline="0" dirty="0" err="1" smtClean="0"/>
              <a:t>svetobno</a:t>
            </a:r>
            <a:r>
              <a:rPr lang="sl-SI" baseline="0" dirty="0" smtClean="0"/>
              <a:t> vojno, so delale ženske v tovarnah </a:t>
            </a:r>
            <a:r>
              <a:rPr lang="sl-SI" baseline="0" dirty="0" err="1" smtClean="0"/>
              <a:t>municije</a:t>
            </a:r>
            <a:r>
              <a:rPr lang="sl-SI" baseline="0" dirty="0" smtClean="0"/>
              <a:t>. Zaradi nitroglicerina so imele glavobole, ker se jim je pritisk znižal, Ob koncih tedna pa teh </a:t>
            </a:r>
            <a:r>
              <a:rPr lang="sl-SI" baseline="0" dirty="0" err="1" smtClean="0"/>
              <a:t>težal</a:t>
            </a:r>
            <a:r>
              <a:rPr lang="sl-SI" baseline="0" dirty="0" smtClean="0"/>
              <a:t> niso imele. Sčasoma se razvije toleranca to pa pomeni, da zdravilo več ne učinkuje, ker se telo privadi naj , ne povzroči pa nobene škode za zdravje- </a:t>
            </a:r>
            <a:r>
              <a:rPr lang="sl-SI" baseline="0" dirty="0" err="1" smtClean="0"/>
              <a:t>Pentaeritritil</a:t>
            </a:r>
            <a:r>
              <a:rPr lang="sl-SI" baseline="0" dirty="0" smtClean="0"/>
              <a:t> ne razvije tolerance, čeprav je podoben nitroglicerinu. Amil nitrit pa so uporabljali hipiji. </a:t>
            </a:r>
            <a:r>
              <a:rPr lang="sl-SI" baseline="0" dirty="0" err="1" smtClean="0"/>
              <a:t>Bolša</a:t>
            </a:r>
            <a:r>
              <a:rPr lang="sl-SI" baseline="0" dirty="0" smtClean="0"/>
              <a:t> prekrvavitev možganov povzroči evforijo. Leta 2001 je bil registriran dušikov oksid kot zdravilo za inhalacijo pri respiratornih težavah dojenčkov. NO v jeklenkah ni povsem čist, saj je nestabilen in sčasoma </a:t>
            </a:r>
            <a:r>
              <a:rPr lang="sl-SI" baseline="0" dirty="0" err="1" smtClean="0"/>
              <a:t>vsemuje</a:t>
            </a:r>
            <a:r>
              <a:rPr lang="sl-SI" baseline="0" dirty="0" smtClean="0"/>
              <a:t> primesi NO2 in N2O. </a:t>
            </a:r>
            <a:endParaRPr lang="sl-SI" dirty="0"/>
          </a:p>
        </p:txBody>
      </p:sp>
      <p:sp>
        <p:nvSpPr>
          <p:cNvPr id="4" name="Ograda številke diapozitiva 3"/>
          <p:cNvSpPr>
            <a:spLocks noGrp="1"/>
          </p:cNvSpPr>
          <p:nvPr>
            <p:ph type="sldNum" sz="quarter" idx="10"/>
          </p:nvPr>
        </p:nvSpPr>
        <p:spPr/>
        <p:txBody>
          <a:bodyPr/>
          <a:lstStyle/>
          <a:p>
            <a:pPr>
              <a:defRPr/>
            </a:pPr>
            <a:fld id="{AFB3DF44-0FE1-4999-9E44-DC66C447B8F6}" type="slidenum">
              <a:rPr lang="sl-SI" smtClean="0"/>
              <a:pPr>
                <a:defRPr/>
              </a:pPr>
              <a:t>23</a:t>
            </a:fld>
            <a:endParaRPr lang="sl-SI"/>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r>
              <a:rPr lang="sl-SI" dirty="0" err="1" smtClean="0"/>
              <a:t>Pfizer</a:t>
            </a:r>
            <a:r>
              <a:rPr lang="sl-SI" dirty="0" smtClean="0"/>
              <a:t> je želel pripraviti zdravilo, ki bi uravnavalo visok</a:t>
            </a:r>
            <a:r>
              <a:rPr lang="sl-SI" baseline="0" dirty="0" smtClean="0"/>
              <a:t> krvni pritisk. Če so žile trde, oziroma žilne mišice skrčene, potem se krvni tlak zviša. Zdravilo pa naj bi krvne žile razširilo. Encim </a:t>
            </a:r>
            <a:r>
              <a:rPr lang="sl-SI" baseline="0" dirty="0" err="1" smtClean="0"/>
              <a:t>gvanilat</a:t>
            </a:r>
            <a:r>
              <a:rPr lang="sl-SI" baseline="0" dirty="0" smtClean="0"/>
              <a:t> </a:t>
            </a:r>
            <a:r>
              <a:rPr lang="sl-SI" baseline="0" dirty="0" err="1" smtClean="0"/>
              <a:t>ciklaze</a:t>
            </a:r>
            <a:r>
              <a:rPr lang="sl-SI" baseline="0" dirty="0" smtClean="0"/>
              <a:t>, ki ga aktivira NO, pretvori </a:t>
            </a:r>
            <a:r>
              <a:rPr lang="sl-SI" baseline="0" dirty="0" err="1" smtClean="0"/>
              <a:t>Gvanozin</a:t>
            </a:r>
            <a:r>
              <a:rPr lang="sl-SI" baseline="0" dirty="0" smtClean="0"/>
              <a:t> </a:t>
            </a:r>
            <a:r>
              <a:rPr lang="sl-SI" baseline="0" dirty="0" err="1" smtClean="0"/>
              <a:t>trifosfatv</a:t>
            </a:r>
            <a:r>
              <a:rPr lang="sl-SI" baseline="0" dirty="0" smtClean="0"/>
              <a:t> </a:t>
            </a:r>
            <a:r>
              <a:rPr lang="sl-SI" baseline="0" dirty="0" err="1" smtClean="0"/>
              <a:t>cikični</a:t>
            </a:r>
            <a:r>
              <a:rPr lang="sl-SI" baseline="0" dirty="0" smtClean="0"/>
              <a:t> </a:t>
            </a:r>
            <a:r>
              <a:rPr lang="sl-SI" baseline="0" dirty="0" err="1" smtClean="0"/>
              <a:t>gvanozin</a:t>
            </a:r>
            <a:r>
              <a:rPr lang="sl-SI" baseline="0" dirty="0" smtClean="0"/>
              <a:t> </a:t>
            </a:r>
            <a:r>
              <a:rPr lang="sl-SI" baseline="0" dirty="0" err="1" smtClean="0"/>
              <a:t>monofosfat</a:t>
            </a:r>
            <a:r>
              <a:rPr lang="sl-SI" baseline="0" dirty="0" smtClean="0"/>
              <a:t> (</a:t>
            </a:r>
            <a:r>
              <a:rPr lang="sl-SI" baseline="0" dirty="0" err="1" smtClean="0"/>
              <a:t>cGMP</a:t>
            </a:r>
            <a:r>
              <a:rPr lang="sl-SI" baseline="0" dirty="0" smtClean="0"/>
              <a:t>), ta pa omogoči, da se žile razširijo, oziroma, ker prenaša ukaz za sproščanje mišic. Če </a:t>
            </a:r>
            <a:r>
              <a:rPr lang="sl-SI" baseline="0" dirty="0" err="1" smtClean="0"/>
              <a:t>cGMP</a:t>
            </a:r>
            <a:r>
              <a:rPr lang="sl-SI" baseline="0" dirty="0" smtClean="0"/>
              <a:t> hidrolizira v </a:t>
            </a:r>
            <a:r>
              <a:rPr lang="sl-SI" baseline="0" dirty="0" err="1" smtClean="0"/>
              <a:t>gvanozin</a:t>
            </a:r>
            <a:r>
              <a:rPr lang="sl-SI" baseline="0" dirty="0" smtClean="0"/>
              <a:t> </a:t>
            </a:r>
            <a:r>
              <a:rPr lang="sl-SI" baseline="0" dirty="0" err="1" smtClean="0"/>
              <a:t>monofosfat</a:t>
            </a:r>
            <a:r>
              <a:rPr lang="sl-SI" baseline="0" dirty="0" smtClean="0"/>
              <a:t> (GMP), kar katalizirajo encimi </a:t>
            </a:r>
            <a:r>
              <a:rPr lang="sl-SI" baseline="0" dirty="0" err="1" smtClean="0"/>
              <a:t>fosfodiesteraze</a:t>
            </a:r>
            <a:r>
              <a:rPr lang="sl-SI" baseline="0" dirty="0" smtClean="0"/>
              <a:t> se žile skrčijo. Če preprečimo hidrolizo </a:t>
            </a:r>
            <a:r>
              <a:rPr lang="sl-SI" baseline="0" dirty="0" err="1" smtClean="0"/>
              <a:t>cikičnega</a:t>
            </a:r>
            <a:r>
              <a:rPr lang="sl-SI" baseline="0" dirty="0" smtClean="0"/>
              <a:t> </a:t>
            </a:r>
            <a:r>
              <a:rPr lang="sl-SI" baseline="0" dirty="0" err="1" smtClean="0"/>
              <a:t>gvanozin</a:t>
            </a:r>
            <a:r>
              <a:rPr lang="sl-SI" baseline="0" dirty="0" smtClean="0"/>
              <a:t> </a:t>
            </a:r>
            <a:r>
              <a:rPr lang="sl-SI" baseline="0" dirty="0" err="1" smtClean="0"/>
              <a:t>monofosfata</a:t>
            </a:r>
            <a:r>
              <a:rPr lang="sl-SI" baseline="0" dirty="0" smtClean="0"/>
              <a:t>, preprečimo visok krvni tlak. Učinkovina v Viagri naj bi </a:t>
            </a:r>
            <a:r>
              <a:rPr lang="sl-SI" baseline="0" dirty="0" err="1" smtClean="0"/>
              <a:t>inhibirala</a:t>
            </a:r>
            <a:r>
              <a:rPr lang="sl-SI" baseline="0" dirty="0" smtClean="0"/>
              <a:t> encime </a:t>
            </a:r>
            <a:r>
              <a:rPr lang="sl-SI" baseline="0" dirty="0" err="1" smtClean="0"/>
              <a:t>fosfodiesteraze</a:t>
            </a:r>
            <a:r>
              <a:rPr lang="sl-SI" baseline="0" dirty="0" smtClean="0"/>
              <a:t> in s tem preprečila visok krvni tlak. Zakaj deluje viagra na povsem določen del žilnega sistema ni znano.</a:t>
            </a:r>
            <a:endParaRPr lang="sl-SI" dirty="0"/>
          </a:p>
        </p:txBody>
      </p:sp>
      <p:sp>
        <p:nvSpPr>
          <p:cNvPr id="4" name="Ograda številke diapozitiva 3"/>
          <p:cNvSpPr>
            <a:spLocks noGrp="1"/>
          </p:cNvSpPr>
          <p:nvPr>
            <p:ph type="sldNum" sz="quarter" idx="10"/>
          </p:nvPr>
        </p:nvSpPr>
        <p:spPr/>
        <p:txBody>
          <a:bodyPr/>
          <a:lstStyle/>
          <a:p>
            <a:pPr>
              <a:defRPr/>
            </a:pPr>
            <a:fld id="{AFB3DF44-0FE1-4999-9E44-DC66C447B8F6}" type="slidenum">
              <a:rPr lang="sl-SI" smtClean="0"/>
              <a:pPr>
                <a:defRPr/>
              </a:pPr>
              <a:t>24</a:t>
            </a:fld>
            <a:endParaRPr lang="sl-SI"/>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r>
              <a:rPr lang="sl-SI" dirty="0" smtClean="0"/>
              <a:t>Mastna hrana zmanjša učinek Viagre. Razpolovni čas viagre v telesu je 4 ure</a:t>
            </a:r>
            <a:endParaRPr lang="sl-SI" dirty="0"/>
          </a:p>
        </p:txBody>
      </p:sp>
      <p:sp>
        <p:nvSpPr>
          <p:cNvPr id="4" name="Ograda številke diapozitiva 3"/>
          <p:cNvSpPr>
            <a:spLocks noGrp="1"/>
          </p:cNvSpPr>
          <p:nvPr>
            <p:ph type="sldNum" sz="quarter" idx="10"/>
          </p:nvPr>
        </p:nvSpPr>
        <p:spPr/>
        <p:txBody>
          <a:bodyPr/>
          <a:lstStyle/>
          <a:p>
            <a:pPr>
              <a:defRPr/>
            </a:pPr>
            <a:fld id="{AFB3DF44-0FE1-4999-9E44-DC66C447B8F6}" type="slidenum">
              <a:rPr lang="sl-SI" smtClean="0"/>
              <a:pPr>
                <a:defRPr/>
              </a:pPr>
              <a:t>25</a:t>
            </a:fld>
            <a:endParaRPr lang="sl-SI"/>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r>
              <a:rPr lang="sl-SI" dirty="0" smtClean="0"/>
              <a:t>Vendar bi za enak učinek morali zaužiti zelo velike količine. </a:t>
            </a:r>
          </a:p>
        </p:txBody>
      </p:sp>
      <p:sp>
        <p:nvSpPr>
          <p:cNvPr id="4" name="Ograda številke diapozitiva 3"/>
          <p:cNvSpPr>
            <a:spLocks noGrp="1"/>
          </p:cNvSpPr>
          <p:nvPr>
            <p:ph type="sldNum" sz="quarter" idx="10"/>
          </p:nvPr>
        </p:nvSpPr>
        <p:spPr/>
        <p:txBody>
          <a:bodyPr/>
          <a:lstStyle/>
          <a:p>
            <a:pPr>
              <a:defRPr/>
            </a:pPr>
            <a:fld id="{AFB3DF44-0FE1-4999-9E44-DC66C447B8F6}" type="slidenum">
              <a:rPr lang="sl-SI" smtClean="0"/>
              <a:pPr>
                <a:defRPr/>
              </a:pPr>
              <a:t>26</a:t>
            </a:fld>
            <a:endParaRPr lang="sl-SI"/>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endParaRPr lang="sl-SI" dirty="0"/>
          </a:p>
        </p:txBody>
      </p:sp>
      <p:sp>
        <p:nvSpPr>
          <p:cNvPr id="4" name="Ograda številke diapozitiva 3"/>
          <p:cNvSpPr>
            <a:spLocks noGrp="1"/>
          </p:cNvSpPr>
          <p:nvPr>
            <p:ph type="sldNum" sz="quarter" idx="10"/>
          </p:nvPr>
        </p:nvSpPr>
        <p:spPr/>
        <p:txBody>
          <a:bodyPr/>
          <a:lstStyle/>
          <a:p>
            <a:pPr>
              <a:defRPr/>
            </a:pPr>
            <a:fld id="{AFB3DF44-0FE1-4999-9E44-DC66C447B8F6}" type="slidenum">
              <a:rPr lang="sl-SI" smtClean="0"/>
              <a:pPr>
                <a:defRPr/>
              </a:pPr>
              <a:t>3</a:t>
            </a:fld>
            <a:endParaRPr lang="sl-SI"/>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r>
              <a:rPr lang="sl-SI" dirty="0" smtClean="0"/>
              <a:t>Pri</a:t>
            </a:r>
            <a:r>
              <a:rPr lang="sl-SI" baseline="0" dirty="0" smtClean="0"/>
              <a:t> manj kot 30 % raztopini lahko nastaja tudi N2O, kar je nekoliko presenetljivo, saj je baker šibek reducent, ni pa presenetljivo če vzamemo Zn kot reducent</a:t>
            </a:r>
            <a:endParaRPr lang="sl-SI" dirty="0"/>
          </a:p>
        </p:txBody>
      </p:sp>
      <p:sp>
        <p:nvSpPr>
          <p:cNvPr id="4" name="Ograda številke diapozitiva 3"/>
          <p:cNvSpPr>
            <a:spLocks noGrp="1"/>
          </p:cNvSpPr>
          <p:nvPr>
            <p:ph type="sldNum" sz="quarter" idx="10"/>
          </p:nvPr>
        </p:nvSpPr>
        <p:spPr/>
        <p:txBody>
          <a:bodyPr/>
          <a:lstStyle/>
          <a:p>
            <a:pPr>
              <a:defRPr/>
            </a:pPr>
            <a:fld id="{AFB3DF44-0FE1-4999-9E44-DC66C447B8F6}" type="slidenum">
              <a:rPr lang="sl-SI" smtClean="0"/>
              <a:pPr>
                <a:defRPr/>
              </a:pPr>
              <a:t>4</a:t>
            </a:fld>
            <a:endParaRPr lang="sl-SI"/>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r>
              <a:rPr lang="sl-SI" dirty="0" smtClean="0"/>
              <a:t>Za uporabo čistega je potrebno uporabiti druge metode</a:t>
            </a:r>
            <a:endParaRPr lang="sl-SI" dirty="0"/>
          </a:p>
        </p:txBody>
      </p:sp>
      <p:sp>
        <p:nvSpPr>
          <p:cNvPr id="4" name="Ograda številke diapozitiva 3"/>
          <p:cNvSpPr>
            <a:spLocks noGrp="1"/>
          </p:cNvSpPr>
          <p:nvPr>
            <p:ph type="sldNum" sz="quarter" idx="10"/>
          </p:nvPr>
        </p:nvSpPr>
        <p:spPr/>
        <p:txBody>
          <a:bodyPr/>
          <a:lstStyle/>
          <a:p>
            <a:pPr>
              <a:defRPr/>
            </a:pPr>
            <a:fld id="{AFB3DF44-0FE1-4999-9E44-DC66C447B8F6}" type="slidenum">
              <a:rPr lang="sl-SI" smtClean="0"/>
              <a:pPr>
                <a:defRPr/>
              </a:pPr>
              <a:t>5</a:t>
            </a:fld>
            <a:endParaRPr lang="sl-SI"/>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r>
              <a:rPr lang="sl-SI" dirty="0" smtClean="0"/>
              <a:t>Nastane ester askorbinske kisline, ki razpade.</a:t>
            </a:r>
            <a:endParaRPr lang="sl-SI" dirty="0"/>
          </a:p>
        </p:txBody>
      </p:sp>
      <p:sp>
        <p:nvSpPr>
          <p:cNvPr id="4" name="Ograda številke diapozitiva 3"/>
          <p:cNvSpPr>
            <a:spLocks noGrp="1"/>
          </p:cNvSpPr>
          <p:nvPr>
            <p:ph type="sldNum" sz="quarter" idx="10"/>
          </p:nvPr>
        </p:nvSpPr>
        <p:spPr/>
        <p:txBody>
          <a:bodyPr/>
          <a:lstStyle/>
          <a:p>
            <a:pPr>
              <a:defRPr/>
            </a:pPr>
            <a:fld id="{AFB3DF44-0FE1-4999-9E44-DC66C447B8F6}" type="slidenum">
              <a:rPr lang="sl-SI" smtClean="0"/>
              <a:pPr>
                <a:defRPr/>
              </a:pPr>
              <a:t>6</a:t>
            </a:fld>
            <a:endParaRPr lang="sl-SI"/>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r>
              <a:rPr lang="sl-SI" dirty="0" smtClean="0"/>
              <a:t>NO</a:t>
            </a:r>
            <a:r>
              <a:rPr lang="sl-SI" baseline="30000" dirty="0" smtClean="0"/>
              <a:t>+</a:t>
            </a:r>
            <a:r>
              <a:rPr lang="sl-SI" baseline="0" dirty="0" smtClean="0"/>
              <a:t> </a:t>
            </a:r>
            <a:r>
              <a:rPr lang="sl-SI" baseline="0" dirty="0" err="1" smtClean="0"/>
              <a:t>oksidodušik</a:t>
            </a:r>
            <a:r>
              <a:rPr lang="sl-SI" baseline="0" dirty="0" smtClean="0"/>
              <a:t>(1+)</a:t>
            </a:r>
            <a:endParaRPr lang="sl-SI" dirty="0"/>
          </a:p>
        </p:txBody>
      </p:sp>
      <p:sp>
        <p:nvSpPr>
          <p:cNvPr id="4" name="Ograda številke diapozitiva 3"/>
          <p:cNvSpPr>
            <a:spLocks noGrp="1"/>
          </p:cNvSpPr>
          <p:nvPr>
            <p:ph type="sldNum" sz="quarter" idx="10"/>
          </p:nvPr>
        </p:nvSpPr>
        <p:spPr/>
        <p:txBody>
          <a:bodyPr/>
          <a:lstStyle/>
          <a:p>
            <a:pPr>
              <a:defRPr/>
            </a:pPr>
            <a:fld id="{AFB3DF44-0FE1-4999-9E44-DC66C447B8F6}" type="slidenum">
              <a:rPr lang="sl-SI" smtClean="0"/>
              <a:pPr>
                <a:defRPr/>
              </a:pPr>
              <a:t>7</a:t>
            </a:fld>
            <a:endParaRPr lang="sl-SI"/>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r>
              <a:rPr lang="sl-SI" dirty="0" smtClean="0"/>
              <a:t>NO je bil v atmosferi mnogo prej,</a:t>
            </a:r>
            <a:r>
              <a:rPr lang="sl-SI" baseline="0" dirty="0" smtClean="0"/>
              <a:t> kot je človek zakuril ogenj ali se začel voziti z avtomobilom. Ni nastajal samo ob udarcu strele, temveč se je sproščal pri delovanju mikroorganizmov v zemlji. Oba procesa sta pomembna dela dušikovega cikla</a:t>
            </a:r>
            <a:endParaRPr lang="sl-SI" dirty="0"/>
          </a:p>
        </p:txBody>
      </p:sp>
      <p:sp>
        <p:nvSpPr>
          <p:cNvPr id="4" name="Ograda številke diapozitiva 3"/>
          <p:cNvSpPr>
            <a:spLocks noGrp="1"/>
          </p:cNvSpPr>
          <p:nvPr>
            <p:ph type="sldNum" sz="quarter" idx="10"/>
          </p:nvPr>
        </p:nvSpPr>
        <p:spPr/>
        <p:txBody>
          <a:bodyPr/>
          <a:lstStyle/>
          <a:p>
            <a:pPr>
              <a:defRPr/>
            </a:pPr>
            <a:fld id="{AFB3DF44-0FE1-4999-9E44-DC66C447B8F6}" type="slidenum">
              <a:rPr lang="sl-SI" smtClean="0"/>
              <a:pPr>
                <a:defRPr/>
              </a:pPr>
              <a:t>8</a:t>
            </a:fld>
            <a:endParaRPr lang="sl-SI"/>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r>
              <a:rPr lang="sl-SI" dirty="0" smtClean="0"/>
              <a:t>Navadno je pri opisovanju dušikovega cikla NO izpuščen. </a:t>
            </a:r>
            <a:r>
              <a:rPr lang="sl-SI" dirty="0" err="1" smtClean="0"/>
              <a:t>Denitrifikacija</a:t>
            </a:r>
            <a:r>
              <a:rPr lang="sl-SI" dirty="0" smtClean="0"/>
              <a:t> poteka</a:t>
            </a:r>
            <a:r>
              <a:rPr lang="sl-SI" baseline="0" dirty="0" smtClean="0"/>
              <a:t> v zemlji in morskem blatu. Pri anaerobnih pogojih bakterije uporabijo nitrat namesto kisika. NIR nitrit </a:t>
            </a:r>
            <a:r>
              <a:rPr lang="sl-SI" baseline="0" dirty="0" err="1" smtClean="0"/>
              <a:t>reduktaza</a:t>
            </a:r>
            <a:r>
              <a:rPr lang="sl-SI" baseline="0" dirty="0" smtClean="0"/>
              <a:t>, NOR </a:t>
            </a:r>
            <a:r>
              <a:rPr lang="sl-SI" baseline="0" dirty="0" err="1" smtClean="0"/>
              <a:t>nitric</a:t>
            </a:r>
            <a:r>
              <a:rPr lang="sl-SI" baseline="0" dirty="0" smtClean="0"/>
              <a:t> </a:t>
            </a:r>
            <a:r>
              <a:rPr lang="sl-SI" baseline="0" dirty="0" err="1" smtClean="0"/>
              <a:t>oxide</a:t>
            </a:r>
            <a:r>
              <a:rPr lang="sl-SI" baseline="0" dirty="0" smtClean="0"/>
              <a:t> </a:t>
            </a:r>
            <a:r>
              <a:rPr lang="sl-SI" baseline="0" dirty="0" err="1" smtClean="0"/>
              <a:t>reduktaza</a:t>
            </a:r>
            <a:r>
              <a:rPr lang="sl-SI" baseline="0" dirty="0" smtClean="0"/>
              <a:t>. Prvi vsebuje  železo v strukturi </a:t>
            </a:r>
            <a:r>
              <a:rPr lang="sl-SI" baseline="0" dirty="0" err="1" smtClean="0"/>
              <a:t>porfirinskega</a:t>
            </a:r>
            <a:r>
              <a:rPr lang="sl-SI" baseline="0" dirty="0" smtClean="0"/>
              <a:t> obroča , drugi pa ima  baker izven </a:t>
            </a:r>
            <a:r>
              <a:rPr lang="sl-SI" baseline="0" dirty="0" err="1" smtClean="0"/>
              <a:t>porfirinskeg</a:t>
            </a:r>
            <a:r>
              <a:rPr lang="sl-SI" baseline="0" dirty="0" smtClean="0"/>
              <a:t> </a:t>
            </a:r>
            <a:r>
              <a:rPr lang="sl-SI" baseline="0" dirty="0" err="1" smtClean="0"/>
              <a:t>aobroča</a:t>
            </a:r>
            <a:r>
              <a:rPr lang="sl-SI" baseline="0" dirty="0" smtClean="0"/>
              <a:t>.  Vloga enega in drugega v različnih bakterijah ni znana. </a:t>
            </a:r>
            <a:r>
              <a:rPr lang="sl-SI" baseline="0" dirty="0" err="1" smtClean="0"/>
              <a:t>Denitrifikacijske</a:t>
            </a:r>
            <a:r>
              <a:rPr lang="sl-SI" baseline="0" dirty="0" smtClean="0"/>
              <a:t> bakterije imajo enega od teh encimov. Večina NO se reducira v končni fazi do dušika</a:t>
            </a:r>
            <a:endParaRPr lang="sl-SI" dirty="0"/>
          </a:p>
        </p:txBody>
      </p:sp>
      <p:sp>
        <p:nvSpPr>
          <p:cNvPr id="4" name="Ograda številke diapozitiva 3"/>
          <p:cNvSpPr>
            <a:spLocks noGrp="1"/>
          </p:cNvSpPr>
          <p:nvPr>
            <p:ph type="sldNum" sz="quarter" idx="10"/>
          </p:nvPr>
        </p:nvSpPr>
        <p:spPr/>
        <p:txBody>
          <a:bodyPr/>
          <a:lstStyle/>
          <a:p>
            <a:pPr>
              <a:defRPr/>
            </a:pPr>
            <a:fld id="{AFB3DF44-0FE1-4999-9E44-DC66C447B8F6}" type="slidenum">
              <a:rPr lang="sl-SI" smtClean="0"/>
              <a:pPr>
                <a:defRPr/>
              </a:pPr>
              <a:t>10</a:t>
            </a:fld>
            <a:endParaRPr lang="sl-SI"/>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smtClean="0"/>
              <a:t>Kliknite, če želite urediti slog naslova matrice</a:t>
            </a:r>
            <a:endParaRPr lang="sl-SI"/>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Kliknite, če želite urediti slog podnaslova matrice</a:t>
            </a:r>
            <a:endParaRPr lang="sl-SI"/>
          </a:p>
        </p:txBody>
      </p:sp>
      <p:sp>
        <p:nvSpPr>
          <p:cNvPr id="4" name="Ograda datuma 3"/>
          <p:cNvSpPr>
            <a:spLocks noGrp="1"/>
          </p:cNvSpPr>
          <p:nvPr>
            <p:ph type="dt" sz="half" idx="10"/>
          </p:nvPr>
        </p:nvSpPr>
        <p:spPr/>
        <p:txBody>
          <a:bodyPr/>
          <a:lstStyle/>
          <a:p>
            <a:pPr>
              <a:defRPr/>
            </a:pPr>
            <a:fld id="{2CE509A0-9789-46C5-86A3-37FC32D6E69A}" type="datetimeFigureOut">
              <a:rPr lang="sl-SI" smtClean="0"/>
              <a:pPr>
                <a:defRPr/>
              </a:pPr>
              <a:t>24.8.2011</a:t>
            </a:fld>
            <a:endParaRPr lang="sl-SI"/>
          </a:p>
        </p:txBody>
      </p:sp>
      <p:sp>
        <p:nvSpPr>
          <p:cNvPr id="5" name="Ograda noge 4"/>
          <p:cNvSpPr>
            <a:spLocks noGrp="1"/>
          </p:cNvSpPr>
          <p:nvPr>
            <p:ph type="ftr" sz="quarter" idx="11"/>
          </p:nvPr>
        </p:nvSpPr>
        <p:spPr/>
        <p:txBody>
          <a:bodyPr/>
          <a:lstStyle/>
          <a:p>
            <a:pPr>
              <a:defRPr/>
            </a:pPr>
            <a:endParaRPr lang="sl-SI"/>
          </a:p>
        </p:txBody>
      </p:sp>
      <p:sp>
        <p:nvSpPr>
          <p:cNvPr id="6" name="Ograda številke diapozitiva 5"/>
          <p:cNvSpPr>
            <a:spLocks noGrp="1"/>
          </p:cNvSpPr>
          <p:nvPr>
            <p:ph type="sldNum" sz="quarter" idx="12"/>
          </p:nvPr>
        </p:nvSpPr>
        <p:spPr/>
        <p:txBody>
          <a:bodyPr/>
          <a:lstStyle/>
          <a:p>
            <a:pPr>
              <a:defRPr/>
            </a:pPr>
            <a:fld id="{7F0492F7-3328-49F9-9CB4-F0B508CFFB49}" type="slidenum">
              <a:rPr lang="sl-SI" smtClean="0"/>
              <a:pPr>
                <a:defRPr/>
              </a:pPr>
              <a:t>‹#›</a:t>
            </a:fld>
            <a:endParaRPr lang="sl-S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navpičnega besedila 2"/>
          <p:cNvSpPr>
            <a:spLocks noGrp="1"/>
          </p:cNvSpPr>
          <p:nvPr>
            <p:ph type="body" orient="vert" idx="1"/>
          </p:nvPr>
        </p:nvSpPr>
        <p:spPr/>
        <p:txBody>
          <a:bodyPr vert="eaVert"/>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pPr>
              <a:defRPr/>
            </a:pPr>
            <a:fld id="{49789F8F-C065-4FFF-8968-DFC74D27CC2C}" type="datetimeFigureOut">
              <a:rPr lang="sl-SI" smtClean="0"/>
              <a:pPr>
                <a:defRPr/>
              </a:pPr>
              <a:t>24.8.2011</a:t>
            </a:fld>
            <a:endParaRPr lang="sl-SI"/>
          </a:p>
        </p:txBody>
      </p:sp>
      <p:sp>
        <p:nvSpPr>
          <p:cNvPr id="5" name="Ograda noge 4"/>
          <p:cNvSpPr>
            <a:spLocks noGrp="1"/>
          </p:cNvSpPr>
          <p:nvPr>
            <p:ph type="ftr" sz="quarter" idx="11"/>
          </p:nvPr>
        </p:nvSpPr>
        <p:spPr/>
        <p:txBody>
          <a:bodyPr/>
          <a:lstStyle/>
          <a:p>
            <a:pPr>
              <a:defRPr/>
            </a:pPr>
            <a:endParaRPr lang="sl-SI"/>
          </a:p>
        </p:txBody>
      </p:sp>
      <p:sp>
        <p:nvSpPr>
          <p:cNvPr id="6" name="Ograda številke diapozitiva 5"/>
          <p:cNvSpPr>
            <a:spLocks noGrp="1"/>
          </p:cNvSpPr>
          <p:nvPr>
            <p:ph type="sldNum" sz="quarter" idx="12"/>
          </p:nvPr>
        </p:nvSpPr>
        <p:spPr/>
        <p:txBody>
          <a:bodyPr/>
          <a:lstStyle/>
          <a:p>
            <a:pPr>
              <a:defRPr/>
            </a:pPr>
            <a:fld id="{59E31720-8A0D-4826-92CE-43535E4DF732}" type="slidenum">
              <a:rPr lang="sl-SI" smtClean="0"/>
              <a:pPr>
                <a:defRPr/>
              </a:pPr>
              <a:t>‹#›</a:t>
            </a:fld>
            <a:endParaRPr lang="sl-S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smtClean="0"/>
              <a:t>Kliknite, če želite urediti slog naslova matrice</a:t>
            </a:r>
            <a:endParaRPr lang="sl-SI"/>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pPr>
              <a:defRPr/>
            </a:pPr>
            <a:fld id="{369BB87A-07BE-4F8B-B722-2EFB4045E98E}" type="datetimeFigureOut">
              <a:rPr lang="sl-SI" smtClean="0"/>
              <a:pPr>
                <a:defRPr/>
              </a:pPr>
              <a:t>24.8.2011</a:t>
            </a:fld>
            <a:endParaRPr lang="sl-SI"/>
          </a:p>
        </p:txBody>
      </p:sp>
      <p:sp>
        <p:nvSpPr>
          <p:cNvPr id="5" name="Ograda noge 4"/>
          <p:cNvSpPr>
            <a:spLocks noGrp="1"/>
          </p:cNvSpPr>
          <p:nvPr>
            <p:ph type="ftr" sz="quarter" idx="11"/>
          </p:nvPr>
        </p:nvSpPr>
        <p:spPr/>
        <p:txBody>
          <a:bodyPr/>
          <a:lstStyle/>
          <a:p>
            <a:pPr>
              <a:defRPr/>
            </a:pPr>
            <a:endParaRPr lang="sl-SI"/>
          </a:p>
        </p:txBody>
      </p:sp>
      <p:sp>
        <p:nvSpPr>
          <p:cNvPr id="6" name="Ograda številke diapozitiva 5"/>
          <p:cNvSpPr>
            <a:spLocks noGrp="1"/>
          </p:cNvSpPr>
          <p:nvPr>
            <p:ph type="sldNum" sz="quarter" idx="12"/>
          </p:nvPr>
        </p:nvSpPr>
        <p:spPr/>
        <p:txBody>
          <a:bodyPr/>
          <a:lstStyle/>
          <a:p>
            <a:pPr>
              <a:defRPr/>
            </a:pPr>
            <a:fld id="{E1D84D4A-6E94-4817-9890-0BE52E64C86A}" type="slidenum">
              <a:rPr lang="sl-SI" smtClean="0"/>
              <a:pPr>
                <a:defRPr/>
              </a:pPr>
              <a:t>‹#›</a:t>
            </a:fld>
            <a:endParaRPr lang="sl-S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vsebine 2"/>
          <p:cNvSpPr>
            <a:spLocks noGrp="1"/>
          </p:cNvSpPr>
          <p:nvPr>
            <p:ph idx="1"/>
          </p:nvPr>
        </p:nvSpPr>
        <p:spPr/>
        <p:txBody>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pPr>
              <a:defRPr/>
            </a:pPr>
            <a:fld id="{343EC8CB-CFC7-424C-9BDB-33B3DE07295E}" type="datetimeFigureOut">
              <a:rPr lang="sl-SI" smtClean="0"/>
              <a:pPr>
                <a:defRPr/>
              </a:pPr>
              <a:t>24.8.2011</a:t>
            </a:fld>
            <a:endParaRPr lang="sl-SI"/>
          </a:p>
        </p:txBody>
      </p:sp>
      <p:sp>
        <p:nvSpPr>
          <p:cNvPr id="5" name="Ograda noge 4"/>
          <p:cNvSpPr>
            <a:spLocks noGrp="1"/>
          </p:cNvSpPr>
          <p:nvPr>
            <p:ph type="ftr" sz="quarter" idx="11"/>
          </p:nvPr>
        </p:nvSpPr>
        <p:spPr/>
        <p:txBody>
          <a:bodyPr/>
          <a:lstStyle/>
          <a:p>
            <a:pPr>
              <a:defRPr/>
            </a:pPr>
            <a:endParaRPr lang="sl-SI"/>
          </a:p>
        </p:txBody>
      </p:sp>
      <p:sp>
        <p:nvSpPr>
          <p:cNvPr id="6" name="Ograda številke diapozitiva 5"/>
          <p:cNvSpPr>
            <a:spLocks noGrp="1"/>
          </p:cNvSpPr>
          <p:nvPr>
            <p:ph type="sldNum" sz="quarter" idx="12"/>
          </p:nvPr>
        </p:nvSpPr>
        <p:spPr/>
        <p:txBody>
          <a:bodyPr/>
          <a:lstStyle/>
          <a:p>
            <a:pPr>
              <a:defRPr/>
            </a:pPr>
            <a:fld id="{C1865B12-9AFD-4FB6-8CC7-8197B528EFFE}" type="slidenum">
              <a:rPr lang="sl-SI" smtClean="0"/>
              <a:pPr>
                <a:defRPr/>
              </a:pPr>
              <a:t>‹#›</a:t>
            </a:fld>
            <a:endParaRPr lang="sl-S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smtClean="0"/>
              <a:t>Kliknite, če želite urediti slog naslova matrice</a:t>
            </a:r>
            <a:endParaRPr lang="sl-SI"/>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Kliknite, če želite urediti sloge besedila matrice</a:t>
            </a:r>
          </a:p>
        </p:txBody>
      </p:sp>
      <p:sp>
        <p:nvSpPr>
          <p:cNvPr id="4" name="Ograda datuma 3"/>
          <p:cNvSpPr>
            <a:spLocks noGrp="1"/>
          </p:cNvSpPr>
          <p:nvPr>
            <p:ph type="dt" sz="half" idx="10"/>
          </p:nvPr>
        </p:nvSpPr>
        <p:spPr/>
        <p:txBody>
          <a:bodyPr/>
          <a:lstStyle/>
          <a:p>
            <a:pPr>
              <a:defRPr/>
            </a:pPr>
            <a:fld id="{DBED7967-68D8-48CE-8E39-39572957E34F}" type="datetimeFigureOut">
              <a:rPr lang="sl-SI" smtClean="0"/>
              <a:pPr>
                <a:defRPr/>
              </a:pPr>
              <a:t>24.8.2011</a:t>
            </a:fld>
            <a:endParaRPr lang="sl-SI"/>
          </a:p>
        </p:txBody>
      </p:sp>
      <p:sp>
        <p:nvSpPr>
          <p:cNvPr id="5" name="Ograda noge 4"/>
          <p:cNvSpPr>
            <a:spLocks noGrp="1"/>
          </p:cNvSpPr>
          <p:nvPr>
            <p:ph type="ftr" sz="quarter" idx="11"/>
          </p:nvPr>
        </p:nvSpPr>
        <p:spPr/>
        <p:txBody>
          <a:bodyPr/>
          <a:lstStyle/>
          <a:p>
            <a:pPr>
              <a:defRPr/>
            </a:pPr>
            <a:endParaRPr lang="sl-SI"/>
          </a:p>
        </p:txBody>
      </p:sp>
      <p:sp>
        <p:nvSpPr>
          <p:cNvPr id="6" name="Ograda številke diapozitiva 5"/>
          <p:cNvSpPr>
            <a:spLocks noGrp="1"/>
          </p:cNvSpPr>
          <p:nvPr>
            <p:ph type="sldNum" sz="quarter" idx="12"/>
          </p:nvPr>
        </p:nvSpPr>
        <p:spPr/>
        <p:txBody>
          <a:bodyPr/>
          <a:lstStyle/>
          <a:p>
            <a:pPr>
              <a:defRPr/>
            </a:pPr>
            <a:fld id="{31F79E25-8554-4BB5-B1FF-1D5B9BD27E9A}" type="slidenum">
              <a:rPr lang="sl-SI" smtClean="0"/>
              <a:pPr>
                <a:defRPr/>
              </a:pPr>
              <a:t>‹#›</a:t>
            </a:fld>
            <a:endParaRPr lang="sl-SI"/>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datuma 4"/>
          <p:cNvSpPr>
            <a:spLocks noGrp="1"/>
          </p:cNvSpPr>
          <p:nvPr>
            <p:ph type="dt" sz="half" idx="10"/>
          </p:nvPr>
        </p:nvSpPr>
        <p:spPr/>
        <p:txBody>
          <a:bodyPr/>
          <a:lstStyle/>
          <a:p>
            <a:pPr>
              <a:defRPr/>
            </a:pPr>
            <a:fld id="{2ED4546D-CC27-4EFA-96E8-CF4FFFAA4E3E}" type="datetimeFigureOut">
              <a:rPr lang="sl-SI" smtClean="0"/>
              <a:pPr>
                <a:defRPr/>
              </a:pPr>
              <a:t>24.8.2011</a:t>
            </a:fld>
            <a:endParaRPr lang="sl-SI"/>
          </a:p>
        </p:txBody>
      </p:sp>
      <p:sp>
        <p:nvSpPr>
          <p:cNvPr id="6" name="Ograda noge 5"/>
          <p:cNvSpPr>
            <a:spLocks noGrp="1"/>
          </p:cNvSpPr>
          <p:nvPr>
            <p:ph type="ftr" sz="quarter" idx="11"/>
          </p:nvPr>
        </p:nvSpPr>
        <p:spPr/>
        <p:txBody>
          <a:bodyPr/>
          <a:lstStyle/>
          <a:p>
            <a:pPr>
              <a:defRPr/>
            </a:pPr>
            <a:endParaRPr lang="sl-SI"/>
          </a:p>
        </p:txBody>
      </p:sp>
      <p:sp>
        <p:nvSpPr>
          <p:cNvPr id="7" name="Ograda številke diapozitiva 6"/>
          <p:cNvSpPr>
            <a:spLocks noGrp="1"/>
          </p:cNvSpPr>
          <p:nvPr>
            <p:ph type="sldNum" sz="quarter" idx="12"/>
          </p:nvPr>
        </p:nvSpPr>
        <p:spPr/>
        <p:txBody>
          <a:bodyPr/>
          <a:lstStyle/>
          <a:p>
            <a:pPr>
              <a:defRPr/>
            </a:pPr>
            <a:fld id="{D11070CC-2465-44FF-A39C-4A7E6995C3A0}" type="slidenum">
              <a:rPr lang="sl-SI" smtClean="0"/>
              <a:pPr>
                <a:defRPr/>
              </a:pPr>
              <a:t>‹#›</a:t>
            </a:fld>
            <a:endParaRPr lang="sl-S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smtClean="0"/>
              <a:t>Kliknite, če želite urediti slog naslova matrice</a:t>
            </a:r>
            <a:endParaRPr lang="sl-SI"/>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Kliknite, če želite urediti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Kliknite, če želite urediti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grada datuma 6"/>
          <p:cNvSpPr>
            <a:spLocks noGrp="1"/>
          </p:cNvSpPr>
          <p:nvPr>
            <p:ph type="dt" sz="half" idx="10"/>
          </p:nvPr>
        </p:nvSpPr>
        <p:spPr/>
        <p:txBody>
          <a:bodyPr/>
          <a:lstStyle/>
          <a:p>
            <a:pPr>
              <a:defRPr/>
            </a:pPr>
            <a:fld id="{3DBDB594-0D98-494A-8E03-98444CA7C6EC}" type="datetimeFigureOut">
              <a:rPr lang="sl-SI" smtClean="0"/>
              <a:pPr>
                <a:defRPr/>
              </a:pPr>
              <a:t>24.8.2011</a:t>
            </a:fld>
            <a:endParaRPr lang="sl-SI"/>
          </a:p>
        </p:txBody>
      </p:sp>
      <p:sp>
        <p:nvSpPr>
          <p:cNvPr id="8" name="Ograda noge 7"/>
          <p:cNvSpPr>
            <a:spLocks noGrp="1"/>
          </p:cNvSpPr>
          <p:nvPr>
            <p:ph type="ftr" sz="quarter" idx="11"/>
          </p:nvPr>
        </p:nvSpPr>
        <p:spPr/>
        <p:txBody>
          <a:bodyPr/>
          <a:lstStyle/>
          <a:p>
            <a:pPr>
              <a:defRPr/>
            </a:pPr>
            <a:endParaRPr lang="sl-SI"/>
          </a:p>
        </p:txBody>
      </p:sp>
      <p:sp>
        <p:nvSpPr>
          <p:cNvPr id="9" name="Ograda številke diapozitiva 8"/>
          <p:cNvSpPr>
            <a:spLocks noGrp="1"/>
          </p:cNvSpPr>
          <p:nvPr>
            <p:ph type="sldNum" sz="quarter" idx="12"/>
          </p:nvPr>
        </p:nvSpPr>
        <p:spPr/>
        <p:txBody>
          <a:bodyPr/>
          <a:lstStyle/>
          <a:p>
            <a:pPr>
              <a:defRPr/>
            </a:pPr>
            <a:fld id="{12B39C4C-8EEA-43C7-906B-DD06DB06A502}" type="slidenum">
              <a:rPr lang="sl-SI" smtClean="0"/>
              <a:pPr>
                <a:defRPr/>
              </a:pPr>
              <a:t>‹#›</a:t>
            </a:fld>
            <a:endParaRPr lang="sl-S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datuma 2"/>
          <p:cNvSpPr>
            <a:spLocks noGrp="1"/>
          </p:cNvSpPr>
          <p:nvPr>
            <p:ph type="dt" sz="half" idx="10"/>
          </p:nvPr>
        </p:nvSpPr>
        <p:spPr/>
        <p:txBody>
          <a:bodyPr/>
          <a:lstStyle/>
          <a:p>
            <a:pPr>
              <a:defRPr/>
            </a:pPr>
            <a:fld id="{8FE15BA5-BB40-4FBE-AE7A-70221F0365CD}" type="datetimeFigureOut">
              <a:rPr lang="sl-SI" smtClean="0"/>
              <a:pPr>
                <a:defRPr/>
              </a:pPr>
              <a:t>24.8.2011</a:t>
            </a:fld>
            <a:endParaRPr lang="sl-SI"/>
          </a:p>
        </p:txBody>
      </p:sp>
      <p:sp>
        <p:nvSpPr>
          <p:cNvPr id="4" name="Ograda noge 3"/>
          <p:cNvSpPr>
            <a:spLocks noGrp="1"/>
          </p:cNvSpPr>
          <p:nvPr>
            <p:ph type="ftr" sz="quarter" idx="11"/>
          </p:nvPr>
        </p:nvSpPr>
        <p:spPr/>
        <p:txBody>
          <a:bodyPr/>
          <a:lstStyle/>
          <a:p>
            <a:pPr>
              <a:defRPr/>
            </a:pPr>
            <a:endParaRPr lang="sl-SI"/>
          </a:p>
        </p:txBody>
      </p:sp>
      <p:sp>
        <p:nvSpPr>
          <p:cNvPr id="5" name="Ograda številke diapozitiva 4"/>
          <p:cNvSpPr>
            <a:spLocks noGrp="1"/>
          </p:cNvSpPr>
          <p:nvPr>
            <p:ph type="sldNum" sz="quarter" idx="12"/>
          </p:nvPr>
        </p:nvSpPr>
        <p:spPr/>
        <p:txBody>
          <a:bodyPr/>
          <a:lstStyle/>
          <a:p>
            <a:pPr>
              <a:defRPr/>
            </a:pPr>
            <a:fld id="{D438C144-3BD8-4756-8193-3DB2EE7D49C5}" type="slidenum">
              <a:rPr lang="sl-SI" smtClean="0"/>
              <a:pPr>
                <a:defRPr/>
              </a:pPr>
              <a:t>‹#›</a:t>
            </a:fld>
            <a:endParaRPr lang="sl-S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pPr>
              <a:defRPr/>
            </a:pPr>
            <a:fld id="{90E32630-2207-4B30-A095-22F2FC88FBF8}" type="datetimeFigureOut">
              <a:rPr lang="sl-SI" smtClean="0"/>
              <a:pPr>
                <a:defRPr/>
              </a:pPr>
              <a:t>24.8.2011</a:t>
            </a:fld>
            <a:endParaRPr lang="sl-SI"/>
          </a:p>
        </p:txBody>
      </p:sp>
      <p:sp>
        <p:nvSpPr>
          <p:cNvPr id="3" name="Ograda noge 2"/>
          <p:cNvSpPr>
            <a:spLocks noGrp="1"/>
          </p:cNvSpPr>
          <p:nvPr>
            <p:ph type="ftr" sz="quarter" idx="11"/>
          </p:nvPr>
        </p:nvSpPr>
        <p:spPr/>
        <p:txBody>
          <a:bodyPr/>
          <a:lstStyle/>
          <a:p>
            <a:pPr>
              <a:defRPr/>
            </a:pPr>
            <a:endParaRPr lang="sl-SI"/>
          </a:p>
        </p:txBody>
      </p:sp>
      <p:sp>
        <p:nvSpPr>
          <p:cNvPr id="4" name="Ograda številke diapozitiva 3"/>
          <p:cNvSpPr>
            <a:spLocks noGrp="1"/>
          </p:cNvSpPr>
          <p:nvPr>
            <p:ph type="sldNum" sz="quarter" idx="12"/>
          </p:nvPr>
        </p:nvSpPr>
        <p:spPr/>
        <p:txBody>
          <a:bodyPr/>
          <a:lstStyle/>
          <a:p>
            <a:pPr>
              <a:defRPr/>
            </a:pPr>
            <a:fld id="{0E36DFB3-6112-4D61-8355-C02BD3233AF1}" type="slidenum">
              <a:rPr lang="sl-SI" smtClean="0"/>
              <a:pPr>
                <a:defRPr/>
              </a:pPr>
              <a:t>‹#›</a:t>
            </a:fld>
            <a:endParaRPr lang="sl-S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smtClean="0"/>
              <a:t>Kliknite, če želite urediti slog naslova matrice</a:t>
            </a:r>
            <a:endParaRPr lang="sl-SI"/>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Kliknite, če želite urediti sloge besedila matrice</a:t>
            </a:r>
          </a:p>
        </p:txBody>
      </p:sp>
      <p:sp>
        <p:nvSpPr>
          <p:cNvPr id="5" name="Ograda datuma 4"/>
          <p:cNvSpPr>
            <a:spLocks noGrp="1"/>
          </p:cNvSpPr>
          <p:nvPr>
            <p:ph type="dt" sz="half" idx="10"/>
          </p:nvPr>
        </p:nvSpPr>
        <p:spPr/>
        <p:txBody>
          <a:bodyPr/>
          <a:lstStyle/>
          <a:p>
            <a:pPr>
              <a:defRPr/>
            </a:pPr>
            <a:fld id="{8E9A97C5-F197-469E-8F56-6CB8F6F60EEE}" type="datetimeFigureOut">
              <a:rPr lang="sl-SI" smtClean="0"/>
              <a:pPr>
                <a:defRPr/>
              </a:pPr>
              <a:t>24.8.2011</a:t>
            </a:fld>
            <a:endParaRPr lang="sl-SI"/>
          </a:p>
        </p:txBody>
      </p:sp>
      <p:sp>
        <p:nvSpPr>
          <p:cNvPr id="6" name="Ograda noge 5"/>
          <p:cNvSpPr>
            <a:spLocks noGrp="1"/>
          </p:cNvSpPr>
          <p:nvPr>
            <p:ph type="ftr" sz="quarter" idx="11"/>
          </p:nvPr>
        </p:nvSpPr>
        <p:spPr/>
        <p:txBody>
          <a:bodyPr/>
          <a:lstStyle/>
          <a:p>
            <a:pPr>
              <a:defRPr/>
            </a:pPr>
            <a:endParaRPr lang="sl-SI"/>
          </a:p>
        </p:txBody>
      </p:sp>
      <p:sp>
        <p:nvSpPr>
          <p:cNvPr id="7" name="Ograda številke diapozitiva 6"/>
          <p:cNvSpPr>
            <a:spLocks noGrp="1"/>
          </p:cNvSpPr>
          <p:nvPr>
            <p:ph type="sldNum" sz="quarter" idx="12"/>
          </p:nvPr>
        </p:nvSpPr>
        <p:spPr/>
        <p:txBody>
          <a:bodyPr/>
          <a:lstStyle/>
          <a:p>
            <a:pPr>
              <a:defRPr/>
            </a:pPr>
            <a:fld id="{9B6FEE52-65DE-4F85-AFB2-B5086F3BA0F3}" type="slidenum">
              <a:rPr lang="sl-SI" smtClean="0"/>
              <a:pPr>
                <a:defRPr/>
              </a:pPr>
              <a:t>‹#›</a:t>
            </a:fld>
            <a:endParaRPr lang="sl-S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smtClean="0"/>
              <a:t>Kliknite, če želite urediti slog naslova matrice</a:t>
            </a:r>
            <a:endParaRPr lang="sl-SI"/>
          </a:p>
        </p:txBody>
      </p:sp>
      <p:sp>
        <p:nvSpPr>
          <p:cNvPr id="3" name="Ograda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Kliknite, če želite urediti sloge besedila matrice</a:t>
            </a:r>
          </a:p>
        </p:txBody>
      </p:sp>
      <p:sp>
        <p:nvSpPr>
          <p:cNvPr id="5" name="Ograda datuma 4"/>
          <p:cNvSpPr>
            <a:spLocks noGrp="1"/>
          </p:cNvSpPr>
          <p:nvPr>
            <p:ph type="dt" sz="half" idx="10"/>
          </p:nvPr>
        </p:nvSpPr>
        <p:spPr/>
        <p:txBody>
          <a:bodyPr/>
          <a:lstStyle/>
          <a:p>
            <a:pPr>
              <a:defRPr/>
            </a:pPr>
            <a:fld id="{4CA533F7-9A3A-4F6D-8B73-A68649DA7613}" type="datetimeFigureOut">
              <a:rPr lang="sl-SI" smtClean="0"/>
              <a:pPr>
                <a:defRPr/>
              </a:pPr>
              <a:t>24.8.2011</a:t>
            </a:fld>
            <a:endParaRPr lang="sl-SI"/>
          </a:p>
        </p:txBody>
      </p:sp>
      <p:sp>
        <p:nvSpPr>
          <p:cNvPr id="6" name="Ograda noge 5"/>
          <p:cNvSpPr>
            <a:spLocks noGrp="1"/>
          </p:cNvSpPr>
          <p:nvPr>
            <p:ph type="ftr" sz="quarter" idx="11"/>
          </p:nvPr>
        </p:nvSpPr>
        <p:spPr/>
        <p:txBody>
          <a:bodyPr/>
          <a:lstStyle/>
          <a:p>
            <a:pPr>
              <a:defRPr/>
            </a:pPr>
            <a:endParaRPr lang="sl-SI"/>
          </a:p>
        </p:txBody>
      </p:sp>
      <p:sp>
        <p:nvSpPr>
          <p:cNvPr id="7" name="Ograda številke diapozitiva 6"/>
          <p:cNvSpPr>
            <a:spLocks noGrp="1"/>
          </p:cNvSpPr>
          <p:nvPr>
            <p:ph type="sldNum" sz="quarter" idx="12"/>
          </p:nvPr>
        </p:nvSpPr>
        <p:spPr/>
        <p:txBody>
          <a:bodyPr/>
          <a:lstStyle/>
          <a:p>
            <a:pPr>
              <a:defRPr/>
            </a:pPr>
            <a:fld id="{6F8278B8-2CCB-4926-9368-D0A1B07EA7EB}" type="slidenum">
              <a:rPr lang="sl-SI" smtClean="0"/>
              <a:pPr>
                <a:defRPr/>
              </a:pPr>
              <a:t>‹#›</a:t>
            </a:fld>
            <a:endParaRPr lang="sl-S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naslova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l-SI" smtClean="0"/>
              <a:t>Kliknite, če želite urediti slog naslova matrice</a:t>
            </a:r>
            <a:endParaRPr lang="sl-SI"/>
          </a:p>
        </p:txBody>
      </p:sp>
      <p:sp>
        <p:nvSpPr>
          <p:cNvPr id="3" name="Ograda besedila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B54A02B6-DD69-4DFE-88B2-640D2EA1B0FC}" type="datetimeFigureOut">
              <a:rPr lang="sl-SI" smtClean="0"/>
              <a:pPr>
                <a:defRPr/>
              </a:pPr>
              <a:t>24.8.2011</a:t>
            </a:fld>
            <a:endParaRPr lang="sl-SI"/>
          </a:p>
        </p:txBody>
      </p:sp>
      <p:sp>
        <p:nvSpPr>
          <p:cNvPr id="5" name="Ograda no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sl-SI"/>
          </a:p>
        </p:txBody>
      </p:sp>
      <p:sp>
        <p:nvSpPr>
          <p:cNvPr id="6" name="Ograda številke diapoz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735120EB-0E8D-4ACE-A9AC-461923E91C7D}" type="slidenum">
              <a:rPr lang="sl-SI" smtClean="0"/>
              <a:pPr>
                <a:defRPr/>
              </a:pPr>
              <a:t>‹#›</a:t>
            </a:fld>
            <a:endParaRPr lang="sl-SI"/>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gif"/></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gif"/></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gif"/></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gif"/></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gif"/></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gif"/></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gif"/></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gif"/></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gif"/></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gif"/></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gif"/></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gif"/></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gif"/></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1.gif"/><Relationship Id="rId4" Type="http://schemas.openxmlformats.org/officeDocument/2006/relationships/image" Target="../media/image11.jpe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1.gif"/><Relationship Id="rId4" Type="http://schemas.openxmlformats.org/officeDocument/2006/relationships/image" Target="../media/image18.jpe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gif"/></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gif"/></Relationships>
</file>

<file path=ppt/slides/_rels/slide2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gif"/><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ideo" Target="file:///C:\Users\peterb\Videos\100OLYMP\P1010003.AVI" TargetMode="Externa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gi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upload.wikimedia.org/wikipedia/commons/f/fe/Nitrogen_Cycle.svg"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Naslov 3"/>
          <p:cNvSpPr>
            <a:spLocks noGrp="1"/>
          </p:cNvSpPr>
          <p:nvPr>
            <p:ph type="title"/>
          </p:nvPr>
        </p:nvSpPr>
        <p:spPr>
          <a:xfrm>
            <a:off x="755576" y="4725144"/>
            <a:ext cx="7772400" cy="1362075"/>
          </a:xfrm>
        </p:spPr>
        <p:txBody>
          <a:bodyPr anchor="t"/>
          <a:lstStyle/>
          <a:p>
            <a:r>
              <a:rPr lang="sl-SI" dirty="0" smtClean="0"/>
              <a:t>    </a:t>
            </a:r>
            <a:br>
              <a:rPr lang="sl-SI" dirty="0" smtClean="0"/>
            </a:br>
            <a:r>
              <a:rPr lang="sl-SI" dirty="0" smtClean="0"/>
              <a:t>            No – </a:t>
            </a:r>
            <a:r>
              <a:rPr lang="sl-SI" sz="3600" cap="none" dirty="0" smtClean="0"/>
              <a:t>čudežna molekula</a:t>
            </a:r>
            <a:endParaRPr lang="sl-SI" dirty="0"/>
          </a:p>
        </p:txBody>
      </p:sp>
    </p:spTree>
    <p:extLst>
      <p:ext uri="{BB962C8B-B14F-4D97-AF65-F5344CB8AC3E}">
        <p14:creationId xmlns:p14="http://schemas.microsoft.com/office/powerpoint/2010/main" xmlns="" val="398124498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peterb\Pictures\2011-08-23\003.jpg"/>
          <p:cNvPicPr>
            <a:picLocks noChangeAspect="1" noChangeArrowheads="1"/>
          </p:cNvPicPr>
          <p:nvPr/>
        </p:nvPicPr>
        <p:blipFill>
          <a:blip r:embed="rId3" cstate="print"/>
          <a:srcRect l="14453" t="8400" r="29181" b="67450"/>
          <a:stretch>
            <a:fillRect/>
          </a:stretch>
        </p:blipFill>
        <p:spPr bwMode="auto">
          <a:xfrm>
            <a:off x="107504" y="116632"/>
            <a:ext cx="9036496" cy="5976664"/>
          </a:xfrm>
          <a:prstGeom prst="rect">
            <a:avLst/>
          </a:prstGeom>
          <a:noFill/>
        </p:spPr>
      </p:pic>
      <p:sp>
        <p:nvSpPr>
          <p:cNvPr id="3" name="Elipsa 2"/>
          <p:cNvSpPr/>
          <p:nvPr/>
        </p:nvSpPr>
        <p:spPr>
          <a:xfrm>
            <a:off x="7452320" y="4149080"/>
            <a:ext cx="648072"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pic>
        <p:nvPicPr>
          <p:cNvPr id="4" name="Slika 3"/>
          <p:cNvPicPr>
            <a:picLocks noChangeAspect="1"/>
          </p:cNvPicPr>
          <p:nvPr/>
        </p:nvPicPr>
        <p:blipFill rotWithShape="1">
          <a:blip r:embed="rId4" cstate="print">
            <a:extLst>
              <a:ext uri="{28A0092B-C50C-407E-A947-70E740481C1C}">
                <a14:useLocalDpi xmlns="" xmlns:a14="http://schemas.microsoft.com/office/drawing/2010/main" val="0"/>
              </a:ext>
            </a:extLst>
          </a:blip>
          <a:srcRect t="91089"/>
          <a:stretch/>
        </p:blipFill>
        <p:spPr>
          <a:xfrm>
            <a:off x="0" y="6246892"/>
            <a:ext cx="9144000" cy="611108"/>
          </a:xfrm>
          <a:prstGeom prst="rect">
            <a:avLst/>
          </a:prstGeom>
        </p:spPr>
      </p:pic>
      <p:sp>
        <p:nvSpPr>
          <p:cNvPr id="5" name="PoljeZBesedilom 4"/>
          <p:cNvSpPr txBox="1"/>
          <p:nvPr/>
        </p:nvSpPr>
        <p:spPr>
          <a:xfrm>
            <a:off x="7524328" y="5805264"/>
            <a:ext cx="995785" cy="276999"/>
          </a:xfrm>
          <a:prstGeom prst="rect">
            <a:avLst/>
          </a:prstGeom>
          <a:noFill/>
        </p:spPr>
        <p:txBody>
          <a:bodyPr wrap="none" rtlCol="0">
            <a:spAutoFit/>
          </a:bodyPr>
          <a:lstStyle/>
          <a:p>
            <a:r>
              <a:rPr lang="sl-SI" sz="1200" dirty="0" err="1" smtClean="0"/>
              <a:t>Buttler</a:t>
            </a:r>
            <a:r>
              <a:rPr lang="sl-SI" sz="1200" dirty="0" smtClean="0"/>
              <a:t> at </a:t>
            </a:r>
            <a:r>
              <a:rPr lang="sl-SI" sz="1200" dirty="0" err="1" smtClean="0"/>
              <a:t>all</a:t>
            </a:r>
            <a:endParaRPr lang="sl-SI" sz="1200" dirty="0"/>
          </a:p>
        </p:txBody>
      </p:sp>
    </p:spTree>
  </p:cSld>
  <p:clrMapOvr>
    <a:masterClrMapping/>
  </p:clrMapOvr>
  <p:transition spd="med">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jeZBesedilom 2"/>
          <p:cNvSpPr txBox="1"/>
          <p:nvPr/>
        </p:nvSpPr>
        <p:spPr>
          <a:xfrm>
            <a:off x="3491880" y="260648"/>
            <a:ext cx="1898277" cy="523220"/>
          </a:xfrm>
          <a:prstGeom prst="rect">
            <a:avLst/>
          </a:prstGeom>
          <a:noFill/>
        </p:spPr>
        <p:txBody>
          <a:bodyPr wrap="none" rtlCol="0">
            <a:spAutoFit/>
          </a:bodyPr>
          <a:lstStyle/>
          <a:p>
            <a:r>
              <a:rPr lang="sl-SI" sz="2800" dirty="0" smtClean="0">
                <a:latin typeface="+mj-lt"/>
              </a:rPr>
              <a:t>Smog in NO</a:t>
            </a:r>
            <a:endParaRPr lang="sl-SI" sz="2800" dirty="0">
              <a:latin typeface="+mj-lt"/>
            </a:endParaRPr>
          </a:p>
        </p:txBody>
      </p:sp>
      <p:pic>
        <p:nvPicPr>
          <p:cNvPr id="27650" name="Picture 2" descr="C:\Users\peterb\Pictures\2011-08-23\004.jpg"/>
          <p:cNvPicPr>
            <a:picLocks noChangeAspect="1" noChangeArrowheads="1"/>
          </p:cNvPicPr>
          <p:nvPr/>
        </p:nvPicPr>
        <p:blipFill>
          <a:blip r:embed="rId3" cstate="print"/>
          <a:srcRect l="47694" t="6300" r="16174" b="73750"/>
          <a:stretch>
            <a:fillRect/>
          </a:stretch>
        </p:blipFill>
        <p:spPr bwMode="auto">
          <a:xfrm>
            <a:off x="4211960" y="908720"/>
            <a:ext cx="2471011" cy="1877969"/>
          </a:xfrm>
          <a:prstGeom prst="rect">
            <a:avLst/>
          </a:prstGeom>
          <a:noFill/>
        </p:spPr>
      </p:pic>
      <p:pic>
        <p:nvPicPr>
          <p:cNvPr id="5" name="Picture 2" descr="C:\Users\peterb\Pictures\2011-08-23\004.jpg"/>
          <p:cNvPicPr>
            <a:picLocks noChangeAspect="1" noChangeArrowheads="1"/>
          </p:cNvPicPr>
          <p:nvPr/>
        </p:nvPicPr>
        <p:blipFill>
          <a:blip r:embed="rId3" cstate="print"/>
          <a:srcRect l="7226" t="6300" r="56642" b="73750"/>
          <a:stretch>
            <a:fillRect/>
          </a:stretch>
        </p:blipFill>
        <p:spPr bwMode="auto">
          <a:xfrm>
            <a:off x="1331639" y="908720"/>
            <a:ext cx="2471011" cy="1877969"/>
          </a:xfrm>
          <a:prstGeom prst="rect">
            <a:avLst/>
          </a:prstGeom>
          <a:noFill/>
        </p:spPr>
      </p:pic>
      <p:sp>
        <p:nvSpPr>
          <p:cNvPr id="6" name="PoljeZBesedilom 5"/>
          <p:cNvSpPr txBox="1"/>
          <p:nvPr/>
        </p:nvSpPr>
        <p:spPr>
          <a:xfrm>
            <a:off x="6876256" y="980728"/>
            <a:ext cx="1080745" cy="307777"/>
          </a:xfrm>
          <a:prstGeom prst="rect">
            <a:avLst/>
          </a:prstGeom>
          <a:noFill/>
        </p:spPr>
        <p:txBody>
          <a:bodyPr wrap="none" rtlCol="0">
            <a:spAutoFit/>
          </a:bodyPr>
          <a:lstStyle/>
          <a:p>
            <a:r>
              <a:rPr lang="sl-SI" sz="1400" dirty="0" err="1" smtClean="0"/>
              <a:t>Brady</a:t>
            </a:r>
            <a:r>
              <a:rPr lang="sl-SI" sz="1400" dirty="0" smtClean="0"/>
              <a:t> at </a:t>
            </a:r>
            <a:r>
              <a:rPr lang="sl-SI" sz="1400" dirty="0" err="1" smtClean="0"/>
              <a:t>all</a:t>
            </a:r>
            <a:endParaRPr lang="sl-SI" sz="1400" dirty="0"/>
          </a:p>
        </p:txBody>
      </p:sp>
      <p:sp>
        <p:nvSpPr>
          <p:cNvPr id="7" name="PoljeZBesedilom 6"/>
          <p:cNvSpPr txBox="1"/>
          <p:nvPr/>
        </p:nvSpPr>
        <p:spPr>
          <a:xfrm>
            <a:off x="755576" y="3068960"/>
            <a:ext cx="5907002" cy="461665"/>
          </a:xfrm>
          <a:prstGeom prst="rect">
            <a:avLst/>
          </a:prstGeom>
          <a:noFill/>
        </p:spPr>
        <p:txBody>
          <a:bodyPr wrap="none" rtlCol="0">
            <a:spAutoFit/>
          </a:bodyPr>
          <a:lstStyle/>
          <a:p>
            <a:r>
              <a:rPr lang="sl-SI" sz="2400" dirty="0" smtClean="0">
                <a:latin typeface="+mj-lt"/>
              </a:rPr>
              <a:t>2 NO(g) + O</a:t>
            </a:r>
            <a:r>
              <a:rPr lang="sl-SI" sz="2400" baseline="-25000" dirty="0" smtClean="0">
                <a:latin typeface="+mj-lt"/>
              </a:rPr>
              <a:t>2</a:t>
            </a:r>
            <a:r>
              <a:rPr lang="sl-SI" sz="2400" dirty="0" smtClean="0">
                <a:latin typeface="+mj-lt"/>
              </a:rPr>
              <a:t>(g) </a:t>
            </a:r>
            <a:r>
              <a:rPr lang="sl-SI" sz="2400" dirty="0" smtClean="0">
                <a:latin typeface="+mj-lt"/>
                <a:sym typeface="Symbol"/>
              </a:rPr>
              <a:t> 2 NO</a:t>
            </a:r>
            <a:r>
              <a:rPr lang="sl-SI" sz="2400" baseline="-25000" dirty="0" smtClean="0">
                <a:latin typeface="+mj-lt"/>
                <a:sym typeface="Symbol"/>
              </a:rPr>
              <a:t>2</a:t>
            </a:r>
            <a:r>
              <a:rPr lang="sl-SI" sz="2400" dirty="0" smtClean="0">
                <a:latin typeface="+mj-lt"/>
                <a:sym typeface="Symbol"/>
              </a:rPr>
              <a:t>(g)          500 </a:t>
            </a:r>
            <a:r>
              <a:rPr lang="sl-SI" sz="2400" dirty="0" err="1" smtClean="0">
                <a:latin typeface="+mj-lt"/>
                <a:sym typeface="Symbol"/>
              </a:rPr>
              <a:t>ppm</a:t>
            </a:r>
            <a:r>
              <a:rPr lang="sl-SI" sz="2400" dirty="0" smtClean="0">
                <a:latin typeface="+mj-lt"/>
                <a:sym typeface="Symbol"/>
              </a:rPr>
              <a:t> NO</a:t>
            </a:r>
            <a:r>
              <a:rPr lang="sl-SI" dirty="0" smtClean="0"/>
              <a:t> </a:t>
            </a:r>
            <a:endParaRPr lang="sl-SI" dirty="0"/>
          </a:p>
        </p:txBody>
      </p:sp>
      <p:sp>
        <p:nvSpPr>
          <p:cNvPr id="8" name="PoljeZBesedilom 7"/>
          <p:cNvSpPr txBox="1"/>
          <p:nvPr/>
        </p:nvSpPr>
        <p:spPr>
          <a:xfrm>
            <a:off x="755576" y="3645024"/>
            <a:ext cx="4680577" cy="461665"/>
          </a:xfrm>
          <a:prstGeom prst="rect">
            <a:avLst/>
          </a:prstGeom>
          <a:noFill/>
        </p:spPr>
        <p:txBody>
          <a:bodyPr wrap="none" rtlCol="0">
            <a:spAutoFit/>
          </a:bodyPr>
          <a:lstStyle/>
          <a:p>
            <a:r>
              <a:rPr lang="sl-SI" sz="2400" dirty="0" smtClean="0">
                <a:latin typeface="+mj-lt"/>
              </a:rPr>
              <a:t>NO(g) + O</a:t>
            </a:r>
            <a:r>
              <a:rPr lang="sl-SI" sz="2400" baseline="-25000" dirty="0" smtClean="0">
                <a:latin typeface="+mj-lt"/>
              </a:rPr>
              <a:t>3</a:t>
            </a:r>
            <a:r>
              <a:rPr lang="sl-SI" sz="2400" dirty="0" smtClean="0">
                <a:latin typeface="+mj-lt"/>
              </a:rPr>
              <a:t>(g) </a:t>
            </a:r>
            <a:r>
              <a:rPr lang="sl-SI" sz="2400" dirty="0" smtClean="0">
                <a:latin typeface="+mj-lt"/>
                <a:sym typeface="Symbol"/>
              </a:rPr>
              <a:t>  NO</a:t>
            </a:r>
            <a:r>
              <a:rPr lang="sl-SI" sz="2400" baseline="-25000" dirty="0" smtClean="0">
                <a:latin typeface="+mj-lt"/>
                <a:sym typeface="Symbol"/>
              </a:rPr>
              <a:t>2</a:t>
            </a:r>
            <a:r>
              <a:rPr lang="sl-SI" sz="2400" dirty="0" smtClean="0">
                <a:latin typeface="+mj-lt"/>
                <a:sym typeface="Symbol"/>
              </a:rPr>
              <a:t>(g) + O</a:t>
            </a:r>
            <a:r>
              <a:rPr lang="sl-SI" sz="2400" baseline="-25000" dirty="0" smtClean="0">
                <a:latin typeface="+mj-lt"/>
                <a:sym typeface="Symbol"/>
              </a:rPr>
              <a:t>2</a:t>
            </a:r>
            <a:r>
              <a:rPr lang="sl-SI" sz="2400" dirty="0" smtClean="0">
                <a:latin typeface="+mj-lt"/>
                <a:sym typeface="Symbol"/>
              </a:rPr>
              <a:t>(g)        </a:t>
            </a:r>
            <a:endParaRPr lang="sl-SI" dirty="0"/>
          </a:p>
        </p:txBody>
      </p:sp>
      <p:grpSp>
        <p:nvGrpSpPr>
          <p:cNvPr id="13" name="Skupina 12"/>
          <p:cNvGrpSpPr/>
          <p:nvPr/>
        </p:nvGrpSpPr>
        <p:grpSpPr>
          <a:xfrm>
            <a:off x="755576" y="4221088"/>
            <a:ext cx="3255635" cy="975013"/>
            <a:chOff x="899592" y="4869160"/>
            <a:chExt cx="3255635" cy="975013"/>
          </a:xfrm>
        </p:grpSpPr>
        <p:sp>
          <p:nvSpPr>
            <p:cNvPr id="9" name="PoljeZBesedilom 8"/>
            <p:cNvSpPr txBox="1"/>
            <p:nvPr/>
          </p:nvSpPr>
          <p:spPr>
            <a:xfrm>
              <a:off x="899592" y="5013176"/>
              <a:ext cx="3255635" cy="830997"/>
            </a:xfrm>
            <a:prstGeom prst="rect">
              <a:avLst/>
            </a:prstGeom>
            <a:noFill/>
          </p:spPr>
          <p:txBody>
            <a:bodyPr wrap="none" rtlCol="0">
              <a:spAutoFit/>
            </a:bodyPr>
            <a:lstStyle/>
            <a:p>
              <a:r>
                <a:rPr lang="sl-SI" sz="2400" dirty="0" smtClean="0">
                  <a:latin typeface="+mj-lt"/>
                </a:rPr>
                <a:t>NO</a:t>
              </a:r>
              <a:r>
                <a:rPr lang="sl-SI" sz="2400" baseline="-25000" dirty="0" smtClean="0">
                  <a:latin typeface="+mj-lt"/>
                </a:rPr>
                <a:t>2</a:t>
              </a:r>
              <a:r>
                <a:rPr lang="sl-SI" sz="2400" dirty="0" smtClean="0">
                  <a:latin typeface="+mj-lt"/>
                </a:rPr>
                <a:t>(g)  </a:t>
              </a:r>
              <a:r>
                <a:rPr lang="sl-SI" sz="2400" dirty="0" smtClean="0">
                  <a:latin typeface="+mj-lt"/>
                  <a:sym typeface="Symbol"/>
                </a:rPr>
                <a:t>  NO</a:t>
              </a:r>
              <a:r>
                <a:rPr lang="sl-SI" sz="2400" baseline="-25000" dirty="0" smtClean="0">
                  <a:latin typeface="+mj-lt"/>
                  <a:sym typeface="Symbol"/>
                </a:rPr>
                <a:t> </a:t>
              </a:r>
              <a:r>
                <a:rPr lang="sl-SI" sz="2400" dirty="0" smtClean="0">
                  <a:latin typeface="+mj-lt"/>
                  <a:sym typeface="Symbol"/>
                </a:rPr>
                <a:t>(g) + O</a:t>
              </a:r>
              <a:r>
                <a:rPr lang="sl-SI" sz="2400" baseline="-25000" dirty="0" smtClean="0">
                  <a:latin typeface="+mj-lt"/>
                  <a:sym typeface="Symbol"/>
                </a:rPr>
                <a:t> </a:t>
              </a:r>
              <a:r>
                <a:rPr lang="sl-SI" sz="2400" dirty="0" smtClean="0">
                  <a:latin typeface="+mj-lt"/>
                  <a:sym typeface="Symbol"/>
                </a:rPr>
                <a:t>(g)</a:t>
              </a:r>
            </a:p>
            <a:p>
              <a:r>
                <a:rPr lang="sl-SI" sz="2400" dirty="0" smtClean="0">
                  <a:latin typeface="+mj-lt"/>
                  <a:sym typeface="Symbol"/>
                </a:rPr>
                <a:t>O(g) + O</a:t>
              </a:r>
              <a:r>
                <a:rPr lang="sl-SI" sz="2400" baseline="-25000" dirty="0" smtClean="0">
                  <a:latin typeface="+mj-lt"/>
                  <a:sym typeface="Symbol"/>
                </a:rPr>
                <a:t>2</a:t>
              </a:r>
              <a:r>
                <a:rPr lang="sl-SI" sz="2400" dirty="0" smtClean="0">
                  <a:latin typeface="+mj-lt"/>
                  <a:sym typeface="Symbol"/>
                </a:rPr>
                <a:t>(g)  O</a:t>
              </a:r>
              <a:r>
                <a:rPr lang="sl-SI" sz="2400" baseline="-25000" dirty="0" smtClean="0">
                  <a:latin typeface="+mj-lt"/>
                  <a:sym typeface="Symbol"/>
                </a:rPr>
                <a:t>3</a:t>
              </a:r>
              <a:r>
                <a:rPr lang="sl-SI" sz="2400" dirty="0" smtClean="0">
                  <a:latin typeface="+mj-lt"/>
                  <a:sym typeface="Symbol"/>
                </a:rPr>
                <a:t>(g)        </a:t>
              </a:r>
              <a:endParaRPr lang="sl-SI" dirty="0"/>
            </a:p>
          </p:txBody>
        </p:sp>
        <p:sp>
          <p:nvSpPr>
            <p:cNvPr id="10" name="PoljeZBesedilom 9"/>
            <p:cNvSpPr txBox="1"/>
            <p:nvPr/>
          </p:nvSpPr>
          <p:spPr>
            <a:xfrm>
              <a:off x="1835696" y="4869160"/>
              <a:ext cx="468398" cy="338554"/>
            </a:xfrm>
            <a:prstGeom prst="rect">
              <a:avLst/>
            </a:prstGeom>
            <a:noFill/>
          </p:spPr>
          <p:txBody>
            <a:bodyPr wrap="none" rtlCol="0">
              <a:spAutoFit/>
            </a:bodyPr>
            <a:lstStyle/>
            <a:p>
              <a:r>
                <a:rPr lang="sl-SI" sz="1600" dirty="0" smtClean="0"/>
                <a:t>UV</a:t>
              </a:r>
              <a:endParaRPr lang="sl-SI" sz="1600" dirty="0"/>
            </a:p>
          </p:txBody>
        </p:sp>
      </p:grpSp>
      <p:sp>
        <p:nvSpPr>
          <p:cNvPr id="12" name="PoljeZBesedilom 11"/>
          <p:cNvSpPr txBox="1"/>
          <p:nvPr/>
        </p:nvSpPr>
        <p:spPr>
          <a:xfrm>
            <a:off x="4716016" y="4581128"/>
            <a:ext cx="3039615" cy="646331"/>
          </a:xfrm>
          <a:prstGeom prst="rect">
            <a:avLst/>
          </a:prstGeom>
          <a:noFill/>
        </p:spPr>
        <p:txBody>
          <a:bodyPr wrap="none" rtlCol="0">
            <a:spAutoFit/>
          </a:bodyPr>
          <a:lstStyle/>
          <a:p>
            <a:r>
              <a:rPr lang="sl-SI" dirty="0" smtClean="0"/>
              <a:t>Molekule O</a:t>
            </a:r>
            <a:r>
              <a:rPr lang="sl-SI" baseline="-25000" dirty="0" smtClean="0"/>
              <a:t>3</a:t>
            </a:r>
            <a:r>
              <a:rPr lang="sl-SI" dirty="0" smtClean="0"/>
              <a:t> so obstojnejše </a:t>
            </a:r>
          </a:p>
          <a:p>
            <a:r>
              <a:rPr lang="sl-SI" dirty="0" smtClean="0"/>
              <a:t>kot molekule  NO</a:t>
            </a:r>
            <a:r>
              <a:rPr lang="sl-SI" baseline="-25000" dirty="0" smtClean="0"/>
              <a:t>2</a:t>
            </a:r>
            <a:endParaRPr lang="sl-SI" dirty="0"/>
          </a:p>
        </p:txBody>
      </p:sp>
      <p:sp>
        <p:nvSpPr>
          <p:cNvPr id="14" name="PoljeZBesedilom 13"/>
          <p:cNvSpPr txBox="1"/>
          <p:nvPr/>
        </p:nvSpPr>
        <p:spPr>
          <a:xfrm>
            <a:off x="4788024" y="5301208"/>
            <a:ext cx="3783408" cy="646331"/>
          </a:xfrm>
          <a:prstGeom prst="rect">
            <a:avLst/>
          </a:prstGeom>
          <a:noFill/>
        </p:spPr>
        <p:txBody>
          <a:bodyPr wrap="none" rtlCol="0">
            <a:spAutoFit/>
          </a:bodyPr>
          <a:lstStyle/>
          <a:p>
            <a:r>
              <a:rPr lang="sl-SI" dirty="0" smtClean="0"/>
              <a:t>Povprečna življenjska doba  NO</a:t>
            </a:r>
            <a:r>
              <a:rPr lang="sl-SI" baseline="-25000" dirty="0" smtClean="0"/>
              <a:t>2</a:t>
            </a:r>
            <a:r>
              <a:rPr lang="sl-SI" dirty="0" smtClean="0"/>
              <a:t> je</a:t>
            </a:r>
          </a:p>
          <a:p>
            <a:r>
              <a:rPr lang="sl-SI" dirty="0" smtClean="0"/>
              <a:t> 2,4 minute, ozona pa 24 ur</a:t>
            </a:r>
            <a:endParaRPr lang="sl-SI" dirty="0"/>
          </a:p>
        </p:txBody>
      </p:sp>
      <p:pic>
        <p:nvPicPr>
          <p:cNvPr id="15" name="Slika 14"/>
          <p:cNvPicPr>
            <a:picLocks noChangeAspect="1"/>
          </p:cNvPicPr>
          <p:nvPr/>
        </p:nvPicPr>
        <p:blipFill rotWithShape="1">
          <a:blip r:embed="rId4" cstate="print">
            <a:extLst>
              <a:ext uri="{28A0092B-C50C-407E-A947-70E740481C1C}">
                <a14:useLocalDpi xmlns="" xmlns:a14="http://schemas.microsoft.com/office/drawing/2010/main" val="0"/>
              </a:ext>
            </a:extLst>
          </a:blip>
          <a:srcRect t="91089"/>
          <a:stretch/>
        </p:blipFill>
        <p:spPr>
          <a:xfrm>
            <a:off x="0" y="6246892"/>
            <a:ext cx="9144000" cy="61110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trips(downRight)">
                                      <p:cBhvr>
                                        <p:cTn id="7" dur="1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strips(downRight)">
                                      <p:cBhvr>
                                        <p:cTn id="12"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jeZBesedilom 2"/>
          <p:cNvSpPr txBox="1"/>
          <p:nvPr/>
        </p:nvSpPr>
        <p:spPr>
          <a:xfrm>
            <a:off x="3491880" y="260648"/>
            <a:ext cx="1898277" cy="523220"/>
          </a:xfrm>
          <a:prstGeom prst="rect">
            <a:avLst/>
          </a:prstGeom>
          <a:noFill/>
        </p:spPr>
        <p:txBody>
          <a:bodyPr wrap="none" rtlCol="0">
            <a:spAutoFit/>
          </a:bodyPr>
          <a:lstStyle/>
          <a:p>
            <a:r>
              <a:rPr lang="sl-SI" sz="2800" dirty="0" smtClean="0">
                <a:latin typeface="+mj-lt"/>
              </a:rPr>
              <a:t>Smog in NO</a:t>
            </a:r>
            <a:endParaRPr lang="sl-SI" sz="2800" dirty="0">
              <a:latin typeface="+mj-lt"/>
            </a:endParaRPr>
          </a:p>
        </p:txBody>
      </p:sp>
      <p:pic>
        <p:nvPicPr>
          <p:cNvPr id="27650" name="Picture 2" descr="C:\Users\peterb\Pictures\2011-08-23\004.jpg"/>
          <p:cNvPicPr>
            <a:picLocks noChangeAspect="1" noChangeArrowheads="1"/>
          </p:cNvPicPr>
          <p:nvPr/>
        </p:nvPicPr>
        <p:blipFill>
          <a:blip r:embed="rId3" cstate="print"/>
          <a:srcRect l="47694" t="6300" r="16174" b="73750"/>
          <a:stretch>
            <a:fillRect/>
          </a:stretch>
        </p:blipFill>
        <p:spPr bwMode="auto">
          <a:xfrm>
            <a:off x="4211960" y="908720"/>
            <a:ext cx="2471011" cy="1877969"/>
          </a:xfrm>
          <a:prstGeom prst="rect">
            <a:avLst/>
          </a:prstGeom>
          <a:noFill/>
        </p:spPr>
      </p:pic>
      <p:pic>
        <p:nvPicPr>
          <p:cNvPr id="5" name="Picture 2" descr="C:\Users\peterb\Pictures\2011-08-23\004.jpg"/>
          <p:cNvPicPr>
            <a:picLocks noChangeAspect="1" noChangeArrowheads="1"/>
          </p:cNvPicPr>
          <p:nvPr/>
        </p:nvPicPr>
        <p:blipFill>
          <a:blip r:embed="rId3" cstate="print"/>
          <a:srcRect l="7226" t="6300" r="56642" b="73750"/>
          <a:stretch>
            <a:fillRect/>
          </a:stretch>
        </p:blipFill>
        <p:spPr bwMode="auto">
          <a:xfrm>
            <a:off x="1331639" y="908720"/>
            <a:ext cx="2471011" cy="1877969"/>
          </a:xfrm>
          <a:prstGeom prst="rect">
            <a:avLst/>
          </a:prstGeom>
          <a:noFill/>
        </p:spPr>
      </p:pic>
      <p:sp>
        <p:nvSpPr>
          <p:cNvPr id="6" name="PoljeZBesedilom 5"/>
          <p:cNvSpPr txBox="1"/>
          <p:nvPr/>
        </p:nvSpPr>
        <p:spPr>
          <a:xfrm>
            <a:off x="6876256" y="980728"/>
            <a:ext cx="1080745" cy="307777"/>
          </a:xfrm>
          <a:prstGeom prst="rect">
            <a:avLst/>
          </a:prstGeom>
          <a:noFill/>
        </p:spPr>
        <p:txBody>
          <a:bodyPr wrap="none" rtlCol="0">
            <a:spAutoFit/>
          </a:bodyPr>
          <a:lstStyle/>
          <a:p>
            <a:r>
              <a:rPr lang="sl-SI" sz="1400" dirty="0" err="1" smtClean="0"/>
              <a:t>Brady</a:t>
            </a:r>
            <a:r>
              <a:rPr lang="sl-SI" sz="1400" dirty="0" smtClean="0"/>
              <a:t> at </a:t>
            </a:r>
            <a:r>
              <a:rPr lang="sl-SI" sz="1400" dirty="0" err="1" smtClean="0"/>
              <a:t>all</a:t>
            </a:r>
            <a:endParaRPr lang="sl-SI" sz="1400" dirty="0"/>
          </a:p>
        </p:txBody>
      </p:sp>
      <p:sp>
        <p:nvSpPr>
          <p:cNvPr id="7" name="PoljeZBesedilom 6"/>
          <p:cNvSpPr txBox="1"/>
          <p:nvPr/>
        </p:nvSpPr>
        <p:spPr>
          <a:xfrm>
            <a:off x="755576" y="3068960"/>
            <a:ext cx="7587205" cy="830997"/>
          </a:xfrm>
          <a:prstGeom prst="rect">
            <a:avLst/>
          </a:prstGeom>
          <a:noFill/>
        </p:spPr>
        <p:txBody>
          <a:bodyPr wrap="none" rtlCol="0">
            <a:spAutoFit/>
          </a:bodyPr>
          <a:lstStyle/>
          <a:p>
            <a:r>
              <a:rPr lang="sl-SI" sz="2400" dirty="0" smtClean="0">
                <a:latin typeface="+mj-lt"/>
              </a:rPr>
              <a:t>O(</a:t>
            </a:r>
            <a:r>
              <a:rPr lang="sl-SI" sz="2400" dirty="0" err="1" smtClean="0">
                <a:latin typeface="+mj-lt"/>
              </a:rPr>
              <a:t>singlet</a:t>
            </a:r>
            <a:r>
              <a:rPr lang="sl-SI" sz="2400" dirty="0" smtClean="0">
                <a:latin typeface="+mj-lt"/>
              </a:rPr>
              <a:t>) + H</a:t>
            </a:r>
            <a:r>
              <a:rPr lang="sl-SI" sz="2400" baseline="-25000" dirty="0" smtClean="0">
                <a:latin typeface="+mj-lt"/>
              </a:rPr>
              <a:t>2</a:t>
            </a:r>
            <a:r>
              <a:rPr lang="sl-SI" sz="2400" dirty="0" smtClean="0">
                <a:latin typeface="+mj-lt"/>
              </a:rPr>
              <a:t>O </a:t>
            </a:r>
            <a:r>
              <a:rPr lang="sl-SI" sz="2400" dirty="0" smtClean="0">
                <a:latin typeface="+mj-lt"/>
                <a:sym typeface="Symbol"/>
              </a:rPr>
              <a:t>  2HO</a:t>
            </a:r>
            <a:r>
              <a:rPr lang="sl-SI" sz="2400" baseline="30000" dirty="0" smtClean="0">
                <a:latin typeface="+mj-lt"/>
                <a:sym typeface="Symbol"/>
              </a:rPr>
              <a:t></a:t>
            </a:r>
            <a:r>
              <a:rPr lang="sl-SI" sz="2400" dirty="0" smtClean="0">
                <a:latin typeface="+mj-lt"/>
              </a:rPr>
              <a:t>           O(</a:t>
            </a:r>
            <a:r>
              <a:rPr lang="sl-SI" sz="2400" dirty="0" err="1" smtClean="0">
                <a:latin typeface="+mj-lt"/>
              </a:rPr>
              <a:t>singlet</a:t>
            </a:r>
            <a:r>
              <a:rPr lang="sl-SI" sz="2400" dirty="0" smtClean="0">
                <a:latin typeface="+mj-lt"/>
              </a:rPr>
              <a:t>):  1</a:t>
            </a:r>
            <a:r>
              <a:rPr lang="sl-SI" sz="2400" i="1" dirty="0" smtClean="0">
                <a:latin typeface="+mj-lt"/>
              </a:rPr>
              <a:t>s</a:t>
            </a:r>
            <a:r>
              <a:rPr lang="sl-SI" sz="2400" baseline="30000" dirty="0" smtClean="0">
                <a:latin typeface="+mj-lt"/>
              </a:rPr>
              <a:t>2</a:t>
            </a:r>
            <a:r>
              <a:rPr lang="sl-SI" sz="2400" dirty="0" smtClean="0">
                <a:latin typeface="+mj-lt"/>
              </a:rPr>
              <a:t> 2</a:t>
            </a:r>
            <a:r>
              <a:rPr lang="sl-SI" sz="2400" i="1" dirty="0" smtClean="0">
                <a:latin typeface="+mj-lt"/>
              </a:rPr>
              <a:t>s</a:t>
            </a:r>
            <a:r>
              <a:rPr lang="sl-SI" sz="2400" baseline="30000" dirty="0" smtClean="0">
                <a:latin typeface="+mj-lt"/>
              </a:rPr>
              <a:t>2</a:t>
            </a:r>
            <a:r>
              <a:rPr lang="sl-SI" sz="2400" dirty="0" smtClean="0">
                <a:latin typeface="+mj-lt"/>
              </a:rPr>
              <a:t> 2</a:t>
            </a:r>
            <a:r>
              <a:rPr lang="sl-SI" sz="2400" i="1" dirty="0" smtClean="0">
                <a:latin typeface="+mj-lt"/>
              </a:rPr>
              <a:t>p</a:t>
            </a:r>
            <a:r>
              <a:rPr lang="sl-SI" sz="2400" baseline="-25000" dirty="0" smtClean="0">
                <a:latin typeface="+mj-lt"/>
              </a:rPr>
              <a:t>x</a:t>
            </a:r>
            <a:r>
              <a:rPr lang="sl-SI" sz="2400" baseline="30000" dirty="0" smtClean="0">
                <a:latin typeface="+mj-lt"/>
              </a:rPr>
              <a:t>2</a:t>
            </a:r>
            <a:r>
              <a:rPr lang="sl-SI" sz="2400" dirty="0" smtClean="0">
                <a:latin typeface="+mj-lt"/>
              </a:rPr>
              <a:t> 2</a:t>
            </a:r>
            <a:r>
              <a:rPr lang="sl-SI" sz="2400" i="1" dirty="0" smtClean="0">
                <a:latin typeface="+mj-lt"/>
              </a:rPr>
              <a:t>p</a:t>
            </a:r>
            <a:r>
              <a:rPr lang="sl-SI" sz="2400" baseline="-25000" dirty="0" smtClean="0">
                <a:latin typeface="+mj-lt"/>
              </a:rPr>
              <a:t>y</a:t>
            </a:r>
            <a:r>
              <a:rPr lang="sl-SI" sz="2400" baseline="30000" dirty="0" smtClean="0">
                <a:latin typeface="+mj-lt"/>
              </a:rPr>
              <a:t>2</a:t>
            </a:r>
            <a:endParaRPr lang="sl-SI" sz="2400" dirty="0" smtClean="0">
              <a:latin typeface="+mj-lt"/>
            </a:endParaRPr>
          </a:p>
          <a:p>
            <a:r>
              <a:rPr lang="sl-SI" sz="2400" dirty="0" smtClean="0">
                <a:latin typeface="+mj-lt"/>
              </a:rPr>
              <a:t>                                                          O: </a:t>
            </a:r>
            <a:r>
              <a:rPr lang="sl-SI" dirty="0" smtClean="0"/>
              <a:t>1</a:t>
            </a:r>
            <a:r>
              <a:rPr lang="sl-SI" i="1" dirty="0" smtClean="0"/>
              <a:t>s</a:t>
            </a:r>
            <a:r>
              <a:rPr lang="sl-SI" baseline="30000" dirty="0" smtClean="0"/>
              <a:t>2</a:t>
            </a:r>
            <a:r>
              <a:rPr lang="sl-SI" dirty="0" smtClean="0"/>
              <a:t> 2</a:t>
            </a:r>
            <a:r>
              <a:rPr lang="sl-SI" i="1" dirty="0" smtClean="0"/>
              <a:t>s</a:t>
            </a:r>
            <a:r>
              <a:rPr lang="sl-SI" baseline="30000" dirty="0" smtClean="0"/>
              <a:t>2</a:t>
            </a:r>
            <a:r>
              <a:rPr lang="sl-SI" dirty="0" smtClean="0"/>
              <a:t> 2</a:t>
            </a:r>
            <a:r>
              <a:rPr lang="sl-SI" i="1" dirty="0" smtClean="0"/>
              <a:t>p</a:t>
            </a:r>
            <a:r>
              <a:rPr lang="sl-SI" baseline="-25000" dirty="0" smtClean="0"/>
              <a:t>x</a:t>
            </a:r>
            <a:r>
              <a:rPr lang="sl-SI" baseline="30000" dirty="0" smtClean="0"/>
              <a:t>2</a:t>
            </a:r>
            <a:r>
              <a:rPr lang="sl-SI" dirty="0" smtClean="0"/>
              <a:t> 2</a:t>
            </a:r>
            <a:r>
              <a:rPr lang="sl-SI" i="1" dirty="0" smtClean="0"/>
              <a:t>p</a:t>
            </a:r>
            <a:r>
              <a:rPr lang="sl-SI" baseline="-25000" dirty="0" smtClean="0"/>
              <a:t>y</a:t>
            </a:r>
            <a:r>
              <a:rPr lang="sl-SI" baseline="30000" dirty="0" smtClean="0"/>
              <a:t>1</a:t>
            </a:r>
            <a:r>
              <a:rPr lang="sl-SI" dirty="0" smtClean="0"/>
              <a:t> 2</a:t>
            </a:r>
            <a:r>
              <a:rPr lang="sl-SI" i="1" dirty="0" smtClean="0"/>
              <a:t>p</a:t>
            </a:r>
            <a:r>
              <a:rPr lang="sl-SI" baseline="-25000" dirty="0" smtClean="0"/>
              <a:t>z</a:t>
            </a:r>
            <a:r>
              <a:rPr lang="sl-SI" baseline="30000" dirty="0" smtClean="0"/>
              <a:t>1</a:t>
            </a:r>
            <a:endParaRPr lang="sl-SI" baseline="30000" dirty="0"/>
          </a:p>
        </p:txBody>
      </p:sp>
      <p:sp>
        <p:nvSpPr>
          <p:cNvPr id="8" name="PoljeZBesedilom 7"/>
          <p:cNvSpPr txBox="1"/>
          <p:nvPr/>
        </p:nvSpPr>
        <p:spPr>
          <a:xfrm>
            <a:off x="755576" y="3645024"/>
            <a:ext cx="3477170" cy="1846659"/>
          </a:xfrm>
          <a:prstGeom prst="rect">
            <a:avLst/>
          </a:prstGeom>
          <a:noFill/>
        </p:spPr>
        <p:txBody>
          <a:bodyPr wrap="none" rtlCol="0">
            <a:spAutoFit/>
          </a:bodyPr>
          <a:lstStyle/>
          <a:p>
            <a:r>
              <a:rPr lang="sl-SI" sz="2400" dirty="0" smtClean="0">
                <a:latin typeface="+mj-lt"/>
              </a:rPr>
              <a:t>RH + HO</a:t>
            </a:r>
            <a:r>
              <a:rPr lang="sl-SI" sz="2400" baseline="30000" dirty="0" smtClean="0">
                <a:latin typeface="+mj-lt"/>
                <a:sym typeface="Symbol"/>
              </a:rPr>
              <a:t> </a:t>
            </a:r>
            <a:r>
              <a:rPr lang="sl-SI" sz="2400" dirty="0" smtClean="0">
                <a:latin typeface="+mj-lt"/>
                <a:sym typeface="Symbol"/>
              </a:rPr>
              <a:t> R</a:t>
            </a:r>
            <a:r>
              <a:rPr lang="sl-SI" sz="2400" baseline="30000" dirty="0" smtClean="0">
                <a:latin typeface="+mj-lt"/>
                <a:sym typeface="Symbol"/>
              </a:rPr>
              <a:t></a:t>
            </a:r>
            <a:r>
              <a:rPr lang="sl-SI" sz="2400" dirty="0" smtClean="0">
                <a:latin typeface="+mj-lt"/>
                <a:sym typeface="Symbol"/>
              </a:rPr>
              <a:t> H</a:t>
            </a:r>
            <a:r>
              <a:rPr lang="sl-SI" sz="2400" baseline="-25000" dirty="0" smtClean="0">
                <a:latin typeface="+mj-lt"/>
                <a:sym typeface="Symbol"/>
              </a:rPr>
              <a:t>2</a:t>
            </a:r>
            <a:r>
              <a:rPr lang="sl-SI" sz="2400" dirty="0" smtClean="0">
                <a:latin typeface="+mj-lt"/>
                <a:sym typeface="Symbol"/>
              </a:rPr>
              <a:t>O</a:t>
            </a:r>
          </a:p>
          <a:p>
            <a:r>
              <a:rPr lang="sl-SI" sz="2400" dirty="0" smtClean="0">
                <a:latin typeface="+mj-lt"/>
                <a:sym typeface="Symbol"/>
              </a:rPr>
              <a:t>R</a:t>
            </a:r>
            <a:r>
              <a:rPr lang="sl-SI" sz="2400" baseline="30000" dirty="0" smtClean="0">
                <a:latin typeface="+mj-lt"/>
                <a:sym typeface="Symbol"/>
              </a:rPr>
              <a:t> </a:t>
            </a:r>
            <a:r>
              <a:rPr lang="sl-SI" sz="2400" dirty="0" smtClean="0">
                <a:latin typeface="+mj-lt"/>
                <a:sym typeface="Symbol"/>
              </a:rPr>
              <a:t> + O</a:t>
            </a:r>
            <a:r>
              <a:rPr lang="sl-SI" sz="2400" baseline="-25000" dirty="0" smtClean="0">
                <a:latin typeface="+mj-lt"/>
                <a:sym typeface="Symbol"/>
              </a:rPr>
              <a:t>2</a:t>
            </a:r>
            <a:r>
              <a:rPr lang="sl-SI" sz="2400" dirty="0" smtClean="0">
                <a:latin typeface="+mj-lt"/>
                <a:sym typeface="Symbol"/>
              </a:rPr>
              <a:t> RO</a:t>
            </a:r>
            <a:r>
              <a:rPr lang="sl-SI" sz="2400" baseline="-25000" dirty="0" smtClean="0">
                <a:latin typeface="+mj-lt"/>
                <a:sym typeface="Symbol"/>
              </a:rPr>
              <a:t>2</a:t>
            </a:r>
            <a:r>
              <a:rPr lang="sl-SI" sz="2400" baseline="30000" dirty="0" smtClean="0">
                <a:latin typeface="+mj-lt"/>
                <a:sym typeface="Symbol"/>
              </a:rPr>
              <a:t></a:t>
            </a:r>
          </a:p>
          <a:p>
            <a:r>
              <a:rPr lang="sl-SI" sz="2400" dirty="0" smtClean="0">
                <a:latin typeface="+mj-lt"/>
                <a:sym typeface="Symbol"/>
              </a:rPr>
              <a:t>RCHO + HO</a:t>
            </a:r>
            <a:r>
              <a:rPr lang="sl-SI" sz="2400" baseline="30000" dirty="0" smtClean="0">
                <a:latin typeface="+mj-lt"/>
                <a:sym typeface="Symbol"/>
              </a:rPr>
              <a:t></a:t>
            </a:r>
            <a:r>
              <a:rPr lang="sl-SI" sz="2400" dirty="0" smtClean="0">
                <a:latin typeface="+mj-lt"/>
                <a:sym typeface="Symbol"/>
              </a:rPr>
              <a:t> RCO</a:t>
            </a:r>
            <a:r>
              <a:rPr lang="sl-SI" sz="2400" baseline="30000" dirty="0" smtClean="0">
                <a:latin typeface="+mj-lt"/>
                <a:sym typeface="Symbol"/>
              </a:rPr>
              <a:t></a:t>
            </a:r>
            <a:r>
              <a:rPr lang="sl-SI" sz="2400" dirty="0" smtClean="0">
                <a:latin typeface="+mj-lt"/>
                <a:sym typeface="Symbol"/>
              </a:rPr>
              <a:t> + H</a:t>
            </a:r>
            <a:r>
              <a:rPr lang="sl-SI" sz="2400" baseline="-25000" dirty="0" smtClean="0">
                <a:latin typeface="+mj-lt"/>
                <a:sym typeface="Symbol"/>
              </a:rPr>
              <a:t>2</a:t>
            </a:r>
            <a:r>
              <a:rPr lang="sl-SI" sz="2400" dirty="0" smtClean="0">
                <a:latin typeface="+mj-lt"/>
                <a:sym typeface="Symbol"/>
              </a:rPr>
              <a:t>O</a:t>
            </a:r>
          </a:p>
          <a:p>
            <a:r>
              <a:rPr lang="sl-SI" sz="2400" dirty="0" smtClean="0">
                <a:latin typeface="+mj-lt"/>
                <a:sym typeface="Symbol"/>
              </a:rPr>
              <a:t>RCO</a:t>
            </a:r>
            <a:r>
              <a:rPr lang="sl-SI" sz="2400" baseline="30000" dirty="0" smtClean="0">
                <a:latin typeface="+mj-lt"/>
                <a:sym typeface="Symbol"/>
              </a:rPr>
              <a:t></a:t>
            </a:r>
            <a:r>
              <a:rPr lang="sl-SI" sz="2400" dirty="0" smtClean="0">
                <a:latin typeface="+mj-lt"/>
                <a:sym typeface="Symbol"/>
              </a:rPr>
              <a:t> + O</a:t>
            </a:r>
            <a:r>
              <a:rPr lang="sl-SI" sz="2400" baseline="-25000" dirty="0" smtClean="0">
                <a:latin typeface="+mj-lt"/>
                <a:sym typeface="Symbol"/>
              </a:rPr>
              <a:t>2</a:t>
            </a:r>
            <a:r>
              <a:rPr lang="sl-SI" sz="2400" dirty="0" smtClean="0">
                <a:latin typeface="+mj-lt"/>
                <a:sym typeface="Symbol"/>
              </a:rPr>
              <a:t> RC(O)(O</a:t>
            </a:r>
            <a:r>
              <a:rPr lang="sl-SI" sz="2400" baseline="-25000" dirty="0" smtClean="0">
                <a:latin typeface="+mj-lt"/>
                <a:sym typeface="Symbol"/>
              </a:rPr>
              <a:t>2</a:t>
            </a:r>
            <a:r>
              <a:rPr lang="sl-SI" sz="2400" dirty="0" smtClean="0">
                <a:latin typeface="+mj-lt"/>
                <a:sym typeface="Symbol"/>
              </a:rPr>
              <a:t>)</a:t>
            </a:r>
            <a:r>
              <a:rPr lang="sl-SI" sz="2400" baseline="30000" dirty="0" smtClean="0">
                <a:latin typeface="+mj-lt"/>
                <a:sym typeface="Symbol"/>
              </a:rPr>
              <a:t></a:t>
            </a:r>
            <a:endParaRPr lang="sl-SI" sz="2400" dirty="0" smtClean="0">
              <a:latin typeface="+mj-lt"/>
              <a:sym typeface="Symbol"/>
            </a:endParaRPr>
          </a:p>
          <a:p>
            <a:endParaRPr lang="sl-SI" dirty="0"/>
          </a:p>
        </p:txBody>
      </p:sp>
      <p:sp>
        <p:nvSpPr>
          <p:cNvPr id="12" name="PoljeZBesedilom 11"/>
          <p:cNvSpPr txBox="1"/>
          <p:nvPr/>
        </p:nvSpPr>
        <p:spPr>
          <a:xfrm>
            <a:off x="4716016" y="4581128"/>
            <a:ext cx="3368230" cy="646331"/>
          </a:xfrm>
          <a:prstGeom prst="rect">
            <a:avLst/>
          </a:prstGeom>
          <a:noFill/>
        </p:spPr>
        <p:txBody>
          <a:bodyPr wrap="none" rtlCol="0">
            <a:spAutoFit/>
          </a:bodyPr>
          <a:lstStyle/>
          <a:p>
            <a:r>
              <a:rPr lang="sl-SI" dirty="0" smtClean="0"/>
              <a:t>CH</a:t>
            </a:r>
            <a:r>
              <a:rPr lang="sl-SI" baseline="-25000" dirty="0" smtClean="0"/>
              <a:t>3</a:t>
            </a:r>
            <a:r>
              <a:rPr lang="sl-SI" dirty="0" smtClean="0"/>
              <a:t>C(O)</a:t>
            </a:r>
            <a:r>
              <a:rPr lang="sl-SI" dirty="0" smtClean="0">
                <a:sym typeface="Symbol"/>
              </a:rPr>
              <a:t>OO</a:t>
            </a:r>
            <a:r>
              <a:rPr lang="sl-SI" baseline="30000" dirty="0" smtClean="0">
                <a:sym typeface="Symbol"/>
              </a:rPr>
              <a:t></a:t>
            </a:r>
            <a:r>
              <a:rPr lang="sl-SI" dirty="0" smtClean="0">
                <a:sym typeface="Symbol"/>
              </a:rPr>
              <a:t>  + NO</a:t>
            </a:r>
            <a:r>
              <a:rPr lang="sl-SI" baseline="-25000" dirty="0" smtClean="0">
                <a:sym typeface="Symbol"/>
              </a:rPr>
              <a:t>2</a:t>
            </a:r>
            <a:r>
              <a:rPr lang="sl-SI" dirty="0" smtClean="0">
                <a:sym typeface="Symbol"/>
              </a:rPr>
              <a:t>  PAN</a:t>
            </a:r>
          </a:p>
          <a:p>
            <a:r>
              <a:rPr lang="sl-SI" dirty="0" smtClean="0">
                <a:sym typeface="Symbol"/>
              </a:rPr>
              <a:t>Življenjska doba 3 dni pri 17 C</a:t>
            </a:r>
            <a:endParaRPr lang="sl-SI" dirty="0"/>
          </a:p>
        </p:txBody>
      </p:sp>
      <p:pic>
        <p:nvPicPr>
          <p:cNvPr id="9" name="Slika 8"/>
          <p:cNvPicPr>
            <a:picLocks noChangeAspect="1"/>
          </p:cNvPicPr>
          <p:nvPr/>
        </p:nvPicPr>
        <p:blipFill rotWithShape="1">
          <a:blip r:embed="rId4" cstate="print">
            <a:extLst>
              <a:ext uri="{28A0092B-C50C-407E-A947-70E740481C1C}">
                <a14:useLocalDpi xmlns="" xmlns:a14="http://schemas.microsoft.com/office/drawing/2010/main" val="0"/>
              </a:ext>
            </a:extLst>
          </a:blip>
          <a:srcRect t="91089"/>
          <a:stretch/>
        </p:blipFill>
        <p:spPr>
          <a:xfrm>
            <a:off x="0" y="6246892"/>
            <a:ext cx="9144000" cy="61110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8" presetClass="entr" presetSubtype="6"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strips(downRight)">
                                      <p:cBhvr>
                                        <p:cTn id="1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jeZBesedilom 1"/>
          <p:cNvSpPr txBox="1"/>
          <p:nvPr/>
        </p:nvSpPr>
        <p:spPr>
          <a:xfrm>
            <a:off x="2627784" y="476672"/>
            <a:ext cx="3930050" cy="523220"/>
          </a:xfrm>
          <a:prstGeom prst="rect">
            <a:avLst/>
          </a:prstGeom>
          <a:noFill/>
        </p:spPr>
        <p:txBody>
          <a:bodyPr wrap="none" rtlCol="0">
            <a:spAutoFit/>
          </a:bodyPr>
          <a:lstStyle/>
          <a:p>
            <a:r>
              <a:rPr lang="sl-SI" sz="2800" dirty="0" smtClean="0">
                <a:latin typeface="+mj-lt"/>
              </a:rPr>
              <a:t>Kako nastaja</a:t>
            </a:r>
            <a:r>
              <a:rPr lang="sl-SI" sz="2800" dirty="0" smtClean="0"/>
              <a:t> </a:t>
            </a:r>
            <a:r>
              <a:rPr lang="sl-SI" sz="2800" dirty="0" smtClean="0">
                <a:latin typeface="+mj-lt"/>
              </a:rPr>
              <a:t>NO v tkivih?</a:t>
            </a:r>
            <a:endParaRPr lang="sl-SI" sz="2800" dirty="0">
              <a:latin typeface="+mj-lt"/>
            </a:endParaRPr>
          </a:p>
        </p:txBody>
      </p:sp>
      <p:pic>
        <p:nvPicPr>
          <p:cNvPr id="3" name="Picture 5" descr="C:\Users\peterb\Pictures\2011-08-23\005.jpg"/>
          <p:cNvPicPr>
            <a:picLocks noChangeAspect="1" noChangeArrowheads="1"/>
          </p:cNvPicPr>
          <p:nvPr/>
        </p:nvPicPr>
        <p:blipFill>
          <a:blip r:embed="rId3" cstate="print"/>
          <a:srcRect l="20382" t="49135" r="31442" b="27980"/>
          <a:stretch>
            <a:fillRect/>
          </a:stretch>
        </p:blipFill>
        <p:spPr bwMode="auto">
          <a:xfrm>
            <a:off x="683568" y="2132856"/>
            <a:ext cx="3744416" cy="2448272"/>
          </a:xfrm>
          <a:prstGeom prst="rect">
            <a:avLst/>
          </a:prstGeom>
          <a:noFill/>
          <a:ln w="38100">
            <a:solidFill>
              <a:schemeClr val="accent2">
                <a:lumMod val="60000"/>
                <a:lumOff val="40000"/>
              </a:schemeClr>
            </a:solidFill>
          </a:ln>
        </p:spPr>
      </p:pic>
      <p:sp>
        <p:nvSpPr>
          <p:cNvPr id="4" name="PoljeZBesedilom 3"/>
          <p:cNvSpPr txBox="1"/>
          <p:nvPr/>
        </p:nvSpPr>
        <p:spPr>
          <a:xfrm>
            <a:off x="611560" y="1412776"/>
            <a:ext cx="6591997" cy="461665"/>
          </a:xfrm>
          <a:prstGeom prst="rect">
            <a:avLst/>
          </a:prstGeom>
          <a:noFill/>
        </p:spPr>
        <p:txBody>
          <a:bodyPr wrap="none" rtlCol="0">
            <a:spAutoFit/>
          </a:bodyPr>
          <a:lstStyle/>
          <a:p>
            <a:r>
              <a:rPr lang="sl-SI" sz="2400" dirty="0" smtClean="0">
                <a:latin typeface="+mj-lt"/>
              </a:rPr>
              <a:t>Acetilholin omogoči relaksacijo mišic v žilnih stenah</a:t>
            </a:r>
            <a:endParaRPr lang="sl-SI" sz="2400" dirty="0">
              <a:latin typeface="+mj-lt"/>
            </a:endParaRPr>
          </a:p>
        </p:txBody>
      </p:sp>
      <p:sp>
        <p:nvSpPr>
          <p:cNvPr id="5" name="PoljeZBesedilom 4"/>
          <p:cNvSpPr txBox="1"/>
          <p:nvPr/>
        </p:nvSpPr>
        <p:spPr>
          <a:xfrm>
            <a:off x="683568" y="5013176"/>
            <a:ext cx="3339376" cy="646331"/>
          </a:xfrm>
          <a:prstGeom prst="rect">
            <a:avLst/>
          </a:prstGeom>
          <a:noFill/>
        </p:spPr>
        <p:txBody>
          <a:bodyPr wrap="none" rtlCol="0">
            <a:spAutoFit/>
          </a:bodyPr>
          <a:lstStyle/>
          <a:p>
            <a:r>
              <a:rPr lang="sl-SI" dirty="0" err="1" smtClean="0"/>
              <a:t>Furchgott</a:t>
            </a:r>
            <a:r>
              <a:rPr lang="sl-SI" dirty="0" smtClean="0"/>
              <a:t>  Nobelov nagrajenec</a:t>
            </a:r>
          </a:p>
          <a:p>
            <a:r>
              <a:rPr lang="sl-SI" dirty="0" smtClean="0"/>
              <a:t>  za medicino 1998</a:t>
            </a:r>
            <a:endParaRPr lang="sl-SI" dirty="0"/>
          </a:p>
        </p:txBody>
      </p:sp>
      <p:sp>
        <p:nvSpPr>
          <p:cNvPr id="7" name="PoljeZBesedilom 6"/>
          <p:cNvSpPr txBox="1"/>
          <p:nvPr/>
        </p:nvSpPr>
        <p:spPr>
          <a:xfrm>
            <a:off x="4572000" y="2276872"/>
            <a:ext cx="2821542" cy="1200329"/>
          </a:xfrm>
          <a:prstGeom prst="rect">
            <a:avLst/>
          </a:prstGeom>
          <a:noFill/>
        </p:spPr>
        <p:txBody>
          <a:bodyPr wrap="none" rtlCol="0">
            <a:spAutoFit/>
          </a:bodyPr>
          <a:lstStyle/>
          <a:p>
            <a:r>
              <a:rPr lang="sl-SI" sz="2400" dirty="0" smtClean="0">
                <a:latin typeface="+mj-lt"/>
              </a:rPr>
              <a:t>Acetilholin ne deluje,</a:t>
            </a:r>
          </a:p>
          <a:p>
            <a:r>
              <a:rPr lang="sl-SI" sz="2400" dirty="0" smtClean="0">
                <a:latin typeface="+mj-lt"/>
              </a:rPr>
              <a:t>če so poškodovane </a:t>
            </a:r>
          </a:p>
          <a:p>
            <a:r>
              <a:rPr lang="sl-SI" sz="2400" dirty="0" smtClean="0">
                <a:latin typeface="+mj-lt"/>
              </a:rPr>
              <a:t>endotelijske celice</a:t>
            </a:r>
            <a:endParaRPr lang="sl-SI" sz="2400" dirty="0">
              <a:latin typeface="+mj-lt"/>
            </a:endParaRPr>
          </a:p>
        </p:txBody>
      </p:sp>
      <p:sp>
        <p:nvSpPr>
          <p:cNvPr id="8" name="PoljeZBesedilom 7"/>
          <p:cNvSpPr txBox="1"/>
          <p:nvPr/>
        </p:nvSpPr>
        <p:spPr>
          <a:xfrm>
            <a:off x="4614362" y="3933056"/>
            <a:ext cx="4529638" cy="1200329"/>
          </a:xfrm>
          <a:prstGeom prst="rect">
            <a:avLst/>
          </a:prstGeom>
          <a:noFill/>
        </p:spPr>
        <p:txBody>
          <a:bodyPr wrap="none" rtlCol="0">
            <a:spAutoFit/>
          </a:bodyPr>
          <a:lstStyle/>
          <a:p>
            <a:r>
              <a:rPr lang="sl-SI" sz="2400" dirty="0" smtClean="0">
                <a:latin typeface="+mj-lt"/>
              </a:rPr>
              <a:t>Hipoteza: v endotelijskih celicah</a:t>
            </a:r>
          </a:p>
          <a:p>
            <a:r>
              <a:rPr lang="sl-SI" sz="2400" dirty="0" smtClean="0">
                <a:latin typeface="+mj-lt"/>
              </a:rPr>
              <a:t> nastanejo obveščevalne molekule,</a:t>
            </a:r>
          </a:p>
          <a:p>
            <a:r>
              <a:rPr lang="sl-SI" sz="2400" dirty="0" smtClean="0">
                <a:latin typeface="+mj-lt"/>
              </a:rPr>
              <a:t>ki sprožijo relaksacijo žilnih mišic</a:t>
            </a:r>
            <a:endParaRPr lang="sl-SI" sz="2400" dirty="0">
              <a:latin typeface="+mj-lt"/>
            </a:endParaRPr>
          </a:p>
        </p:txBody>
      </p:sp>
      <p:pic>
        <p:nvPicPr>
          <p:cNvPr id="9" name="Slika 8"/>
          <p:cNvPicPr>
            <a:picLocks noChangeAspect="1"/>
          </p:cNvPicPr>
          <p:nvPr/>
        </p:nvPicPr>
        <p:blipFill rotWithShape="1">
          <a:blip r:embed="rId4" cstate="print">
            <a:extLst>
              <a:ext uri="{28A0092B-C50C-407E-A947-70E740481C1C}">
                <a14:useLocalDpi xmlns="" xmlns:a14="http://schemas.microsoft.com/office/drawing/2010/main" val="0"/>
              </a:ext>
            </a:extLst>
          </a:blip>
          <a:srcRect t="91089"/>
          <a:stretch/>
        </p:blipFill>
        <p:spPr>
          <a:xfrm>
            <a:off x="0" y="6246892"/>
            <a:ext cx="9144000" cy="611108"/>
          </a:xfrm>
          <a:prstGeom prst="rect">
            <a:avLst/>
          </a:prstGeom>
        </p:spPr>
      </p:pic>
      <p:sp>
        <p:nvSpPr>
          <p:cNvPr id="10" name="PoljeZBesedilom 9"/>
          <p:cNvSpPr txBox="1"/>
          <p:nvPr/>
        </p:nvSpPr>
        <p:spPr>
          <a:xfrm>
            <a:off x="3419872" y="4293096"/>
            <a:ext cx="995785" cy="276999"/>
          </a:xfrm>
          <a:prstGeom prst="rect">
            <a:avLst/>
          </a:prstGeom>
          <a:noFill/>
        </p:spPr>
        <p:txBody>
          <a:bodyPr wrap="none" rtlCol="0">
            <a:spAutoFit/>
          </a:bodyPr>
          <a:lstStyle/>
          <a:p>
            <a:r>
              <a:rPr lang="sl-SI" sz="1200" dirty="0" err="1" smtClean="0"/>
              <a:t>Buttler</a:t>
            </a:r>
            <a:r>
              <a:rPr lang="sl-SI" sz="1200" dirty="0" smtClean="0"/>
              <a:t> at </a:t>
            </a:r>
            <a:r>
              <a:rPr lang="sl-SI" sz="1200" dirty="0" err="1" smtClean="0"/>
              <a:t>all</a:t>
            </a:r>
            <a:endParaRPr lang="sl-SI" sz="1200" dirty="0"/>
          </a:p>
        </p:txBody>
      </p:sp>
    </p:spTree>
  </p:cSld>
  <p:clrMapOvr>
    <a:masterClrMapping/>
  </p:clrMapOvr>
  <p:transition spd="med">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jeZBesedilom 1"/>
          <p:cNvSpPr txBox="1"/>
          <p:nvPr/>
        </p:nvSpPr>
        <p:spPr>
          <a:xfrm>
            <a:off x="2627784" y="476672"/>
            <a:ext cx="3843488" cy="523220"/>
          </a:xfrm>
          <a:prstGeom prst="rect">
            <a:avLst/>
          </a:prstGeom>
          <a:noFill/>
        </p:spPr>
        <p:txBody>
          <a:bodyPr wrap="none" rtlCol="0">
            <a:spAutoFit/>
          </a:bodyPr>
          <a:lstStyle/>
          <a:p>
            <a:r>
              <a:rPr lang="sl-SI" sz="2800" dirty="0" smtClean="0">
                <a:latin typeface="+mj-lt"/>
              </a:rPr>
              <a:t>Kako NO nastaja v tkivih?</a:t>
            </a:r>
            <a:endParaRPr lang="sl-SI" sz="2800" dirty="0">
              <a:latin typeface="+mj-lt"/>
            </a:endParaRPr>
          </a:p>
        </p:txBody>
      </p:sp>
      <p:sp>
        <p:nvSpPr>
          <p:cNvPr id="10" name="PoljeZBesedilom 9"/>
          <p:cNvSpPr txBox="1"/>
          <p:nvPr/>
        </p:nvSpPr>
        <p:spPr>
          <a:xfrm>
            <a:off x="1331640" y="4149080"/>
            <a:ext cx="2034981" cy="461665"/>
          </a:xfrm>
          <a:prstGeom prst="rect">
            <a:avLst/>
          </a:prstGeom>
          <a:noFill/>
        </p:spPr>
        <p:txBody>
          <a:bodyPr wrap="none" rtlCol="0">
            <a:spAutoFit/>
          </a:bodyPr>
          <a:lstStyle/>
          <a:p>
            <a:r>
              <a:rPr lang="sl-SI" sz="2400" dirty="0" err="1" smtClean="0">
                <a:latin typeface="+mj-lt"/>
              </a:rPr>
              <a:t>gliceril</a:t>
            </a:r>
            <a:r>
              <a:rPr lang="sl-SI" sz="2400" dirty="0" smtClean="0">
                <a:latin typeface="+mj-lt"/>
              </a:rPr>
              <a:t> </a:t>
            </a:r>
            <a:r>
              <a:rPr lang="sl-SI" sz="2400" dirty="0" err="1" smtClean="0">
                <a:latin typeface="+mj-lt"/>
              </a:rPr>
              <a:t>trinitrat</a:t>
            </a:r>
            <a:endParaRPr lang="sl-SI" sz="2400" dirty="0">
              <a:latin typeface="+mj-lt"/>
            </a:endParaRPr>
          </a:p>
        </p:txBody>
      </p:sp>
      <p:sp>
        <p:nvSpPr>
          <p:cNvPr id="11" name="PoljeZBesedilom 10"/>
          <p:cNvSpPr txBox="1"/>
          <p:nvPr/>
        </p:nvSpPr>
        <p:spPr>
          <a:xfrm>
            <a:off x="5220072" y="4149080"/>
            <a:ext cx="2589491" cy="461665"/>
          </a:xfrm>
          <a:prstGeom prst="rect">
            <a:avLst/>
          </a:prstGeom>
          <a:noFill/>
        </p:spPr>
        <p:txBody>
          <a:bodyPr wrap="none" rtlCol="0">
            <a:spAutoFit/>
          </a:bodyPr>
          <a:lstStyle/>
          <a:p>
            <a:r>
              <a:rPr lang="sl-SI" sz="2400" dirty="0" smtClean="0">
                <a:latin typeface="+mj-lt"/>
              </a:rPr>
              <a:t>natrijev </a:t>
            </a:r>
            <a:r>
              <a:rPr lang="sl-SI" sz="2400" dirty="0" err="1" smtClean="0">
                <a:latin typeface="+mj-lt"/>
              </a:rPr>
              <a:t>nitroprusid</a:t>
            </a:r>
            <a:endParaRPr lang="sl-SI" sz="2400" dirty="0">
              <a:latin typeface="+mj-lt"/>
            </a:endParaRPr>
          </a:p>
        </p:txBody>
      </p:sp>
      <p:grpSp>
        <p:nvGrpSpPr>
          <p:cNvPr id="7" name="Skupina 6"/>
          <p:cNvGrpSpPr/>
          <p:nvPr/>
        </p:nvGrpSpPr>
        <p:grpSpPr>
          <a:xfrm>
            <a:off x="971600" y="1772816"/>
            <a:ext cx="7278828" cy="2088232"/>
            <a:chOff x="1043608" y="1484784"/>
            <a:chExt cx="7278828" cy="2088232"/>
          </a:xfrm>
        </p:grpSpPr>
        <p:pic>
          <p:nvPicPr>
            <p:cNvPr id="9" name="Picture 3" descr="C:\Users\peterb\Pictures\2011-08-23\006.jpg"/>
            <p:cNvPicPr>
              <a:picLocks noChangeAspect="1" noChangeArrowheads="1"/>
            </p:cNvPicPr>
            <p:nvPr/>
          </p:nvPicPr>
          <p:blipFill>
            <a:blip r:embed="rId3" cstate="print"/>
            <a:srcRect l="38911" t="8077" r="21219" b="83173"/>
            <a:stretch>
              <a:fillRect/>
            </a:stretch>
          </p:blipFill>
          <p:spPr bwMode="auto">
            <a:xfrm>
              <a:off x="1043608" y="1484784"/>
              <a:ext cx="6912768" cy="2088232"/>
            </a:xfrm>
            <a:prstGeom prst="rect">
              <a:avLst/>
            </a:prstGeom>
            <a:noFill/>
            <a:ln w="38100">
              <a:solidFill>
                <a:schemeClr val="accent2">
                  <a:lumMod val="60000"/>
                  <a:lumOff val="40000"/>
                </a:schemeClr>
              </a:solidFill>
            </a:ln>
          </p:spPr>
        </p:pic>
        <p:sp>
          <p:nvSpPr>
            <p:cNvPr id="6" name="PoljeZBesedilom 5"/>
            <p:cNvSpPr txBox="1"/>
            <p:nvPr/>
          </p:nvSpPr>
          <p:spPr>
            <a:xfrm>
              <a:off x="7812360" y="1700808"/>
              <a:ext cx="510076" cy="523220"/>
            </a:xfrm>
            <a:prstGeom prst="rect">
              <a:avLst/>
            </a:prstGeom>
            <a:noFill/>
            <a:ln w="38100">
              <a:noFill/>
            </a:ln>
          </p:spPr>
          <p:txBody>
            <a:bodyPr wrap="none" rtlCol="0">
              <a:spAutoFit/>
            </a:bodyPr>
            <a:lstStyle/>
            <a:p>
              <a:r>
                <a:rPr lang="sl-SI" b="1" dirty="0" smtClean="0">
                  <a:sym typeface="Symbol"/>
                </a:rPr>
                <a:t>2</a:t>
              </a:r>
              <a:r>
                <a:rPr lang="sl-SI" sz="2800" dirty="0" smtClean="0">
                  <a:sym typeface="Symbol"/>
                </a:rPr>
                <a:t></a:t>
              </a:r>
              <a:endParaRPr lang="sl-SI" sz="2800" dirty="0"/>
            </a:p>
          </p:txBody>
        </p:sp>
      </p:grpSp>
      <p:pic>
        <p:nvPicPr>
          <p:cNvPr id="8" name="Slika 7"/>
          <p:cNvPicPr>
            <a:picLocks noChangeAspect="1"/>
          </p:cNvPicPr>
          <p:nvPr/>
        </p:nvPicPr>
        <p:blipFill rotWithShape="1">
          <a:blip r:embed="rId4" cstate="print">
            <a:extLst>
              <a:ext uri="{28A0092B-C50C-407E-A947-70E740481C1C}">
                <a14:useLocalDpi xmlns="" xmlns:a14="http://schemas.microsoft.com/office/drawing/2010/main" val="0"/>
              </a:ext>
            </a:extLst>
          </a:blip>
          <a:srcRect t="91089"/>
          <a:stretch/>
        </p:blipFill>
        <p:spPr>
          <a:xfrm>
            <a:off x="0" y="6246892"/>
            <a:ext cx="9144000" cy="611108"/>
          </a:xfrm>
          <a:prstGeom prst="rect">
            <a:avLst/>
          </a:prstGeom>
        </p:spPr>
      </p:pic>
    </p:spTree>
  </p:cSld>
  <p:clrMapOvr>
    <a:masterClrMapping/>
  </p:clrMapOvr>
  <p:transition>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jeZBesedilom 1"/>
          <p:cNvSpPr txBox="1"/>
          <p:nvPr/>
        </p:nvSpPr>
        <p:spPr>
          <a:xfrm>
            <a:off x="1403648" y="764704"/>
            <a:ext cx="6471259" cy="523220"/>
          </a:xfrm>
          <a:prstGeom prst="rect">
            <a:avLst/>
          </a:prstGeom>
          <a:noFill/>
        </p:spPr>
        <p:txBody>
          <a:bodyPr wrap="none" rtlCol="0">
            <a:spAutoFit/>
          </a:bodyPr>
          <a:lstStyle/>
          <a:p>
            <a:r>
              <a:rPr lang="sl-SI" sz="2800" dirty="0" smtClean="0">
                <a:latin typeface="+mj-lt"/>
              </a:rPr>
              <a:t>Kako pride do relaksacije mišic v stenah žil?</a:t>
            </a:r>
            <a:endParaRPr lang="sl-SI" sz="2800" dirty="0">
              <a:latin typeface="+mj-lt"/>
            </a:endParaRPr>
          </a:p>
        </p:txBody>
      </p:sp>
      <p:pic>
        <p:nvPicPr>
          <p:cNvPr id="6" name="Picture 3" descr="C:\Users\peterb\Pictures\2011-08-23\007.jpg"/>
          <p:cNvPicPr>
            <a:picLocks noChangeAspect="1" noChangeArrowheads="1"/>
          </p:cNvPicPr>
          <p:nvPr/>
        </p:nvPicPr>
        <p:blipFill>
          <a:blip r:embed="rId3" cstate="print"/>
          <a:srcRect l="16081" t="8928" r="28211" b="76372"/>
          <a:stretch>
            <a:fillRect/>
          </a:stretch>
        </p:blipFill>
        <p:spPr bwMode="auto">
          <a:xfrm>
            <a:off x="323528" y="1556792"/>
            <a:ext cx="8568952" cy="3528392"/>
          </a:xfrm>
          <a:prstGeom prst="rect">
            <a:avLst/>
          </a:prstGeom>
          <a:noFill/>
          <a:ln w="38100">
            <a:solidFill>
              <a:schemeClr val="accent2">
                <a:lumMod val="60000"/>
                <a:lumOff val="40000"/>
              </a:schemeClr>
            </a:solidFill>
          </a:ln>
          <a:effectLst>
            <a:outerShdw blurRad="50800" dist="38100" dir="5400000" algn="t" rotWithShape="0">
              <a:prstClr val="black">
                <a:alpha val="40000"/>
              </a:prstClr>
            </a:outerShdw>
          </a:effectLst>
        </p:spPr>
      </p:pic>
      <p:sp>
        <p:nvSpPr>
          <p:cNvPr id="7" name="PoljeZBesedilom 6"/>
          <p:cNvSpPr txBox="1"/>
          <p:nvPr/>
        </p:nvSpPr>
        <p:spPr>
          <a:xfrm>
            <a:off x="899592" y="5301208"/>
            <a:ext cx="7808548" cy="646331"/>
          </a:xfrm>
          <a:prstGeom prst="rect">
            <a:avLst/>
          </a:prstGeom>
          <a:noFill/>
        </p:spPr>
        <p:txBody>
          <a:bodyPr wrap="none" rtlCol="0">
            <a:spAutoFit/>
          </a:bodyPr>
          <a:lstStyle/>
          <a:p>
            <a:r>
              <a:rPr lang="sl-SI" dirty="0" smtClean="0"/>
              <a:t>V celici se </a:t>
            </a:r>
            <a:r>
              <a:rPr lang="sl-SI" dirty="0" err="1" smtClean="0"/>
              <a:t>gvanozin</a:t>
            </a:r>
            <a:r>
              <a:rPr lang="sl-SI" dirty="0" smtClean="0">
                <a:sym typeface="Symbol"/>
              </a:rPr>
              <a:t>5trifosfat pretvori v ciklični </a:t>
            </a:r>
            <a:r>
              <a:rPr lang="sl-SI" dirty="0" err="1" smtClean="0">
                <a:sym typeface="Symbol"/>
              </a:rPr>
              <a:t>gvanozin</a:t>
            </a:r>
            <a:r>
              <a:rPr lang="sl-SI" dirty="0" smtClean="0">
                <a:sym typeface="Symbol"/>
              </a:rPr>
              <a:t>3,5monofosfat</a:t>
            </a:r>
          </a:p>
          <a:p>
            <a:r>
              <a:rPr lang="sl-SI" dirty="0" smtClean="0">
                <a:sym typeface="Symbol"/>
              </a:rPr>
              <a:t>Katalizator </a:t>
            </a:r>
            <a:r>
              <a:rPr lang="sl-SI" dirty="0" err="1" smtClean="0">
                <a:sym typeface="Symbol"/>
              </a:rPr>
              <a:t>gvanilat</a:t>
            </a:r>
            <a:r>
              <a:rPr lang="sl-SI" dirty="0" smtClean="0">
                <a:sym typeface="Symbol"/>
              </a:rPr>
              <a:t> </a:t>
            </a:r>
            <a:r>
              <a:rPr lang="sl-SI" dirty="0" err="1" smtClean="0">
                <a:sym typeface="Symbol"/>
              </a:rPr>
              <a:t>ciklaze</a:t>
            </a:r>
            <a:r>
              <a:rPr lang="sl-SI" dirty="0" smtClean="0">
                <a:sym typeface="Symbol"/>
              </a:rPr>
              <a:t> (</a:t>
            </a:r>
            <a:r>
              <a:rPr lang="sl-SI" dirty="0" err="1" smtClean="0">
                <a:sym typeface="Symbol"/>
              </a:rPr>
              <a:t>sGC</a:t>
            </a:r>
            <a:r>
              <a:rPr lang="sl-SI" dirty="0" smtClean="0">
                <a:sym typeface="Symbol"/>
              </a:rPr>
              <a:t>) aktivira NO. </a:t>
            </a:r>
            <a:endParaRPr lang="sl-SI" dirty="0"/>
          </a:p>
        </p:txBody>
      </p:sp>
      <p:pic>
        <p:nvPicPr>
          <p:cNvPr id="5" name="Slika 4"/>
          <p:cNvPicPr>
            <a:picLocks noChangeAspect="1"/>
          </p:cNvPicPr>
          <p:nvPr/>
        </p:nvPicPr>
        <p:blipFill rotWithShape="1">
          <a:blip r:embed="rId4" cstate="print">
            <a:extLst>
              <a:ext uri="{28A0092B-C50C-407E-A947-70E740481C1C}">
                <a14:useLocalDpi xmlns="" xmlns:a14="http://schemas.microsoft.com/office/drawing/2010/main" val="0"/>
              </a:ext>
            </a:extLst>
          </a:blip>
          <a:srcRect t="91089"/>
          <a:stretch/>
        </p:blipFill>
        <p:spPr>
          <a:xfrm>
            <a:off x="0" y="6246892"/>
            <a:ext cx="9144000" cy="611108"/>
          </a:xfrm>
          <a:prstGeom prst="rect">
            <a:avLst/>
          </a:prstGeom>
        </p:spPr>
      </p:pic>
      <p:sp>
        <p:nvSpPr>
          <p:cNvPr id="8" name="PoljeZBesedilom 7"/>
          <p:cNvSpPr txBox="1"/>
          <p:nvPr/>
        </p:nvSpPr>
        <p:spPr>
          <a:xfrm>
            <a:off x="7740352" y="4725144"/>
            <a:ext cx="995785" cy="276999"/>
          </a:xfrm>
          <a:prstGeom prst="rect">
            <a:avLst/>
          </a:prstGeom>
          <a:noFill/>
        </p:spPr>
        <p:txBody>
          <a:bodyPr wrap="none" rtlCol="0">
            <a:spAutoFit/>
          </a:bodyPr>
          <a:lstStyle/>
          <a:p>
            <a:r>
              <a:rPr lang="sl-SI" sz="1200" dirty="0" err="1" smtClean="0"/>
              <a:t>Buttler</a:t>
            </a:r>
            <a:r>
              <a:rPr lang="sl-SI" sz="1200" dirty="0" smtClean="0"/>
              <a:t> at </a:t>
            </a:r>
            <a:r>
              <a:rPr lang="sl-SI" sz="1200" dirty="0" err="1" smtClean="0"/>
              <a:t>all</a:t>
            </a:r>
            <a:endParaRPr lang="sl-SI" sz="1200" dirty="0"/>
          </a:p>
        </p:txBody>
      </p:sp>
    </p:spTree>
  </p:cSld>
  <p:clrMapOvr>
    <a:masterClrMapping/>
  </p:clrMapOvr>
  <p:transition spd="med">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jeZBesedilom 1"/>
          <p:cNvSpPr txBox="1"/>
          <p:nvPr/>
        </p:nvSpPr>
        <p:spPr>
          <a:xfrm>
            <a:off x="1187624" y="476672"/>
            <a:ext cx="6471259" cy="523220"/>
          </a:xfrm>
          <a:prstGeom prst="rect">
            <a:avLst/>
          </a:prstGeom>
          <a:noFill/>
        </p:spPr>
        <p:txBody>
          <a:bodyPr wrap="none" rtlCol="0">
            <a:spAutoFit/>
          </a:bodyPr>
          <a:lstStyle/>
          <a:p>
            <a:r>
              <a:rPr lang="sl-SI" sz="2800" dirty="0" smtClean="0">
                <a:latin typeface="+mj-lt"/>
              </a:rPr>
              <a:t>Kako pride do relaksacije mišic v stenah žil?</a:t>
            </a:r>
            <a:endParaRPr lang="sl-SI" sz="2800" dirty="0">
              <a:latin typeface="+mj-lt"/>
            </a:endParaRPr>
          </a:p>
        </p:txBody>
      </p:sp>
      <p:pic>
        <p:nvPicPr>
          <p:cNvPr id="5" name="Picture 3" descr="C:\Users\peterb\Pictures\2011-08-23\007.jpg"/>
          <p:cNvPicPr>
            <a:picLocks noChangeAspect="1" noChangeArrowheads="1"/>
          </p:cNvPicPr>
          <p:nvPr/>
        </p:nvPicPr>
        <p:blipFill>
          <a:blip r:embed="rId3" cstate="print"/>
          <a:srcRect l="19816" t="41600" r="34102" b="30637"/>
          <a:stretch>
            <a:fillRect/>
          </a:stretch>
        </p:blipFill>
        <p:spPr bwMode="auto">
          <a:xfrm>
            <a:off x="899592" y="1196752"/>
            <a:ext cx="7332990" cy="4549219"/>
          </a:xfrm>
          <a:prstGeom prst="rect">
            <a:avLst/>
          </a:prstGeom>
          <a:noFill/>
          <a:ln w="38100">
            <a:solidFill>
              <a:schemeClr val="accent2">
                <a:lumMod val="60000"/>
                <a:lumOff val="40000"/>
              </a:schemeClr>
            </a:solidFill>
          </a:ln>
          <a:effectLst/>
        </p:spPr>
      </p:pic>
      <p:pic>
        <p:nvPicPr>
          <p:cNvPr id="4" name="Slika 3"/>
          <p:cNvPicPr>
            <a:picLocks noChangeAspect="1"/>
          </p:cNvPicPr>
          <p:nvPr/>
        </p:nvPicPr>
        <p:blipFill rotWithShape="1">
          <a:blip r:embed="rId4" cstate="print">
            <a:extLst>
              <a:ext uri="{28A0092B-C50C-407E-A947-70E740481C1C}">
                <a14:useLocalDpi xmlns="" xmlns:a14="http://schemas.microsoft.com/office/drawing/2010/main" val="0"/>
              </a:ext>
            </a:extLst>
          </a:blip>
          <a:srcRect t="91089"/>
          <a:stretch/>
        </p:blipFill>
        <p:spPr>
          <a:xfrm>
            <a:off x="0" y="6246892"/>
            <a:ext cx="9144000" cy="611108"/>
          </a:xfrm>
          <a:prstGeom prst="rect">
            <a:avLst/>
          </a:prstGeom>
        </p:spPr>
      </p:pic>
      <p:sp>
        <p:nvSpPr>
          <p:cNvPr id="6" name="PoljeZBesedilom 5"/>
          <p:cNvSpPr txBox="1"/>
          <p:nvPr/>
        </p:nvSpPr>
        <p:spPr>
          <a:xfrm>
            <a:off x="7596336" y="5805264"/>
            <a:ext cx="995785" cy="276999"/>
          </a:xfrm>
          <a:prstGeom prst="rect">
            <a:avLst/>
          </a:prstGeom>
          <a:noFill/>
        </p:spPr>
        <p:txBody>
          <a:bodyPr wrap="none" rtlCol="0">
            <a:spAutoFit/>
          </a:bodyPr>
          <a:lstStyle/>
          <a:p>
            <a:r>
              <a:rPr lang="sl-SI" sz="1200" dirty="0" err="1" smtClean="0"/>
              <a:t>Buttler</a:t>
            </a:r>
            <a:r>
              <a:rPr lang="sl-SI" sz="1200" dirty="0" smtClean="0"/>
              <a:t> at </a:t>
            </a:r>
            <a:r>
              <a:rPr lang="sl-SI" sz="1200" dirty="0" err="1" smtClean="0"/>
              <a:t>all</a:t>
            </a:r>
            <a:endParaRPr lang="sl-SI" sz="1200" dirty="0"/>
          </a:p>
        </p:txBody>
      </p:sp>
    </p:spTree>
  </p:cSld>
  <p:clrMapOvr>
    <a:masterClrMapping/>
  </p:clrMapOvr>
  <p:transition spd="med">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jeZBesedilom 1"/>
          <p:cNvSpPr txBox="1"/>
          <p:nvPr/>
        </p:nvSpPr>
        <p:spPr>
          <a:xfrm>
            <a:off x="1259632" y="260648"/>
            <a:ext cx="6817892" cy="523220"/>
          </a:xfrm>
          <a:prstGeom prst="rect">
            <a:avLst/>
          </a:prstGeom>
          <a:noFill/>
        </p:spPr>
        <p:txBody>
          <a:bodyPr wrap="none" rtlCol="0">
            <a:spAutoFit/>
          </a:bodyPr>
          <a:lstStyle/>
          <a:p>
            <a:r>
              <a:rPr lang="sl-SI" sz="2800" dirty="0" smtClean="0">
                <a:latin typeface="+mj-lt"/>
              </a:rPr>
              <a:t>Kako deluje katalizator </a:t>
            </a:r>
            <a:r>
              <a:rPr lang="sl-SI" sz="2800" dirty="0" err="1" smtClean="0">
                <a:latin typeface="+mj-lt"/>
              </a:rPr>
              <a:t>gvanilat</a:t>
            </a:r>
            <a:r>
              <a:rPr lang="sl-SI" sz="2800" dirty="0" smtClean="0">
                <a:latin typeface="+mj-lt"/>
              </a:rPr>
              <a:t> </a:t>
            </a:r>
            <a:r>
              <a:rPr lang="sl-SI" sz="2800" dirty="0" err="1" smtClean="0">
                <a:latin typeface="+mj-lt"/>
              </a:rPr>
              <a:t>ciklaza</a:t>
            </a:r>
            <a:r>
              <a:rPr lang="sl-SI" sz="2800" dirty="0" smtClean="0">
                <a:latin typeface="+mj-lt"/>
              </a:rPr>
              <a:t> (</a:t>
            </a:r>
            <a:r>
              <a:rPr lang="sl-SI" sz="2800" dirty="0" err="1" smtClean="0">
                <a:latin typeface="+mj-lt"/>
              </a:rPr>
              <a:t>sGC</a:t>
            </a:r>
            <a:r>
              <a:rPr lang="sl-SI" sz="2800" dirty="0" smtClean="0">
                <a:latin typeface="+mj-lt"/>
              </a:rPr>
              <a:t> )?</a:t>
            </a:r>
            <a:endParaRPr lang="sl-SI" sz="2800" dirty="0">
              <a:latin typeface="+mj-lt"/>
            </a:endParaRPr>
          </a:p>
        </p:txBody>
      </p:sp>
      <p:pic>
        <p:nvPicPr>
          <p:cNvPr id="4" name="Picture 4" descr="C:\Users\peterb\Pictures\2011-08-23\008.jpg"/>
          <p:cNvPicPr>
            <a:picLocks noChangeAspect="1" noChangeArrowheads="1"/>
          </p:cNvPicPr>
          <p:nvPr/>
        </p:nvPicPr>
        <p:blipFill>
          <a:blip r:embed="rId3" cstate="print"/>
          <a:srcRect l="31211" t="9050" r="15314" b="73100"/>
          <a:stretch>
            <a:fillRect/>
          </a:stretch>
        </p:blipFill>
        <p:spPr bwMode="auto">
          <a:xfrm>
            <a:off x="395536" y="1124744"/>
            <a:ext cx="8352928" cy="3960440"/>
          </a:xfrm>
          <a:prstGeom prst="rect">
            <a:avLst/>
          </a:prstGeom>
          <a:noFill/>
          <a:ln w="38100">
            <a:solidFill>
              <a:schemeClr val="accent2">
                <a:lumMod val="60000"/>
                <a:lumOff val="40000"/>
              </a:schemeClr>
            </a:solidFill>
          </a:ln>
          <a:effectLst/>
        </p:spPr>
      </p:pic>
      <p:sp>
        <p:nvSpPr>
          <p:cNvPr id="6" name="PoljeZBesedilom 5"/>
          <p:cNvSpPr txBox="1"/>
          <p:nvPr/>
        </p:nvSpPr>
        <p:spPr>
          <a:xfrm>
            <a:off x="683568" y="5301208"/>
            <a:ext cx="6572568" cy="830997"/>
          </a:xfrm>
          <a:prstGeom prst="rect">
            <a:avLst/>
          </a:prstGeom>
          <a:noFill/>
        </p:spPr>
        <p:txBody>
          <a:bodyPr wrap="none" rtlCol="0">
            <a:spAutoFit/>
          </a:bodyPr>
          <a:lstStyle/>
          <a:p>
            <a:r>
              <a:rPr lang="sl-SI" sz="2400" dirty="0" smtClean="0">
                <a:latin typeface="+mj-lt"/>
              </a:rPr>
              <a:t>Na hemoglobin se lahko vežeta O</a:t>
            </a:r>
            <a:r>
              <a:rPr lang="sl-SI" sz="2400" baseline="-25000" dirty="0" smtClean="0">
                <a:latin typeface="+mj-lt"/>
              </a:rPr>
              <a:t>2</a:t>
            </a:r>
            <a:r>
              <a:rPr lang="sl-SI" sz="2400" dirty="0" smtClean="0">
                <a:latin typeface="+mj-lt"/>
              </a:rPr>
              <a:t> ali NO</a:t>
            </a:r>
          </a:p>
          <a:p>
            <a:r>
              <a:rPr lang="sl-SI" sz="2400" dirty="0" smtClean="0">
                <a:latin typeface="+mj-lt"/>
              </a:rPr>
              <a:t>Na </a:t>
            </a:r>
            <a:r>
              <a:rPr lang="sl-SI" sz="2400" dirty="0" err="1" smtClean="0">
                <a:latin typeface="+mj-lt"/>
              </a:rPr>
              <a:t>sGC</a:t>
            </a:r>
            <a:r>
              <a:rPr lang="sl-SI" sz="2400" dirty="0" smtClean="0">
                <a:latin typeface="+mj-lt"/>
              </a:rPr>
              <a:t> struktura </a:t>
            </a:r>
            <a:r>
              <a:rPr lang="sl-SI" sz="2400" dirty="0" smtClean="0">
                <a:latin typeface="+mj-lt"/>
                <a:sym typeface="Symbol"/>
              </a:rPr>
              <a:t> proteina omogoča vezavo le NO</a:t>
            </a:r>
            <a:endParaRPr lang="sl-SI" sz="2400" dirty="0">
              <a:latin typeface="+mj-lt"/>
            </a:endParaRPr>
          </a:p>
        </p:txBody>
      </p:sp>
      <p:pic>
        <p:nvPicPr>
          <p:cNvPr id="5" name="Slika 4"/>
          <p:cNvPicPr>
            <a:picLocks noChangeAspect="1"/>
          </p:cNvPicPr>
          <p:nvPr/>
        </p:nvPicPr>
        <p:blipFill rotWithShape="1">
          <a:blip r:embed="rId4" cstate="print">
            <a:extLst>
              <a:ext uri="{28A0092B-C50C-407E-A947-70E740481C1C}">
                <a14:useLocalDpi xmlns="" xmlns:a14="http://schemas.microsoft.com/office/drawing/2010/main" val="0"/>
              </a:ext>
            </a:extLst>
          </a:blip>
          <a:srcRect t="91089"/>
          <a:stretch/>
        </p:blipFill>
        <p:spPr>
          <a:xfrm>
            <a:off x="0" y="6246892"/>
            <a:ext cx="9144000" cy="611108"/>
          </a:xfrm>
          <a:prstGeom prst="rect">
            <a:avLst/>
          </a:prstGeom>
        </p:spPr>
      </p:pic>
      <p:sp>
        <p:nvSpPr>
          <p:cNvPr id="7" name="PoljeZBesedilom 6"/>
          <p:cNvSpPr txBox="1"/>
          <p:nvPr/>
        </p:nvSpPr>
        <p:spPr>
          <a:xfrm>
            <a:off x="7524328" y="5157192"/>
            <a:ext cx="995785" cy="276999"/>
          </a:xfrm>
          <a:prstGeom prst="rect">
            <a:avLst/>
          </a:prstGeom>
          <a:noFill/>
        </p:spPr>
        <p:txBody>
          <a:bodyPr wrap="none" rtlCol="0">
            <a:spAutoFit/>
          </a:bodyPr>
          <a:lstStyle/>
          <a:p>
            <a:r>
              <a:rPr lang="sl-SI" sz="1200" dirty="0" err="1" smtClean="0"/>
              <a:t>Buttler</a:t>
            </a:r>
            <a:r>
              <a:rPr lang="sl-SI" sz="1200" dirty="0" smtClean="0"/>
              <a:t> at </a:t>
            </a:r>
            <a:r>
              <a:rPr lang="sl-SI" sz="1200" dirty="0" err="1" smtClean="0"/>
              <a:t>all</a:t>
            </a:r>
            <a:endParaRPr lang="sl-SI" sz="1200" dirty="0"/>
          </a:p>
        </p:txBody>
      </p:sp>
    </p:spTree>
  </p:cSld>
  <p:clrMapOvr>
    <a:masterClrMapping/>
  </p:clrMapOvr>
  <p:transition spd="med">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jeZBesedilom 1"/>
          <p:cNvSpPr txBox="1"/>
          <p:nvPr/>
        </p:nvSpPr>
        <p:spPr>
          <a:xfrm>
            <a:off x="1475656" y="404664"/>
            <a:ext cx="6051913" cy="523220"/>
          </a:xfrm>
          <a:prstGeom prst="rect">
            <a:avLst/>
          </a:prstGeom>
          <a:noFill/>
        </p:spPr>
        <p:txBody>
          <a:bodyPr wrap="none" rtlCol="0">
            <a:spAutoFit/>
          </a:bodyPr>
          <a:lstStyle/>
          <a:p>
            <a:r>
              <a:rPr lang="sl-SI" sz="2800" dirty="0" smtClean="0">
                <a:latin typeface="+mj-lt"/>
              </a:rPr>
              <a:t>Kako nastane NO v organizmih sesalcev?</a:t>
            </a:r>
            <a:endParaRPr lang="sl-SI" sz="2800" dirty="0">
              <a:latin typeface="+mj-lt"/>
            </a:endParaRPr>
          </a:p>
        </p:txBody>
      </p:sp>
      <p:sp>
        <p:nvSpPr>
          <p:cNvPr id="3" name="PoljeZBesedilom 2"/>
          <p:cNvSpPr txBox="1"/>
          <p:nvPr/>
        </p:nvSpPr>
        <p:spPr>
          <a:xfrm>
            <a:off x="467544" y="1124744"/>
            <a:ext cx="7470763" cy="461665"/>
          </a:xfrm>
          <a:prstGeom prst="rect">
            <a:avLst/>
          </a:prstGeom>
          <a:noFill/>
        </p:spPr>
        <p:txBody>
          <a:bodyPr wrap="none" rtlCol="0">
            <a:spAutoFit/>
          </a:bodyPr>
          <a:lstStyle/>
          <a:p>
            <a:r>
              <a:rPr lang="sl-SI" sz="2400" dirty="0" smtClean="0">
                <a:latin typeface="+mj-lt"/>
              </a:rPr>
              <a:t>Družina encimov, ki sodeluje pri nastanku NO v tkivih: NOS</a:t>
            </a:r>
            <a:endParaRPr lang="sl-SI" sz="2400" dirty="0">
              <a:latin typeface="+mj-lt"/>
            </a:endParaRPr>
          </a:p>
        </p:txBody>
      </p:sp>
      <p:pic>
        <p:nvPicPr>
          <p:cNvPr id="6" name="Picture 5" descr="C:\Users\peterb\Pictures\2011-08-23\009.jpg"/>
          <p:cNvPicPr>
            <a:picLocks noChangeAspect="1" noChangeArrowheads="1"/>
          </p:cNvPicPr>
          <p:nvPr/>
        </p:nvPicPr>
        <p:blipFill>
          <a:blip r:embed="rId3" cstate="print"/>
          <a:srcRect l="20738" t="8003" r="35197" b="78278"/>
          <a:stretch>
            <a:fillRect/>
          </a:stretch>
        </p:blipFill>
        <p:spPr bwMode="auto">
          <a:xfrm>
            <a:off x="251520" y="1700808"/>
            <a:ext cx="8568952" cy="4176464"/>
          </a:xfrm>
          <a:prstGeom prst="rect">
            <a:avLst/>
          </a:prstGeom>
          <a:ln w="38100">
            <a:solidFill>
              <a:schemeClr val="accent2">
                <a:lumMod val="60000"/>
                <a:lumOff val="40000"/>
              </a:schemeClr>
            </a:solidFill>
          </a:ln>
          <a:effectLst/>
        </p:spPr>
        <p:style>
          <a:lnRef idx="1">
            <a:schemeClr val="accent2"/>
          </a:lnRef>
          <a:fillRef idx="2">
            <a:schemeClr val="accent2"/>
          </a:fillRef>
          <a:effectRef idx="1">
            <a:schemeClr val="accent2"/>
          </a:effectRef>
          <a:fontRef idx="minor">
            <a:schemeClr val="dk1"/>
          </a:fontRef>
        </p:style>
      </p:pic>
      <p:pic>
        <p:nvPicPr>
          <p:cNvPr id="5" name="Slika 4"/>
          <p:cNvPicPr>
            <a:picLocks noChangeAspect="1"/>
          </p:cNvPicPr>
          <p:nvPr/>
        </p:nvPicPr>
        <p:blipFill rotWithShape="1">
          <a:blip r:embed="rId4" cstate="print">
            <a:extLst>
              <a:ext uri="{28A0092B-C50C-407E-A947-70E740481C1C}">
                <a14:useLocalDpi xmlns="" xmlns:a14="http://schemas.microsoft.com/office/drawing/2010/main" val="0"/>
              </a:ext>
            </a:extLst>
          </a:blip>
          <a:srcRect t="91089"/>
          <a:stretch/>
        </p:blipFill>
        <p:spPr>
          <a:xfrm>
            <a:off x="0" y="6246892"/>
            <a:ext cx="9144000" cy="611108"/>
          </a:xfrm>
          <a:prstGeom prst="rect">
            <a:avLst/>
          </a:prstGeom>
        </p:spPr>
      </p:pic>
      <p:sp>
        <p:nvSpPr>
          <p:cNvPr id="7" name="PoljeZBesedilom 6"/>
          <p:cNvSpPr txBox="1"/>
          <p:nvPr/>
        </p:nvSpPr>
        <p:spPr>
          <a:xfrm>
            <a:off x="7668344" y="5949280"/>
            <a:ext cx="995785" cy="276999"/>
          </a:xfrm>
          <a:prstGeom prst="rect">
            <a:avLst/>
          </a:prstGeom>
          <a:noFill/>
        </p:spPr>
        <p:txBody>
          <a:bodyPr wrap="none" rtlCol="0">
            <a:spAutoFit/>
          </a:bodyPr>
          <a:lstStyle/>
          <a:p>
            <a:r>
              <a:rPr lang="sl-SI" sz="1200" dirty="0" err="1" smtClean="0"/>
              <a:t>Buttler</a:t>
            </a:r>
            <a:r>
              <a:rPr lang="sl-SI" sz="1200" dirty="0" smtClean="0"/>
              <a:t> at </a:t>
            </a:r>
            <a:r>
              <a:rPr lang="sl-SI" sz="1200" dirty="0" err="1" smtClean="0"/>
              <a:t>all</a:t>
            </a:r>
            <a:endParaRPr lang="sl-SI" sz="1200" dirty="0"/>
          </a:p>
        </p:txBody>
      </p:sp>
    </p:spTree>
  </p:cSld>
  <p:clrMapOvr>
    <a:masterClrMapping/>
  </p:clrMapOvr>
  <p:transition spd="med">
    <p:wedg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peterb\Pictures\2011-08-24\002.jpg"/>
          <p:cNvPicPr>
            <a:picLocks noChangeAspect="1" noChangeArrowheads="1"/>
          </p:cNvPicPr>
          <p:nvPr/>
        </p:nvPicPr>
        <p:blipFill>
          <a:blip r:embed="rId3" cstate="print">
            <a:lum bright="52000" contrast="-31000"/>
          </a:blip>
          <a:srcRect t="10096" r="44927" b="62196"/>
          <a:stretch>
            <a:fillRect/>
          </a:stretch>
        </p:blipFill>
        <p:spPr bwMode="auto">
          <a:xfrm>
            <a:off x="0" y="0"/>
            <a:ext cx="9144000" cy="6309320"/>
          </a:xfrm>
          <a:prstGeom prst="rect">
            <a:avLst/>
          </a:prstGeom>
          <a:noFill/>
        </p:spPr>
      </p:pic>
      <p:sp>
        <p:nvSpPr>
          <p:cNvPr id="2" name="PoljeZBesedilom 1"/>
          <p:cNvSpPr txBox="1"/>
          <p:nvPr/>
        </p:nvSpPr>
        <p:spPr>
          <a:xfrm>
            <a:off x="1475656" y="404664"/>
            <a:ext cx="6051913" cy="523220"/>
          </a:xfrm>
          <a:prstGeom prst="rect">
            <a:avLst/>
          </a:prstGeom>
          <a:noFill/>
        </p:spPr>
        <p:txBody>
          <a:bodyPr wrap="none" rtlCol="0">
            <a:spAutoFit/>
          </a:bodyPr>
          <a:lstStyle/>
          <a:p>
            <a:r>
              <a:rPr lang="sl-SI" sz="2800" dirty="0" smtClean="0">
                <a:latin typeface="+mj-lt"/>
              </a:rPr>
              <a:t>Kako nastane NO v organizmih sesalcev?</a:t>
            </a:r>
            <a:endParaRPr lang="sl-SI" sz="2800" dirty="0">
              <a:latin typeface="+mj-lt"/>
            </a:endParaRPr>
          </a:p>
        </p:txBody>
      </p:sp>
      <p:sp>
        <p:nvSpPr>
          <p:cNvPr id="3" name="PoljeZBesedilom 2"/>
          <p:cNvSpPr txBox="1"/>
          <p:nvPr/>
        </p:nvSpPr>
        <p:spPr>
          <a:xfrm>
            <a:off x="467544" y="1124744"/>
            <a:ext cx="7470763" cy="461665"/>
          </a:xfrm>
          <a:prstGeom prst="rect">
            <a:avLst/>
          </a:prstGeom>
          <a:noFill/>
        </p:spPr>
        <p:txBody>
          <a:bodyPr wrap="none" rtlCol="0">
            <a:spAutoFit/>
          </a:bodyPr>
          <a:lstStyle/>
          <a:p>
            <a:r>
              <a:rPr lang="sl-SI" sz="2400" dirty="0" smtClean="0">
                <a:latin typeface="+mj-lt"/>
              </a:rPr>
              <a:t>Družina encimov, ki sodeluje pri nastanku NO v tkivih: NOS</a:t>
            </a:r>
            <a:endParaRPr lang="sl-SI" sz="2400" dirty="0">
              <a:latin typeface="+mj-lt"/>
            </a:endParaRPr>
          </a:p>
        </p:txBody>
      </p:sp>
      <p:sp>
        <p:nvSpPr>
          <p:cNvPr id="4" name="PoljeZBesedilom 3"/>
          <p:cNvSpPr txBox="1"/>
          <p:nvPr/>
        </p:nvSpPr>
        <p:spPr>
          <a:xfrm>
            <a:off x="683568" y="1700808"/>
            <a:ext cx="3024336" cy="1200329"/>
          </a:xfrm>
          <a:prstGeom prst="rect">
            <a:avLst/>
          </a:prstGeom>
          <a:noFill/>
        </p:spPr>
        <p:txBody>
          <a:bodyPr wrap="square" rtlCol="0">
            <a:spAutoFit/>
          </a:bodyPr>
          <a:lstStyle/>
          <a:p>
            <a:r>
              <a:rPr lang="sl-SI" sz="2400" dirty="0" err="1" smtClean="0">
                <a:latin typeface="+mj-lt"/>
              </a:rPr>
              <a:t>eNOS</a:t>
            </a:r>
            <a:r>
              <a:rPr lang="sl-SI" sz="2400" dirty="0" smtClean="0">
                <a:latin typeface="+mj-lt"/>
              </a:rPr>
              <a:t> v žilah</a:t>
            </a:r>
          </a:p>
          <a:p>
            <a:r>
              <a:rPr lang="sl-SI" sz="2400" dirty="0" err="1" smtClean="0">
                <a:latin typeface="+mj-lt"/>
              </a:rPr>
              <a:t>iNOS</a:t>
            </a:r>
            <a:r>
              <a:rPr lang="sl-SI" sz="2400" dirty="0" smtClean="0">
                <a:latin typeface="+mj-lt"/>
              </a:rPr>
              <a:t> v makrofagih</a:t>
            </a:r>
          </a:p>
          <a:p>
            <a:r>
              <a:rPr lang="sl-SI" sz="2400" dirty="0" err="1" smtClean="0">
                <a:latin typeface="+mj-lt"/>
              </a:rPr>
              <a:t>nNOS</a:t>
            </a:r>
            <a:r>
              <a:rPr lang="sl-SI" sz="2400" dirty="0" smtClean="0">
                <a:latin typeface="+mj-lt"/>
              </a:rPr>
              <a:t> v živcih</a:t>
            </a:r>
            <a:endParaRPr lang="sl-SI" sz="2400" dirty="0">
              <a:latin typeface="+mj-lt"/>
            </a:endParaRPr>
          </a:p>
        </p:txBody>
      </p:sp>
      <p:sp>
        <p:nvSpPr>
          <p:cNvPr id="7" name="PoljeZBesedilom 6"/>
          <p:cNvSpPr txBox="1"/>
          <p:nvPr/>
        </p:nvSpPr>
        <p:spPr>
          <a:xfrm>
            <a:off x="683568" y="3140968"/>
            <a:ext cx="7613494" cy="1200329"/>
          </a:xfrm>
          <a:prstGeom prst="rect">
            <a:avLst/>
          </a:prstGeom>
          <a:noFill/>
        </p:spPr>
        <p:txBody>
          <a:bodyPr wrap="none" rtlCol="0">
            <a:spAutoFit/>
          </a:bodyPr>
          <a:lstStyle/>
          <a:p>
            <a:r>
              <a:rPr lang="sl-SI" sz="2400" dirty="0" err="1" smtClean="0">
                <a:latin typeface="+mj-lt"/>
              </a:rPr>
              <a:t>eNOS</a:t>
            </a:r>
            <a:r>
              <a:rPr lang="sl-SI" sz="2400" dirty="0" smtClean="0">
                <a:latin typeface="+mj-lt"/>
              </a:rPr>
              <a:t> in </a:t>
            </a:r>
            <a:r>
              <a:rPr lang="sl-SI" sz="2400" dirty="0" err="1" smtClean="0">
                <a:latin typeface="+mj-lt"/>
              </a:rPr>
              <a:t>nNOS</a:t>
            </a:r>
            <a:r>
              <a:rPr lang="sl-SI" sz="2400" dirty="0" smtClean="0">
                <a:latin typeface="+mj-lt"/>
              </a:rPr>
              <a:t>  sta ves čas prisotna v endotelijskih celicah in</a:t>
            </a:r>
          </a:p>
          <a:p>
            <a:r>
              <a:rPr lang="sl-SI" sz="2400" dirty="0" smtClean="0">
                <a:latin typeface="+mj-lt"/>
              </a:rPr>
              <a:t> živčnem tkivu</a:t>
            </a:r>
          </a:p>
          <a:p>
            <a:r>
              <a:rPr lang="sl-SI" sz="2400" dirty="0" err="1" smtClean="0">
                <a:latin typeface="+mj-lt"/>
              </a:rPr>
              <a:t>iNOS</a:t>
            </a:r>
            <a:r>
              <a:rPr lang="sl-SI" sz="2400" dirty="0" smtClean="0">
                <a:latin typeface="+mj-lt"/>
              </a:rPr>
              <a:t> je v tkivu samo takrat, ko je potreben</a:t>
            </a:r>
            <a:endParaRPr lang="sl-SI" sz="2400" dirty="0">
              <a:latin typeface="+mj-lt"/>
            </a:endParaRPr>
          </a:p>
        </p:txBody>
      </p:sp>
      <p:sp>
        <p:nvSpPr>
          <p:cNvPr id="8" name="PoljeZBesedilom 7"/>
          <p:cNvSpPr txBox="1"/>
          <p:nvPr/>
        </p:nvSpPr>
        <p:spPr>
          <a:xfrm>
            <a:off x="803896" y="4653136"/>
            <a:ext cx="8481361" cy="1200329"/>
          </a:xfrm>
          <a:prstGeom prst="rect">
            <a:avLst/>
          </a:prstGeom>
          <a:noFill/>
        </p:spPr>
        <p:txBody>
          <a:bodyPr wrap="none" rtlCol="0">
            <a:spAutoFit/>
          </a:bodyPr>
          <a:lstStyle/>
          <a:p>
            <a:r>
              <a:rPr lang="sl-SI" sz="2400" dirty="0" err="1" smtClean="0">
                <a:latin typeface="+mj-lt"/>
              </a:rPr>
              <a:t>eNOS</a:t>
            </a:r>
            <a:r>
              <a:rPr lang="sl-SI" sz="2400" dirty="0" smtClean="0">
                <a:latin typeface="+mj-lt"/>
              </a:rPr>
              <a:t> in </a:t>
            </a:r>
            <a:r>
              <a:rPr lang="sl-SI" sz="2400" dirty="0" err="1" smtClean="0">
                <a:latin typeface="+mj-lt"/>
              </a:rPr>
              <a:t>nNOS</a:t>
            </a:r>
            <a:r>
              <a:rPr lang="sl-SI" sz="2400" dirty="0" smtClean="0">
                <a:latin typeface="+mj-lt"/>
              </a:rPr>
              <a:t> aktivira naraščanje koncentracije Ca</a:t>
            </a:r>
            <a:r>
              <a:rPr lang="sl-SI" sz="2400" baseline="30000" dirty="0" smtClean="0">
                <a:latin typeface="+mj-lt"/>
              </a:rPr>
              <a:t>2+</a:t>
            </a:r>
            <a:r>
              <a:rPr lang="sl-SI" sz="2400" dirty="0" smtClean="0">
                <a:latin typeface="+mj-lt"/>
              </a:rPr>
              <a:t> ionov v tkivu</a:t>
            </a:r>
          </a:p>
          <a:p>
            <a:r>
              <a:rPr lang="sl-SI" sz="2400" dirty="0" err="1" smtClean="0">
                <a:latin typeface="+mj-lt"/>
              </a:rPr>
              <a:t>iNOS</a:t>
            </a:r>
            <a:r>
              <a:rPr lang="sl-SI" sz="2400" dirty="0" smtClean="0">
                <a:latin typeface="+mj-lt"/>
              </a:rPr>
              <a:t> aktivirajo Ca</a:t>
            </a:r>
            <a:r>
              <a:rPr lang="sl-SI" sz="2400" baseline="30000" dirty="0" smtClean="0">
                <a:latin typeface="+mj-lt"/>
              </a:rPr>
              <a:t>2+</a:t>
            </a:r>
            <a:r>
              <a:rPr lang="sl-SI" sz="2400" dirty="0" smtClean="0">
                <a:latin typeface="+mj-lt"/>
              </a:rPr>
              <a:t>, vendar spreminjanje koncentracije Ca</a:t>
            </a:r>
            <a:r>
              <a:rPr lang="sl-SI" sz="2400" baseline="30000" dirty="0" smtClean="0">
                <a:latin typeface="+mj-lt"/>
              </a:rPr>
              <a:t>2+</a:t>
            </a:r>
            <a:r>
              <a:rPr lang="sl-SI" sz="2400" dirty="0" smtClean="0">
                <a:latin typeface="+mj-lt"/>
              </a:rPr>
              <a:t> ionov </a:t>
            </a:r>
          </a:p>
          <a:p>
            <a:r>
              <a:rPr lang="sl-SI" sz="2400" dirty="0" smtClean="0">
                <a:latin typeface="+mj-lt"/>
              </a:rPr>
              <a:t>ne vpliva</a:t>
            </a:r>
            <a:endParaRPr lang="sl-SI" sz="2400" dirty="0">
              <a:latin typeface="+mj-lt"/>
            </a:endParaRPr>
          </a:p>
        </p:txBody>
      </p:sp>
      <p:pic>
        <p:nvPicPr>
          <p:cNvPr id="10" name="Slika 9"/>
          <p:cNvPicPr>
            <a:picLocks noChangeAspect="1"/>
          </p:cNvPicPr>
          <p:nvPr/>
        </p:nvPicPr>
        <p:blipFill rotWithShape="1">
          <a:blip r:embed="rId4" cstate="print">
            <a:extLst>
              <a:ext uri="{28A0092B-C50C-407E-A947-70E740481C1C}">
                <a14:useLocalDpi xmlns="" xmlns:a14="http://schemas.microsoft.com/office/drawing/2010/main" val="0"/>
              </a:ext>
            </a:extLst>
          </a:blip>
          <a:srcRect t="91089"/>
          <a:stretch/>
        </p:blipFill>
        <p:spPr>
          <a:xfrm>
            <a:off x="0" y="6246892"/>
            <a:ext cx="9144000" cy="611108"/>
          </a:xfrm>
          <a:prstGeom prst="rect">
            <a:avLst/>
          </a:prstGeom>
        </p:spPr>
      </p:pic>
    </p:spTree>
  </p:cSld>
  <p:clrMapOvr>
    <a:masterClrMapping/>
  </p:clrMapOvr>
  <p:transition spd="med">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2" descr="C:\Users\peterb\Pictures\2011-08-24\002.jpg"/>
          <p:cNvPicPr>
            <a:picLocks noChangeAspect="1" noChangeArrowheads="1"/>
          </p:cNvPicPr>
          <p:nvPr/>
        </p:nvPicPr>
        <p:blipFill>
          <a:blip r:embed="rId3" cstate="print">
            <a:lum bright="52000" contrast="-31000"/>
          </a:blip>
          <a:srcRect t="10096" r="44927" b="62196"/>
          <a:stretch>
            <a:fillRect/>
          </a:stretch>
        </p:blipFill>
        <p:spPr bwMode="auto">
          <a:xfrm>
            <a:off x="0" y="0"/>
            <a:ext cx="9144000" cy="6309320"/>
          </a:xfrm>
          <a:prstGeom prst="rect">
            <a:avLst/>
          </a:prstGeom>
          <a:noFill/>
        </p:spPr>
      </p:pic>
      <p:pic>
        <p:nvPicPr>
          <p:cNvPr id="2" name="Slika 1"/>
          <p:cNvPicPr>
            <a:picLocks noChangeAspect="1"/>
          </p:cNvPicPr>
          <p:nvPr/>
        </p:nvPicPr>
        <p:blipFill rotWithShape="1">
          <a:blip r:embed="rId4" cstate="print">
            <a:extLst>
              <a:ext uri="{28A0092B-C50C-407E-A947-70E740481C1C}">
                <a14:useLocalDpi xmlns:a14="http://schemas.microsoft.com/office/drawing/2010/main" xmlns="" val="0"/>
              </a:ext>
            </a:extLst>
          </a:blip>
          <a:srcRect t="91089"/>
          <a:stretch/>
        </p:blipFill>
        <p:spPr>
          <a:xfrm>
            <a:off x="0" y="6246891"/>
            <a:ext cx="9144000" cy="611108"/>
          </a:xfrm>
          <a:prstGeom prst="rect">
            <a:avLst/>
          </a:prstGeom>
        </p:spPr>
      </p:pic>
      <p:sp>
        <p:nvSpPr>
          <p:cNvPr id="3" name="PoljeZBesedilom 2"/>
          <p:cNvSpPr txBox="1"/>
          <p:nvPr/>
        </p:nvSpPr>
        <p:spPr>
          <a:xfrm>
            <a:off x="827584" y="620688"/>
            <a:ext cx="1008112" cy="646331"/>
          </a:xfrm>
          <a:prstGeom prst="rect">
            <a:avLst/>
          </a:prstGeom>
          <a:noFill/>
        </p:spPr>
        <p:txBody>
          <a:bodyPr wrap="square" rtlCol="0">
            <a:spAutoFit/>
          </a:bodyPr>
          <a:lstStyle/>
          <a:p>
            <a:r>
              <a:rPr lang="sl-SI" sz="3600" dirty="0" smtClean="0">
                <a:latin typeface="+mj-lt"/>
              </a:rPr>
              <a:t>NO</a:t>
            </a:r>
            <a:endParaRPr lang="sl-SI" sz="3600" dirty="0"/>
          </a:p>
        </p:txBody>
      </p:sp>
      <p:sp>
        <p:nvSpPr>
          <p:cNvPr id="5" name="PoljeZBesedilom 4"/>
          <p:cNvSpPr txBox="1"/>
          <p:nvPr/>
        </p:nvSpPr>
        <p:spPr>
          <a:xfrm>
            <a:off x="1763688" y="692696"/>
            <a:ext cx="6107762" cy="523220"/>
          </a:xfrm>
          <a:prstGeom prst="rect">
            <a:avLst/>
          </a:prstGeom>
          <a:noFill/>
        </p:spPr>
        <p:txBody>
          <a:bodyPr wrap="none" rtlCol="0">
            <a:spAutoFit/>
          </a:bodyPr>
          <a:lstStyle/>
          <a:p>
            <a:r>
              <a:rPr lang="sl-SI" sz="2800" dirty="0" smtClean="0">
                <a:latin typeface="+mj-lt"/>
              </a:rPr>
              <a:t>fiziološka vloga pri sesalcih znana </a:t>
            </a:r>
            <a:r>
              <a:rPr lang="sl-SI" sz="2800" dirty="0" smtClean="0">
                <a:latin typeface="+mj-lt"/>
                <a:sym typeface="Symbol"/>
              </a:rPr>
              <a:t> 1987</a:t>
            </a:r>
            <a:endParaRPr lang="sl-SI" sz="2800" dirty="0">
              <a:latin typeface="+mj-lt"/>
            </a:endParaRPr>
          </a:p>
        </p:txBody>
      </p:sp>
      <p:sp>
        <p:nvSpPr>
          <p:cNvPr id="6" name="PoljeZBesedilom 5"/>
          <p:cNvSpPr txBox="1"/>
          <p:nvPr/>
        </p:nvSpPr>
        <p:spPr>
          <a:xfrm>
            <a:off x="827584" y="1916832"/>
            <a:ext cx="2892458" cy="461665"/>
          </a:xfrm>
          <a:prstGeom prst="rect">
            <a:avLst/>
          </a:prstGeom>
          <a:noFill/>
        </p:spPr>
        <p:txBody>
          <a:bodyPr wrap="none" rtlCol="0">
            <a:spAutoFit/>
          </a:bodyPr>
          <a:lstStyle/>
          <a:p>
            <a:r>
              <a:rPr lang="sl-SI" sz="2400" dirty="0" smtClean="0">
                <a:latin typeface="+mj-lt"/>
              </a:rPr>
              <a:t>Kako pripravimo NO ?</a:t>
            </a:r>
            <a:endParaRPr lang="sl-SI" sz="2400" dirty="0">
              <a:latin typeface="+mj-lt"/>
            </a:endParaRPr>
          </a:p>
        </p:txBody>
      </p:sp>
      <p:sp>
        <p:nvSpPr>
          <p:cNvPr id="7" name="PoljeZBesedilom 6"/>
          <p:cNvSpPr txBox="1"/>
          <p:nvPr/>
        </p:nvSpPr>
        <p:spPr>
          <a:xfrm>
            <a:off x="827584" y="2708920"/>
            <a:ext cx="2923685" cy="461665"/>
          </a:xfrm>
          <a:prstGeom prst="rect">
            <a:avLst/>
          </a:prstGeom>
          <a:noFill/>
        </p:spPr>
        <p:txBody>
          <a:bodyPr wrap="none" rtlCol="0">
            <a:spAutoFit/>
          </a:bodyPr>
          <a:lstStyle/>
          <a:p>
            <a:r>
              <a:rPr lang="sl-SI" sz="2400" dirty="0" smtClean="0">
                <a:latin typeface="+mj-lt"/>
              </a:rPr>
              <a:t>Kako nastaja v naravi?</a:t>
            </a:r>
            <a:endParaRPr lang="sl-SI" sz="2400" dirty="0">
              <a:latin typeface="+mj-lt"/>
            </a:endParaRPr>
          </a:p>
        </p:txBody>
      </p:sp>
      <p:sp>
        <p:nvSpPr>
          <p:cNvPr id="8" name="PoljeZBesedilom 7"/>
          <p:cNvSpPr txBox="1"/>
          <p:nvPr/>
        </p:nvSpPr>
        <p:spPr>
          <a:xfrm>
            <a:off x="827584" y="3573016"/>
            <a:ext cx="2845331" cy="461665"/>
          </a:xfrm>
          <a:prstGeom prst="rect">
            <a:avLst/>
          </a:prstGeom>
          <a:noFill/>
        </p:spPr>
        <p:txBody>
          <a:bodyPr wrap="none" rtlCol="0">
            <a:spAutoFit/>
          </a:bodyPr>
          <a:lstStyle/>
          <a:p>
            <a:r>
              <a:rPr lang="sl-SI" sz="2400" dirty="0" smtClean="0">
                <a:latin typeface="+mj-lt"/>
              </a:rPr>
              <a:t>Kako nastaja v tkivih?</a:t>
            </a:r>
            <a:endParaRPr lang="sl-SI" sz="2400" dirty="0">
              <a:latin typeface="+mj-lt"/>
            </a:endParaRPr>
          </a:p>
        </p:txBody>
      </p:sp>
      <p:sp>
        <p:nvSpPr>
          <p:cNvPr id="10" name="PoljeZBesedilom 9"/>
          <p:cNvSpPr txBox="1"/>
          <p:nvPr/>
        </p:nvSpPr>
        <p:spPr>
          <a:xfrm>
            <a:off x="1475656" y="620688"/>
            <a:ext cx="410690" cy="584775"/>
          </a:xfrm>
          <a:prstGeom prst="rect">
            <a:avLst/>
          </a:prstGeom>
          <a:noFill/>
        </p:spPr>
        <p:txBody>
          <a:bodyPr wrap="none" rtlCol="0">
            <a:spAutoFit/>
          </a:bodyPr>
          <a:lstStyle/>
          <a:p>
            <a:r>
              <a:rPr lang="sl-SI" sz="3200" dirty="0" smtClean="0">
                <a:sym typeface="Symbol"/>
              </a:rPr>
              <a:t></a:t>
            </a:r>
            <a:endParaRPr lang="sl-SI" sz="3200" dirty="0"/>
          </a:p>
        </p:txBody>
      </p:sp>
    </p:spTree>
    <p:extLst>
      <p:ext uri="{BB962C8B-B14F-4D97-AF65-F5344CB8AC3E}">
        <p14:creationId xmlns:p14="http://schemas.microsoft.com/office/powerpoint/2010/main" xmlns="" val="183954436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jeZBesedilom 1"/>
          <p:cNvSpPr txBox="1"/>
          <p:nvPr/>
        </p:nvSpPr>
        <p:spPr>
          <a:xfrm>
            <a:off x="1475656" y="404664"/>
            <a:ext cx="4981748" cy="523220"/>
          </a:xfrm>
          <a:prstGeom prst="rect">
            <a:avLst/>
          </a:prstGeom>
          <a:noFill/>
        </p:spPr>
        <p:txBody>
          <a:bodyPr wrap="none" rtlCol="0">
            <a:spAutoFit/>
          </a:bodyPr>
          <a:lstStyle/>
          <a:p>
            <a:r>
              <a:rPr lang="sl-SI" sz="2800" dirty="0" smtClean="0">
                <a:latin typeface="+mj-lt"/>
              </a:rPr>
              <a:t>Kako nastane NO v žilnih stenah?</a:t>
            </a:r>
            <a:endParaRPr lang="sl-SI" sz="2800" dirty="0">
              <a:latin typeface="+mj-lt"/>
            </a:endParaRPr>
          </a:p>
        </p:txBody>
      </p:sp>
      <p:pic>
        <p:nvPicPr>
          <p:cNvPr id="9" name="Picture 3" descr="C:\Users\peterb\Pictures\2011-08-23\010.jpg"/>
          <p:cNvPicPr>
            <a:picLocks noChangeAspect="1" noChangeArrowheads="1"/>
          </p:cNvPicPr>
          <p:nvPr/>
        </p:nvPicPr>
        <p:blipFill>
          <a:blip r:embed="rId3" cstate="print"/>
          <a:srcRect l="34131" t="38450" r="15743" b="31948"/>
          <a:stretch>
            <a:fillRect/>
          </a:stretch>
        </p:blipFill>
        <p:spPr bwMode="auto">
          <a:xfrm>
            <a:off x="395536" y="1052736"/>
            <a:ext cx="8208912" cy="4608512"/>
          </a:xfrm>
          <a:prstGeom prst="rect">
            <a:avLst/>
          </a:prstGeom>
          <a:noFill/>
          <a:ln w="38100">
            <a:solidFill>
              <a:schemeClr val="accent2">
                <a:lumMod val="60000"/>
                <a:lumOff val="40000"/>
              </a:schemeClr>
            </a:solidFill>
          </a:ln>
          <a:effectLst/>
        </p:spPr>
      </p:pic>
      <p:pic>
        <p:nvPicPr>
          <p:cNvPr id="4" name="Slika 3"/>
          <p:cNvPicPr>
            <a:picLocks noChangeAspect="1"/>
          </p:cNvPicPr>
          <p:nvPr/>
        </p:nvPicPr>
        <p:blipFill rotWithShape="1">
          <a:blip r:embed="rId4" cstate="print">
            <a:extLst>
              <a:ext uri="{28A0092B-C50C-407E-A947-70E740481C1C}">
                <a14:useLocalDpi xmlns="" xmlns:a14="http://schemas.microsoft.com/office/drawing/2010/main" val="0"/>
              </a:ext>
            </a:extLst>
          </a:blip>
          <a:srcRect t="91089"/>
          <a:stretch/>
        </p:blipFill>
        <p:spPr>
          <a:xfrm>
            <a:off x="0" y="6246892"/>
            <a:ext cx="9144000" cy="611108"/>
          </a:xfrm>
          <a:prstGeom prst="rect">
            <a:avLst/>
          </a:prstGeom>
        </p:spPr>
      </p:pic>
      <p:sp>
        <p:nvSpPr>
          <p:cNvPr id="5" name="PoljeZBesedilom 4"/>
          <p:cNvSpPr txBox="1"/>
          <p:nvPr/>
        </p:nvSpPr>
        <p:spPr>
          <a:xfrm>
            <a:off x="7452320" y="5805264"/>
            <a:ext cx="995785" cy="276999"/>
          </a:xfrm>
          <a:prstGeom prst="rect">
            <a:avLst/>
          </a:prstGeom>
          <a:noFill/>
        </p:spPr>
        <p:txBody>
          <a:bodyPr wrap="none" rtlCol="0">
            <a:spAutoFit/>
          </a:bodyPr>
          <a:lstStyle/>
          <a:p>
            <a:r>
              <a:rPr lang="sl-SI" sz="1200" dirty="0" err="1" smtClean="0"/>
              <a:t>Buttler</a:t>
            </a:r>
            <a:r>
              <a:rPr lang="sl-SI" sz="1200" dirty="0" smtClean="0"/>
              <a:t> at </a:t>
            </a:r>
            <a:r>
              <a:rPr lang="sl-SI" sz="1200" dirty="0" err="1" smtClean="0"/>
              <a:t>all</a:t>
            </a:r>
            <a:endParaRPr lang="sl-SI" sz="1200" dirty="0"/>
          </a:p>
        </p:txBody>
      </p:sp>
    </p:spTree>
  </p:cSld>
  <p:clrMapOvr>
    <a:masterClrMapping/>
  </p:clrMapOvr>
  <p:transition spd="med">
    <p:wedg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peterb\Pictures\2011-08-24\002.jpg"/>
          <p:cNvPicPr>
            <a:picLocks noChangeAspect="1" noChangeArrowheads="1"/>
          </p:cNvPicPr>
          <p:nvPr/>
        </p:nvPicPr>
        <p:blipFill>
          <a:blip r:embed="rId3" cstate="print">
            <a:lum bright="52000" contrast="-31000"/>
          </a:blip>
          <a:srcRect t="10096" r="44927" b="62196"/>
          <a:stretch>
            <a:fillRect/>
          </a:stretch>
        </p:blipFill>
        <p:spPr bwMode="auto">
          <a:xfrm>
            <a:off x="0" y="0"/>
            <a:ext cx="9144000" cy="6309320"/>
          </a:xfrm>
          <a:prstGeom prst="rect">
            <a:avLst/>
          </a:prstGeom>
          <a:noFill/>
        </p:spPr>
      </p:pic>
      <p:sp>
        <p:nvSpPr>
          <p:cNvPr id="2" name="PoljeZBesedilom 1"/>
          <p:cNvSpPr txBox="1"/>
          <p:nvPr/>
        </p:nvSpPr>
        <p:spPr>
          <a:xfrm>
            <a:off x="2771800" y="836712"/>
            <a:ext cx="3359509" cy="523220"/>
          </a:xfrm>
          <a:prstGeom prst="rect">
            <a:avLst/>
          </a:prstGeom>
          <a:noFill/>
        </p:spPr>
        <p:txBody>
          <a:bodyPr wrap="none" rtlCol="0">
            <a:spAutoFit/>
          </a:bodyPr>
          <a:lstStyle/>
          <a:p>
            <a:r>
              <a:rPr lang="sl-SI" sz="2800" dirty="0" smtClean="0">
                <a:latin typeface="+mj-lt"/>
              </a:rPr>
              <a:t>Fiziološke funkcije NO</a:t>
            </a:r>
            <a:endParaRPr lang="sl-SI" sz="2800" dirty="0">
              <a:latin typeface="+mj-lt"/>
            </a:endParaRPr>
          </a:p>
        </p:txBody>
      </p:sp>
      <p:sp>
        <p:nvSpPr>
          <p:cNvPr id="3" name="PoljeZBesedilom 2"/>
          <p:cNvSpPr txBox="1"/>
          <p:nvPr/>
        </p:nvSpPr>
        <p:spPr>
          <a:xfrm>
            <a:off x="755576" y="1772816"/>
            <a:ext cx="2347053" cy="461665"/>
          </a:xfrm>
          <a:prstGeom prst="rect">
            <a:avLst/>
          </a:prstGeom>
          <a:noFill/>
        </p:spPr>
        <p:txBody>
          <a:bodyPr wrap="none" rtlCol="0">
            <a:spAutoFit/>
          </a:bodyPr>
          <a:lstStyle/>
          <a:p>
            <a:r>
              <a:rPr lang="sl-SI" sz="2400" dirty="0" smtClean="0">
                <a:latin typeface="+mj-lt"/>
              </a:rPr>
              <a:t>Srčno-žilni sistem</a:t>
            </a:r>
            <a:endParaRPr lang="sl-SI" sz="2400" dirty="0">
              <a:latin typeface="+mj-lt"/>
            </a:endParaRPr>
          </a:p>
        </p:txBody>
      </p:sp>
      <p:sp>
        <p:nvSpPr>
          <p:cNvPr id="4" name="PoljeZBesedilom 3"/>
          <p:cNvSpPr txBox="1"/>
          <p:nvPr/>
        </p:nvSpPr>
        <p:spPr>
          <a:xfrm>
            <a:off x="755576" y="2420888"/>
            <a:ext cx="2035750" cy="461665"/>
          </a:xfrm>
          <a:prstGeom prst="rect">
            <a:avLst/>
          </a:prstGeom>
          <a:noFill/>
        </p:spPr>
        <p:txBody>
          <a:bodyPr wrap="none" rtlCol="0">
            <a:spAutoFit/>
          </a:bodyPr>
          <a:lstStyle/>
          <a:p>
            <a:r>
              <a:rPr lang="sl-SI" sz="2400" dirty="0" smtClean="0">
                <a:latin typeface="+mj-lt"/>
              </a:rPr>
              <a:t>Imunski sistem</a:t>
            </a:r>
            <a:endParaRPr lang="sl-SI" sz="2400" dirty="0">
              <a:latin typeface="+mj-lt"/>
            </a:endParaRPr>
          </a:p>
        </p:txBody>
      </p:sp>
      <p:sp>
        <p:nvSpPr>
          <p:cNvPr id="5" name="PoljeZBesedilom 4"/>
          <p:cNvSpPr txBox="1"/>
          <p:nvPr/>
        </p:nvSpPr>
        <p:spPr>
          <a:xfrm>
            <a:off x="755576" y="3140968"/>
            <a:ext cx="5074851" cy="461665"/>
          </a:xfrm>
          <a:prstGeom prst="rect">
            <a:avLst/>
          </a:prstGeom>
          <a:noFill/>
        </p:spPr>
        <p:txBody>
          <a:bodyPr wrap="none" rtlCol="0">
            <a:spAutoFit/>
          </a:bodyPr>
          <a:lstStyle/>
          <a:p>
            <a:r>
              <a:rPr lang="sl-SI" sz="2400" dirty="0" smtClean="0">
                <a:latin typeface="+mj-lt"/>
              </a:rPr>
              <a:t>Resorpcija in </a:t>
            </a:r>
            <a:r>
              <a:rPr lang="sl-SI" sz="2400" dirty="0" err="1" smtClean="0">
                <a:latin typeface="+mj-lt"/>
              </a:rPr>
              <a:t>desorpcija</a:t>
            </a:r>
            <a:r>
              <a:rPr lang="sl-SI" sz="2400" dirty="0" smtClean="0">
                <a:latin typeface="+mj-lt"/>
              </a:rPr>
              <a:t> kalcija v kosteh</a:t>
            </a:r>
            <a:endParaRPr lang="sl-SI" sz="2400" dirty="0">
              <a:latin typeface="+mj-lt"/>
            </a:endParaRPr>
          </a:p>
        </p:txBody>
      </p:sp>
      <p:sp>
        <p:nvSpPr>
          <p:cNvPr id="6" name="PoljeZBesedilom 5"/>
          <p:cNvSpPr txBox="1"/>
          <p:nvPr/>
        </p:nvSpPr>
        <p:spPr>
          <a:xfrm>
            <a:off x="755576" y="3861048"/>
            <a:ext cx="6115905" cy="461665"/>
          </a:xfrm>
          <a:prstGeom prst="rect">
            <a:avLst/>
          </a:prstGeom>
          <a:noFill/>
        </p:spPr>
        <p:txBody>
          <a:bodyPr wrap="none" rtlCol="0">
            <a:spAutoFit/>
          </a:bodyPr>
          <a:lstStyle/>
          <a:p>
            <a:r>
              <a:rPr lang="sl-SI" sz="2400" dirty="0" smtClean="0">
                <a:latin typeface="+mj-lt"/>
              </a:rPr>
              <a:t>Prenašalec živčnih impulzov </a:t>
            </a:r>
            <a:r>
              <a:rPr lang="sl-SI" sz="2400" dirty="0" smtClean="0">
                <a:latin typeface="+mj-lt"/>
                <a:sym typeface="Symbol"/>
              </a:rPr>
              <a:t> </a:t>
            </a:r>
            <a:r>
              <a:rPr lang="sl-SI" sz="2400" dirty="0" err="1" smtClean="0">
                <a:latin typeface="+mj-lt"/>
                <a:sym typeface="Symbol"/>
              </a:rPr>
              <a:t>nevrotransmiter</a:t>
            </a:r>
            <a:endParaRPr lang="sl-SI" sz="2400" dirty="0">
              <a:latin typeface="+mj-lt"/>
            </a:endParaRPr>
          </a:p>
        </p:txBody>
      </p:sp>
      <p:sp>
        <p:nvSpPr>
          <p:cNvPr id="7" name="PoljeZBesedilom 6"/>
          <p:cNvSpPr txBox="1"/>
          <p:nvPr/>
        </p:nvSpPr>
        <p:spPr>
          <a:xfrm>
            <a:off x="755576" y="4509120"/>
            <a:ext cx="6834307" cy="461665"/>
          </a:xfrm>
          <a:prstGeom prst="rect">
            <a:avLst/>
          </a:prstGeom>
          <a:noFill/>
        </p:spPr>
        <p:txBody>
          <a:bodyPr wrap="none" rtlCol="0">
            <a:spAutoFit/>
          </a:bodyPr>
          <a:lstStyle/>
          <a:p>
            <a:r>
              <a:rPr lang="sl-SI" sz="2400" dirty="0" smtClean="0">
                <a:latin typeface="+mj-lt"/>
              </a:rPr>
              <a:t>Preučujejo mehanizem delovanja NO na rakave celice</a:t>
            </a:r>
            <a:endParaRPr lang="sl-SI" sz="2400" dirty="0">
              <a:latin typeface="+mj-lt"/>
            </a:endParaRPr>
          </a:p>
        </p:txBody>
      </p:sp>
      <p:pic>
        <p:nvPicPr>
          <p:cNvPr id="8" name="Slika 7"/>
          <p:cNvPicPr>
            <a:picLocks noChangeAspect="1"/>
          </p:cNvPicPr>
          <p:nvPr/>
        </p:nvPicPr>
        <p:blipFill rotWithShape="1">
          <a:blip r:embed="rId4" cstate="print">
            <a:extLst>
              <a:ext uri="{28A0092B-C50C-407E-A947-70E740481C1C}">
                <a14:useLocalDpi xmlns="" xmlns:a14="http://schemas.microsoft.com/office/drawing/2010/main" val="0"/>
              </a:ext>
            </a:extLst>
          </a:blip>
          <a:srcRect t="91089"/>
          <a:stretch/>
        </p:blipFill>
        <p:spPr>
          <a:xfrm>
            <a:off x="0" y="6246892"/>
            <a:ext cx="9144000" cy="611108"/>
          </a:xfrm>
          <a:prstGeom prst="rect">
            <a:avLst/>
          </a:prstGeom>
        </p:spPr>
      </p:pic>
    </p:spTree>
  </p:cSld>
  <p:clrMapOvr>
    <a:masterClrMapping/>
  </p:clrMapOvr>
  <p:transition spd="med">
    <p:wedg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C:\Users\peterb\Pictures\2011-08-24\002.jpg"/>
          <p:cNvPicPr>
            <a:picLocks noChangeAspect="1" noChangeArrowheads="1"/>
          </p:cNvPicPr>
          <p:nvPr/>
        </p:nvPicPr>
        <p:blipFill>
          <a:blip r:embed="rId3" cstate="print">
            <a:lum bright="52000" contrast="-31000"/>
          </a:blip>
          <a:srcRect t="10096" r="44927" b="62196"/>
          <a:stretch>
            <a:fillRect/>
          </a:stretch>
        </p:blipFill>
        <p:spPr bwMode="auto">
          <a:xfrm>
            <a:off x="0" y="0"/>
            <a:ext cx="9144000" cy="6309320"/>
          </a:xfrm>
          <a:prstGeom prst="rect">
            <a:avLst/>
          </a:prstGeom>
          <a:noFill/>
        </p:spPr>
      </p:pic>
      <p:sp>
        <p:nvSpPr>
          <p:cNvPr id="3" name="PoljeZBesedilom 2"/>
          <p:cNvSpPr txBox="1"/>
          <p:nvPr/>
        </p:nvSpPr>
        <p:spPr>
          <a:xfrm>
            <a:off x="1691680" y="188640"/>
            <a:ext cx="5498365" cy="523220"/>
          </a:xfrm>
          <a:prstGeom prst="rect">
            <a:avLst/>
          </a:prstGeom>
          <a:noFill/>
        </p:spPr>
        <p:txBody>
          <a:bodyPr wrap="square" rtlCol="0">
            <a:spAutoFit/>
          </a:bodyPr>
          <a:lstStyle/>
          <a:p>
            <a:r>
              <a:rPr lang="sl-SI" sz="2800" dirty="0" smtClean="0">
                <a:latin typeface="+mj-lt"/>
              </a:rPr>
              <a:t>Zdravila, ki povzročijo sproščanje NO</a:t>
            </a:r>
            <a:endParaRPr lang="sl-SI" sz="2800" dirty="0">
              <a:latin typeface="+mj-lt"/>
            </a:endParaRPr>
          </a:p>
        </p:txBody>
      </p:sp>
      <p:sp>
        <p:nvSpPr>
          <p:cNvPr id="4" name="PoljeZBesedilom 3"/>
          <p:cNvSpPr txBox="1"/>
          <p:nvPr/>
        </p:nvSpPr>
        <p:spPr>
          <a:xfrm>
            <a:off x="611560" y="764704"/>
            <a:ext cx="6070123" cy="461665"/>
          </a:xfrm>
          <a:prstGeom prst="rect">
            <a:avLst/>
          </a:prstGeom>
          <a:noFill/>
        </p:spPr>
        <p:txBody>
          <a:bodyPr wrap="none" rtlCol="0">
            <a:spAutoFit/>
          </a:bodyPr>
          <a:lstStyle/>
          <a:p>
            <a:r>
              <a:rPr lang="sl-SI" sz="2400" dirty="0" smtClean="0">
                <a:latin typeface="+mj-lt"/>
              </a:rPr>
              <a:t>Prvi opis zdravljenja angine </a:t>
            </a:r>
            <a:r>
              <a:rPr lang="sl-SI" sz="2400" dirty="0" err="1" smtClean="0">
                <a:latin typeface="+mj-lt"/>
              </a:rPr>
              <a:t>pektoris</a:t>
            </a:r>
            <a:r>
              <a:rPr lang="sl-SI" sz="2400" dirty="0" smtClean="0">
                <a:latin typeface="+mj-lt"/>
              </a:rPr>
              <a:t> 800 let n.š</a:t>
            </a:r>
            <a:r>
              <a:rPr lang="sl-SI" dirty="0" smtClean="0"/>
              <a:t>.</a:t>
            </a:r>
            <a:endParaRPr lang="sl-SI" dirty="0"/>
          </a:p>
        </p:txBody>
      </p:sp>
      <p:pic>
        <p:nvPicPr>
          <p:cNvPr id="5" name="Picture 4" descr="C:\Users\peterb\Pictures\2011-08-23\011.jpg"/>
          <p:cNvPicPr>
            <a:picLocks noChangeAspect="1" noChangeArrowheads="1"/>
          </p:cNvPicPr>
          <p:nvPr/>
        </p:nvPicPr>
        <p:blipFill>
          <a:blip r:embed="rId4" cstate="print"/>
          <a:srcRect l="42774" t="8001" r="22540" b="62600"/>
          <a:stretch>
            <a:fillRect/>
          </a:stretch>
        </p:blipFill>
        <p:spPr bwMode="auto">
          <a:xfrm>
            <a:off x="4932040" y="1700808"/>
            <a:ext cx="3995936" cy="4896544"/>
          </a:xfrm>
          <a:prstGeom prst="rect">
            <a:avLst/>
          </a:prstGeom>
          <a:noFill/>
          <a:ln>
            <a:solidFill>
              <a:schemeClr val="accent2">
                <a:lumMod val="75000"/>
              </a:schemeClr>
            </a:solidFill>
          </a:ln>
          <a:effectLst>
            <a:glow rad="101600">
              <a:schemeClr val="accent2">
                <a:satMod val="175000"/>
                <a:alpha val="40000"/>
              </a:schemeClr>
            </a:glow>
          </a:effectLst>
        </p:spPr>
      </p:pic>
      <p:sp>
        <p:nvSpPr>
          <p:cNvPr id="6" name="PoljeZBesedilom 5"/>
          <p:cNvSpPr txBox="1"/>
          <p:nvPr/>
        </p:nvSpPr>
        <p:spPr>
          <a:xfrm>
            <a:off x="683568" y="1484784"/>
            <a:ext cx="1978747" cy="461665"/>
          </a:xfrm>
          <a:prstGeom prst="rect">
            <a:avLst/>
          </a:prstGeom>
          <a:noFill/>
        </p:spPr>
        <p:txBody>
          <a:bodyPr wrap="none" rtlCol="0">
            <a:spAutoFit/>
          </a:bodyPr>
          <a:lstStyle/>
          <a:p>
            <a:r>
              <a:rPr lang="sl-SI" sz="2400" dirty="0" smtClean="0">
                <a:latin typeface="+mj-lt"/>
              </a:rPr>
              <a:t>Zdravilo  KNO</a:t>
            </a:r>
            <a:r>
              <a:rPr lang="sl-SI" sz="2400" baseline="-25000" dirty="0" smtClean="0">
                <a:latin typeface="+mj-lt"/>
              </a:rPr>
              <a:t>3</a:t>
            </a:r>
            <a:endParaRPr lang="sl-SI" sz="2400" dirty="0">
              <a:latin typeface="+mj-lt"/>
            </a:endParaRPr>
          </a:p>
        </p:txBody>
      </p:sp>
      <p:sp>
        <p:nvSpPr>
          <p:cNvPr id="7" name="PoljeZBesedilom 6"/>
          <p:cNvSpPr txBox="1"/>
          <p:nvPr/>
        </p:nvSpPr>
        <p:spPr>
          <a:xfrm>
            <a:off x="683568" y="2060848"/>
            <a:ext cx="3914854" cy="830997"/>
          </a:xfrm>
          <a:prstGeom prst="rect">
            <a:avLst/>
          </a:prstGeom>
          <a:noFill/>
        </p:spPr>
        <p:txBody>
          <a:bodyPr wrap="none" rtlCol="0">
            <a:spAutoFit/>
          </a:bodyPr>
          <a:lstStyle/>
          <a:p>
            <a:r>
              <a:rPr lang="sl-SI" sz="2400" dirty="0" smtClean="0">
                <a:latin typeface="+mj-lt"/>
              </a:rPr>
              <a:t>Tkivo,ki mu primanjkuje kisika</a:t>
            </a:r>
          </a:p>
          <a:p>
            <a:r>
              <a:rPr lang="sl-SI" sz="2400" dirty="0" smtClean="0">
                <a:latin typeface="+mj-lt"/>
              </a:rPr>
              <a:t> je kislo</a:t>
            </a:r>
            <a:endParaRPr lang="sl-SI" sz="2400" dirty="0">
              <a:latin typeface="+mj-lt"/>
            </a:endParaRPr>
          </a:p>
        </p:txBody>
      </p:sp>
      <p:cxnSp>
        <p:nvCxnSpPr>
          <p:cNvPr id="10" name="Raven puščični konektor 9"/>
          <p:cNvCxnSpPr/>
          <p:nvPr/>
        </p:nvCxnSpPr>
        <p:spPr>
          <a:xfrm>
            <a:off x="1619672" y="3717032"/>
            <a:ext cx="136815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16" name="Skupina 15"/>
          <p:cNvGrpSpPr/>
          <p:nvPr/>
        </p:nvGrpSpPr>
        <p:grpSpPr>
          <a:xfrm>
            <a:off x="683568" y="3284984"/>
            <a:ext cx="3541354" cy="1344345"/>
            <a:chOff x="1043608" y="4509120"/>
            <a:chExt cx="3541354" cy="1344345"/>
          </a:xfrm>
        </p:grpSpPr>
        <p:sp>
          <p:nvSpPr>
            <p:cNvPr id="8" name="PoljeZBesedilom 7"/>
            <p:cNvSpPr txBox="1"/>
            <p:nvPr/>
          </p:nvSpPr>
          <p:spPr>
            <a:xfrm>
              <a:off x="1043608" y="4653136"/>
              <a:ext cx="3541354" cy="1200329"/>
            </a:xfrm>
            <a:prstGeom prst="rect">
              <a:avLst/>
            </a:prstGeom>
            <a:noFill/>
          </p:spPr>
          <p:txBody>
            <a:bodyPr wrap="none" rtlCol="0">
              <a:spAutoFit/>
            </a:bodyPr>
            <a:lstStyle/>
            <a:p>
              <a:r>
                <a:rPr lang="sl-SI" sz="2400" dirty="0" smtClean="0">
                  <a:latin typeface="+mj-lt"/>
                </a:rPr>
                <a:t>NO</a:t>
              </a:r>
              <a:r>
                <a:rPr lang="sl-SI" sz="2400" baseline="-25000" dirty="0" smtClean="0">
                  <a:latin typeface="+mj-lt"/>
                </a:rPr>
                <a:t>3</a:t>
              </a:r>
              <a:r>
                <a:rPr lang="sl-SI" sz="2400" baseline="30000" dirty="0" smtClean="0">
                  <a:latin typeface="+mj-lt"/>
                  <a:sym typeface="Symbol"/>
                </a:rPr>
                <a:t></a:t>
              </a:r>
              <a:r>
                <a:rPr lang="sl-SI" sz="2400" dirty="0" smtClean="0">
                  <a:latin typeface="+mj-lt"/>
                  <a:sym typeface="Symbol"/>
                </a:rPr>
                <a:t>                           NO</a:t>
              </a:r>
              <a:r>
                <a:rPr lang="sl-SI" sz="2400" baseline="-25000" dirty="0" smtClean="0">
                  <a:latin typeface="+mj-lt"/>
                  <a:sym typeface="Symbol"/>
                </a:rPr>
                <a:t>2</a:t>
              </a:r>
              <a:r>
                <a:rPr lang="sl-SI" sz="2400" baseline="30000" dirty="0" smtClean="0">
                  <a:latin typeface="+mj-lt"/>
                  <a:sym typeface="Symbol"/>
                </a:rPr>
                <a:t></a:t>
              </a:r>
            </a:p>
            <a:p>
              <a:endParaRPr lang="sl-SI" sz="2400" dirty="0" smtClean="0">
                <a:latin typeface="+mj-lt"/>
                <a:sym typeface="Symbol"/>
              </a:endParaRPr>
            </a:p>
            <a:p>
              <a:r>
                <a:rPr lang="sl-SI" sz="2400" dirty="0" smtClean="0">
                  <a:latin typeface="+mj-lt"/>
                  <a:sym typeface="Symbol"/>
                </a:rPr>
                <a:t>2 HNO</a:t>
              </a:r>
              <a:r>
                <a:rPr lang="sl-SI" sz="2400" baseline="-25000" dirty="0" smtClean="0">
                  <a:latin typeface="+mj-lt"/>
                  <a:sym typeface="Symbol"/>
                </a:rPr>
                <a:t>2</a:t>
              </a:r>
              <a:r>
                <a:rPr lang="sl-SI" sz="2400" dirty="0" smtClean="0">
                  <a:latin typeface="+mj-lt"/>
                  <a:sym typeface="Symbol"/>
                </a:rPr>
                <a:t>  NO</a:t>
              </a:r>
              <a:r>
                <a:rPr lang="sl-SI" sz="2400" baseline="-25000" dirty="0" smtClean="0">
                  <a:latin typeface="+mj-lt"/>
                  <a:sym typeface="Symbol"/>
                </a:rPr>
                <a:t>2</a:t>
              </a:r>
              <a:r>
                <a:rPr lang="sl-SI" sz="2400" dirty="0" smtClean="0">
                  <a:latin typeface="+mj-lt"/>
                  <a:sym typeface="Symbol"/>
                </a:rPr>
                <a:t> + NO + H</a:t>
              </a:r>
              <a:r>
                <a:rPr lang="sl-SI" sz="2400" baseline="-25000" dirty="0" smtClean="0">
                  <a:latin typeface="+mj-lt"/>
                  <a:sym typeface="Symbol"/>
                </a:rPr>
                <a:t>2</a:t>
              </a:r>
              <a:r>
                <a:rPr lang="sl-SI" sz="2400" dirty="0" smtClean="0">
                  <a:latin typeface="+mj-lt"/>
                  <a:sym typeface="Symbol"/>
                </a:rPr>
                <a:t>O</a:t>
              </a:r>
              <a:endParaRPr lang="sl-SI" sz="2400" dirty="0">
                <a:latin typeface="+mj-lt"/>
              </a:endParaRPr>
            </a:p>
          </p:txBody>
        </p:sp>
        <p:sp>
          <p:nvSpPr>
            <p:cNvPr id="14" name="PoljeZBesedilom 13"/>
            <p:cNvSpPr txBox="1"/>
            <p:nvPr/>
          </p:nvSpPr>
          <p:spPr>
            <a:xfrm>
              <a:off x="1907704" y="4509120"/>
              <a:ext cx="1672189" cy="369332"/>
            </a:xfrm>
            <a:prstGeom prst="rect">
              <a:avLst/>
            </a:prstGeom>
            <a:noFill/>
          </p:spPr>
          <p:txBody>
            <a:bodyPr wrap="none" rtlCol="0">
              <a:spAutoFit/>
            </a:bodyPr>
            <a:lstStyle/>
            <a:p>
              <a:r>
                <a:rPr lang="sl-SI" dirty="0" smtClean="0">
                  <a:latin typeface="+mj-lt"/>
                </a:rPr>
                <a:t>nitrat </a:t>
              </a:r>
              <a:r>
                <a:rPr lang="sl-SI" dirty="0" err="1" smtClean="0">
                  <a:latin typeface="+mj-lt"/>
                </a:rPr>
                <a:t>reduktaza</a:t>
              </a:r>
              <a:endParaRPr lang="sl-SI" dirty="0">
                <a:latin typeface="+mj-lt"/>
              </a:endParaRPr>
            </a:p>
          </p:txBody>
        </p:sp>
      </p:grpSp>
    </p:spTree>
    <p:extLst>
      <p:ext uri="{BB962C8B-B14F-4D97-AF65-F5344CB8AC3E}">
        <p14:creationId xmlns:p14="http://schemas.microsoft.com/office/powerpoint/2010/main" xmlns="" val="315753833"/>
      </p:ext>
    </p:extLst>
  </p:cSld>
  <p:clrMapOvr>
    <a:masterClrMapping/>
  </p:clrMapOvr>
  <p:transition spd="med">
    <p:wedg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jeZBesedilom 2"/>
          <p:cNvSpPr txBox="1"/>
          <p:nvPr/>
        </p:nvSpPr>
        <p:spPr>
          <a:xfrm>
            <a:off x="1691680" y="188640"/>
            <a:ext cx="5498365" cy="523220"/>
          </a:xfrm>
          <a:prstGeom prst="rect">
            <a:avLst/>
          </a:prstGeom>
          <a:noFill/>
        </p:spPr>
        <p:txBody>
          <a:bodyPr wrap="square" rtlCol="0">
            <a:spAutoFit/>
          </a:bodyPr>
          <a:lstStyle/>
          <a:p>
            <a:r>
              <a:rPr lang="sl-SI" sz="2800" dirty="0" smtClean="0">
                <a:latin typeface="+mj-lt"/>
              </a:rPr>
              <a:t>Zdravila, ki povzročijo sproščanje NO</a:t>
            </a:r>
            <a:endParaRPr lang="sl-SI" sz="2800" dirty="0">
              <a:latin typeface="+mj-lt"/>
            </a:endParaRPr>
          </a:p>
        </p:txBody>
      </p:sp>
      <p:sp>
        <p:nvSpPr>
          <p:cNvPr id="7" name="Pravokotnik 6"/>
          <p:cNvSpPr/>
          <p:nvPr/>
        </p:nvSpPr>
        <p:spPr>
          <a:xfrm>
            <a:off x="5364088" y="980728"/>
            <a:ext cx="432048" cy="28803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grpSp>
        <p:nvGrpSpPr>
          <p:cNvPr id="17" name="Skupina 16"/>
          <p:cNvGrpSpPr/>
          <p:nvPr/>
        </p:nvGrpSpPr>
        <p:grpSpPr>
          <a:xfrm>
            <a:off x="1043608" y="764704"/>
            <a:ext cx="6624736" cy="5184576"/>
            <a:chOff x="1043608" y="764704"/>
            <a:chExt cx="6624736" cy="5616624"/>
          </a:xfrm>
          <a:effectLst/>
        </p:grpSpPr>
        <p:grpSp>
          <p:nvGrpSpPr>
            <p:cNvPr id="16" name="Skupina 15"/>
            <p:cNvGrpSpPr/>
            <p:nvPr/>
          </p:nvGrpSpPr>
          <p:grpSpPr>
            <a:xfrm>
              <a:off x="1043608" y="2780928"/>
              <a:ext cx="6624736" cy="3600400"/>
              <a:chOff x="899592" y="2780928"/>
              <a:chExt cx="6624736" cy="3600400"/>
            </a:xfrm>
          </p:grpSpPr>
          <p:pic>
            <p:nvPicPr>
              <p:cNvPr id="12" name="Picture 5" descr="C:\Users\peterb\Pictures\2011-08-23\012.jpg"/>
              <p:cNvPicPr>
                <a:picLocks noChangeAspect="1" noChangeArrowheads="1"/>
              </p:cNvPicPr>
              <p:nvPr/>
            </p:nvPicPr>
            <p:blipFill>
              <a:blip r:embed="rId3" cstate="print"/>
              <a:srcRect l="19649" t="8000" r="32657" b="72050"/>
              <a:stretch>
                <a:fillRect/>
              </a:stretch>
            </p:blipFill>
            <p:spPr bwMode="auto">
              <a:xfrm>
                <a:off x="899592" y="2780928"/>
                <a:ext cx="6624736" cy="3600400"/>
              </a:xfrm>
              <a:prstGeom prst="rect">
                <a:avLst/>
              </a:prstGeom>
              <a:noFill/>
              <a:ln w="38100">
                <a:solidFill>
                  <a:schemeClr val="accent2">
                    <a:lumMod val="60000"/>
                    <a:lumOff val="40000"/>
                  </a:schemeClr>
                </a:solidFill>
              </a:ln>
              <a:effectLst>
                <a:outerShdw blurRad="50800" dist="38100" dir="10800000" algn="r" rotWithShape="0">
                  <a:prstClr val="black">
                    <a:alpha val="40000"/>
                  </a:prstClr>
                </a:outerShdw>
              </a:effectLst>
            </p:spPr>
          </p:pic>
          <p:sp>
            <p:nvSpPr>
              <p:cNvPr id="13" name="PoljeZBesedilom 12"/>
              <p:cNvSpPr txBox="1"/>
              <p:nvPr/>
            </p:nvSpPr>
            <p:spPr>
              <a:xfrm>
                <a:off x="2555776" y="3789040"/>
                <a:ext cx="1504836" cy="400110"/>
              </a:xfrm>
              <a:prstGeom prst="rect">
                <a:avLst/>
              </a:prstGeom>
              <a:noFill/>
              <a:ln w="38100">
                <a:noFill/>
              </a:ln>
              <a:effectLst/>
            </p:spPr>
            <p:txBody>
              <a:bodyPr wrap="none" rtlCol="0">
                <a:spAutoFit/>
              </a:bodyPr>
              <a:lstStyle/>
              <a:p>
                <a:r>
                  <a:rPr lang="sl-SI" sz="2000" dirty="0" err="1" smtClean="0">
                    <a:latin typeface="+mj-lt"/>
                  </a:rPr>
                  <a:t>pentaeritritil</a:t>
                </a:r>
                <a:endParaRPr lang="sl-SI" sz="2000" dirty="0">
                  <a:latin typeface="+mj-lt"/>
                </a:endParaRPr>
              </a:p>
            </p:txBody>
          </p:sp>
          <p:sp>
            <p:nvSpPr>
              <p:cNvPr id="15" name="PoljeZBesedilom 14"/>
              <p:cNvSpPr txBox="1"/>
              <p:nvPr/>
            </p:nvSpPr>
            <p:spPr>
              <a:xfrm>
                <a:off x="6372200" y="5949280"/>
                <a:ext cx="1125629" cy="400110"/>
              </a:xfrm>
              <a:prstGeom prst="rect">
                <a:avLst/>
              </a:prstGeom>
              <a:noFill/>
              <a:ln w="38100">
                <a:noFill/>
              </a:ln>
              <a:effectLst/>
            </p:spPr>
            <p:txBody>
              <a:bodyPr wrap="none" rtlCol="0">
                <a:spAutoFit/>
              </a:bodyPr>
              <a:lstStyle/>
              <a:p>
                <a:r>
                  <a:rPr lang="sl-SI" sz="2000" dirty="0" err="1" smtClean="0">
                    <a:latin typeface="+mj-lt"/>
                  </a:rPr>
                  <a:t>amilnitri</a:t>
                </a:r>
                <a:r>
                  <a:rPr lang="sl-SI" dirty="0" err="1" smtClean="0"/>
                  <a:t>t</a:t>
                </a:r>
                <a:endParaRPr lang="sl-SI" dirty="0"/>
              </a:p>
            </p:txBody>
          </p:sp>
        </p:grpSp>
        <p:grpSp>
          <p:nvGrpSpPr>
            <p:cNvPr id="14" name="Skupina 13"/>
            <p:cNvGrpSpPr/>
            <p:nvPr/>
          </p:nvGrpSpPr>
          <p:grpSpPr>
            <a:xfrm>
              <a:off x="1043608" y="764704"/>
              <a:ext cx="6624736" cy="2039338"/>
              <a:chOff x="827584" y="764704"/>
              <a:chExt cx="6624736" cy="2039338"/>
            </a:xfrm>
          </p:grpSpPr>
          <p:pic>
            <p:nvPicPr>
              <p:cNvPr id="11" name="Picture 3" descr="C:\Users\peterb\Pictures\2011-08-23\006.jpg"/>
              <p:cNvPicPr>
                <a:picLocks noChangeAspect="1" noChangeArrowheads="1"/>
              </p:cNvPicPr>
              <p:nvPr/>
            </p:nvPicPr>
            <p:blipFill>
              <a:blip r:embed="rId4" cstate="print"/>
              <a:srcRect l="36557" t="8077" r="9307" b="80737"/>
              <a:stretch>
                <a:fillRect/>
              </a:stretch>
            </p:blipFill>
            <p:spPr bwMode="auto">
              <a:xfrm>
                <a:off x="827584" y="764704"/>
                <a:ext cx="6624736" cy="2039338"/>
              </a:xfrm>
              <a:prstGeom prst="rect">
                <a:avLst/>
              </a:prstGeom>
              <a:solidFill>
                <a:schemeClr val="bg1"/>
              </a:solidFill>
              <a:ln w="38100">
                <a:solidFill>
                  <a:schemeClr val="accent2">
                    <a:lumMod val="60000"/>
                    <a:lumOff val="40000"/>
                  </a:schemeClr>
                </a:solidFill>
              </a:ln>
              <a:effectLst>
                <a:outerShdw blurRad="50800" dist="38100" dir="13500000" algn="br" rotWithShape="0">
                  <a:prstClr val="black">
                    <a:alpha val="40000"/>
                  </a:prstClr>
                </a:outerShdw>
              </a:effectLst>
            </p:spPr>
          </p:pic>
          <p:sp>
            <p:nvSpPr>
              <p:cNvPr id="10" name="Pravokotnik 9"/>
              <p:cNvSpPr/>
              <p:nvPr/>
            </p:nvSpPr>
            <p:spPr>
              <a:xfrm>
                <a:off x="5796136" y="1052736"/>
                <a:ext cx="576064" cy="504056"/>
              </a:xfrm>
              <a:prstGeom prst="rect">
                <a:avLst/>
              </a:prstGeom>
              <a:solidFill>
                <a:srgbClr val="FFFFFF"/>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grpSp>
      </p:grpSp>
      <p:pic>
        <p:nvPicPr>
          <p:cNvPr id="18" name="Slika 17"/>
          <p:cNvPicPr>
            <a:picLocks noChangeAspect="1"/>
          </p:cNvPicPr>
          <p:nvPr/>
        </p:nvPicPr>
        <p:blipFill rotWithShape="1">
          <a:blip r:embed="rId5" cstate="print">
            <a:extLst>
              <a:ext uri="{28A0092B-C50C-407E-A947-70E740481C1C}">
                <a14:useLocalDpi xmlns="" xmlns:a14="http://schemas.microsoft.com/office/drawing/2010/main" val="0"/>
              </a:ext>
            </a:extLst>
          </a:blip>
          <a:srcRect t="91089"/>
          <a:stretch/>
        </p:blipFill>
        <p:spPr>
          <a:xfrm>
            <a:off x="0" y="6246892"/>
            <a:ext cx="9144000" cy="611108"/>
          </a:xfrm>
          <a:prstGeom prst="rect">
            <a:avLst/>
          </a:prstGeom>
        </p:spPr>
      </p:pic>
      <p:sp>
        <p:nvSpPr>
          <p:cNvPr id="19" name="PoljeZBesedilom 18"/>
          <p:cNvSpPr txBox="1"/>
          <p:nvPr/>
        </p:nvSpPr>
        <p:spPr>
          <a:xfrm>
            <a:off x="7956376" y="5877272"/>
            <a:ext cx="995785" cy="276999"/>
          </a:xfrm>
          <a:prstGeom prst="rect">
            <a:avLst/>
          </a:prstGeom>
          <a:noFill/>
        </p:spPr>
        <p:txBody>
          <a:bodyPr wrap="none" rtlCol="0">
            <a:spAutoFit/>
          </a:bodyPr>
          <a:lstStyle/>
          <a:p>
            <a:r>
              <a:rPr lang="sl-SI" sz="1200" dirty="0" err="1" smtClean="0"/>
              <a:t>Buttler</a:t>
            </a:r>
            <a:r>
              <a:rPr lang="sl-SI" sz="1200" dirty="0" smtClean="0"/>
              <a:t> at </a:t>
            </a:r>
            <a:r>
              <a:rPr lang="sl-SI" sz="1200" dirty="0" err="1" smtClean="0"/>
              <a:t>all</a:t>
            </a:r>
            <a:endParaRPr lang="sl-SI" sz="1200" dirty="0"/>
          </a:p>
        </p:txBody>
      </p:sp>
    </p:spTree>
    <p:extLst>
      <p:ext uri="{BB962C8B-B14F-4D97-AF65-F5344CB8AC3E}">
        <p14:creationId xmlns:p14="http://schemas.microsoft.com/office/powerpoint/2010/main" xmlns="" val="315753833"/>
      </p:ext>
    </p:extLst>
  </p:cSld>
  <p:clrMapOvr>
    <a:masterClrMapping/>
  </p:clrMapOvr>
  <p:transition spd="med">
    <p:wedg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peterb\Pictures\2011-08-24\002.jpg"/>
          <p:cNvPicPr>
            <a:picLocks noChangeAspect="1" noChangeArrowheads="1"/>
          </p:cNvPicPr>
          <p:nvPr/>
        </p:nvPicPr>
        <p:blipFill>
          <a:blip r:embed="rId3" cstate="print">
            <a:lum bright="52000" contrast="-31000"/>
          </a:blip>
          <a:srcRect t="10096" r="44927" b="62196"/>
          <a:stretch>
            <a:fillRect/>
          </a:stretch>
        </p:blipFill>
        <p:spPr bwMode="auto">
          <a:xfrm>
            <a:off x="0" y="0"/>
            <a:ext cx="9144000" cy="6309320"/>
          </a:xfrm>
          <a:prstGeom prst="rect">
            <a:avLst/>
          </a:prstGeom>
          <a:noFill/>
        </p:spPr>
      </p:pic>
      <p:sp>
        <p:nvSpPr>
          <p:cNvPr id="3" name="PoljeZBesedilom 2"/>
          <p:cNvSpPr txBox="1"/>
          <p:nvPr/>
        </p:nvSpPr>
        <p:spPr>
          <a:xfrm>
            <a:off x="3707904" y="476672"/>
            <a:ext cx="1099019" cy="523220"/>
          </a:xfrm>
          <a:prstGeom prst="rect">
            <a:avLst/>
          </a:prstGeom>
          <a:noFill/>
        </p:spPr>
        <p:txBody>
          <a:bodyPr wrap="none" rtlCol="0">
            <a:spAutoFit/>
          </a:bodyPr>
          <a:lstStyle/>
          <a:p>
            <a:r>
              <a:rPr lang="sl-SI" sz="2800" dirty="0" smtClean="0">
                <a:latin typeface="+mj-lt"/>
              </a:rPr>
              <a:t>Viagra</a:t>
            </a:r>
            <a:endParaRPr lang="sl-SI" sz="2800" dirty="0">
              <a:latin typeface="+mj-lt"/>
            </a:endParaRPr>
          </a:p>
        </p:txBody>
      </p:sp>
      <p:pic>
        <p:nvPicPr>
          <p:cNvPr id="1026" name="Picture 2" descr="C:\Users\peterb\Pictures\2011-08-24\001.jpg"/>
          <p:cNvPicPr>
            <a:picLocks noChangeAspect="1" noChangeArrowheads="1"/>
          </p:cNvPicPr>
          <p:nvPr/>
        </p:nvPicPr>
        <p:blipFill>
          <a:blip r:embed="rId4" cstate="print"/>
          <a:srcRect l="28720" t="48462" r="14766" b="28653"/>
          <a:stretch>
            <a:fillRect/>
          </a:stretch>
        </p:blipFill>
        <p:spPr bwMode="auto">
          <a:xfrm>
            <a:off x="2699792" y="2276872"/>
            <a:ext cx="6218103" cy="3672408"/>
          </a:xfrm>
          <a:prstGeom prst="rect">
            <a:avLst/>
          </a:prstGeom>
          <a:noFill/>
          <a:ln>
            <a:solidFill>
              <a:schemeClr val="accent2">
                <a:lumMod val="60000"/>
                <a:lumOff val="40000"/>
              </a:schemeClr>
            </a:solidFill>
          </a:ln>
          <a:effectLst>
            <a:outerShdw blurRad="50800" dist="38100" dir="5400000" algn="t" rotWithShape="0">
              <a:prstClr val="black">
                <a:alpha val="40000"/>
              </a:prstClr>
            </a:outerShdw>
          </a:effectLst>
        </p:spPr>
      </p:pic>
      <p:pic>
        <p:nvPicPr>
          <p:cNvPr id="4" name="Picture 2" descr="C:\Users\peterb\Pictures\2011-08-24\001.jpg"/>
          <p:cNvPicPr>
            <a:picLocks noChangeAspect="1" noChangeArrowheads="1"/>
          </p:cNvPicPr>
          <p:nvPr/>
        </p:nvPicPr>
        <p:blipFill>
          <a:blip r:embed="rId4" cstate="print"/>
          <a:srcRect l="45396" t="30962" r="32369" b="53557"/>
          <a:stretch>
            <a:fillRect/>
          </a:stretch>
        </p:blipFill>
        <p:spPr bwMode="auto">
          <a:xfrm>
            <a:off x="107504" y="908720"/>
            <a:ext cx="2448272" cy="2346261"/>
          </a:xfrm>
          <a:prstGeom prst="rect">
            <a:avLst/>
          </a:prstGeom>
          <a:noFill/>
          <a:ln>
            <a:solidFill>
              <a:schemeClr val="accent2">
                <a:lumMod val="60000"/>
                <a:lumOff val="40000"/>
              </a:schemeClr>
            </a:solidFill>
          </a:ln>
          <a:effectLst>
            <a:outerShdw blurRad="50800" dist="38100" dir="5400000" algn="t" rotWithShape="0">
              <a:prstClr val="black">
                <a:alpha val="40000"/>
              </a:prstClr>
            </a:outerShdw>
          </a:effectLst>
        </p:spPr>
      </p:pic>
      <p:sp>
        <p:nvSpPr>
          <p:cNvPr id="5" name="PoljeZBesedilom 4"/>
          <p:cNvSpPr txBox="1"/>
          <p:nvPr/>
        </p:nvSpPr>
        <p:spPr>
          <a:xfrm>
            <a:off x="395536" y="3284984"/>
            <a:ext cx="1725665" cy="400110"/>
          </a:xfrm>
          <a:prstGeom prst="rect">
            <a:avLst/>
          </a:prstGeom>
          <a:noFill/>
        </p:spPr>
        <p:txBody>
          <a:bodyPr wrap="none" rtlCol="0">
            <a:spAutoFit/>
          </a:bodyPr>
          <a:lstStyle/>
          <a:p>
            <a:r>
              <a:rPr lang="sl-SI" sz="2000" dirty="0" err="1" smtClean="0">
                <a:latin typeface="+mj-lt"/>
              </a:rPr>
              <a:t>sildenafil</a:t>
            </a:r>
            <a:r>
              <a:rPr lang="sl-SI" sz="2000" dirty="0" smtClean="0">
                <a:latin typeface="+mj-lt"/>
              </a:rPr>
              <a:t> citrat</a:t>
            </a:r>
            <a:endParaRPr lang="sl-SI" sz="2000" dirty="0">
              <a:latin typeface="+mj-lt"/>
            </a:endParaRPr>
          </a:p>
        </p:txBody>
      </p:sp>
      <p:pic>
        <p:nvPicPr>
          <p:cNvPr id="8" name="Slika 7"/>
          <p:cNvPicPr>
            <a:picLocks noChangeAspect="1"/>
          </p:cNvPicPr>
          <p:nvPr/>
        </p:nvPicPr>
        <p:blipFill rotWithShape="1">
          <a:blip r:embed="rId5" cstate="print">
            <a:extLst>
              <a:ext uri="{28A0092B-C50C-407E-A947-70E740481C1C}">
                <a14:useLocalDpi xmlns="" xmlns:a14="http://schemas.microsoft.com/office/drawing/2010/main" val="0"/>
              </a:ext>
            </a:extLst>
          </a:blip>
          <a:srcRect t="91089"/>
          <a:stretch/>
        </p:blipFill>
        <p:spPr>
          <a:xfrm>
            <a:off x="0" y="6246892"/>
            <a:ext cx="9144000" cy="611108"/>
          </a:xfrm>
          <a:prstGeom prst="rect">
            <a:avLst/>
          </a:prstGeom>
        </p:spPr>
      </p:pic>
      <p:sp>
        <p:nvSpPr>
          <p:cNvPr id="10" name="PoljeZBesedilom 9"/>
          <p:cNvSpPr txBox="1"/>
          <p:nvPr/>
        </p:nvSpPr>
        <p:spPr>
          <a:xfrm>
            <a:off x="7884368" y="5589240"/>
            <a:ext cx="995785" cy="276999"/>
          </a:xfrm>
          <a:prstGeom prst="rect">
            <a:avLst/>
          </a:prstGeom>
          <a:noFill/>
        </p:spPr>
        <p:txBody>
          <a:bodyPr wrap="none" rtlCol="0">
            <a:spAutoFit/>
          </a:bodyPr>
          <a:lstStyle/>
          <a:p>
            <a:r>
              <a:rPr lang="sl-SI" sz="1200" dirty="0" err="1" smtClean="0"/>
              <a:t>Buttler</a:t>
            </a:r>
            <a:r>
              <a:rPr lang="sl-SI" sz="1200" dirty="0" smtClean="0"/>
              <a:t> at </a:t>
            </a:r>
            <a:r>
              <a:rPr lang="sl-SI" sz="1200" dirty="0" err="1" smtClean="0"/>
              <a:t>all</a:t>
            </a:r>
            <a:endParaRPr lang="sl-SI" sz="1200" dirty="0"/>
          </a:p>
        </p:txBody>
      </p:sp>
    </p:spTree>
  </p:cSld>
  <p:clrMapOvr>
    <a:masterClrMapping/>
  </p:clrMapOvr>
  <p:transition spd="med">
    <p:wedg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peterb\Pictures\2011-08-24\002.jpg"/>
          <p:cNvPicPr>
            <a:picLocks noChangeAspect="1" noChangeArrowheads="1"/>
          </p:cNvPicPr>
          <p:nvPr/>
        </p:nvPicPr>
        <p:blipFill>
          <a:blip r:embed="rId3" cstate="print">
            <a:lum bright="52000" contrast="-31000"/>
          </a:blip>
          <a:srcRect t="10096" r="44927" b="62196"/>
          <a:stretch>
            <a:fillRect/>
          </a:stretch>
        </p:blipFill>
        <p:spPr bwMode="auto">
          <a:xfrm>
            <a:off x="0" y="0"/>
            <a:ext cx="9144000" cy="6309320"/>
          </a:xfrm>
          <a:prstGeom prst="rect">
            <a:avLst/>
          </a:prstGeom>
          <a:noFill/>
        </p:spPr>
      </p:pic>
      <p:sp>
        <p:nvSpPr>
          <p:cNvPr id="2" name="PoljeZBesedilom 1"/>
          <p:cNvSpPr txBox="1"/>
          <p:nvPr/>
        </p:nvSpPr>
        <p:spPr>
          <a:xfrm>
            <a:off x="1115616" y="692696"/>
            <a:ext cx="7886839" cy="2308324"/>
          </a:xfrm>
          <a:prstGeom prst="rect">
            <a:avLst/>
          </a:prstGeom>
          <a:noFill/>
        </p:spPr>
        <p:txBody>
          <a:bodyPr wrap="none" rtlCol="0">
            <a:spAutoFit/>
          </a:bodyPr>
          <a:lstStyle/>
          <a:p>
            <a:pPr lvl="0"/>
            <a:r>
              <a:rPr lang="sl-SI" sz="2400" b="1" dirty="0" smtClean="0">
                <a:latin typeface="+mj-lt"/>
              </a:rPr>
              <a:t>Stranski učinki Viagre</a:t>
            </a:r>
            <a:r>
              <a:rPr lang="sl-SI" sz="2400" dirty="0" smtClean="0">
                <a:latin typeface="+mj-lt"/>
              </a:rPr>
              <a:t>:</a:t>
            </a:r>
          </a:p>
          <a:p>
            <a:pPr lvl="0">
              <a:buFont typeface="Arial" pitchFamily="34" charset="0"/>
              <a:buChar char="•"/>
            </a:pPr>
            <a:r>
              <a:rPr lang="sl-SI" sz="2400" dirty="0" smtClean="0">
                <a:latin typeface="+mj-lt"/>
              </a:rPr>
              <a:t>glavobol</a:t>
            </a:r>
          </a:p>
          <a:p>
            <a:pPr lvl="0">
              <a:buFont typeface="Arial" pitchFamily="34" charset="0"/>
              <a:buChar char="•"/>
            </a:pPr>
            <a:r>
              <a:rPr lang="sl-SI" sz="2400" dirty="0" smtClean="0">
                <a:latin typeface="+mj-lt"/>
              </a:rPr>
              <a:t>rdečica</a:t>
            </a:r>
          </a:p>
          <a:p>
            <a:pPr lvl="0">
              <a:buFont typeface="Arial" pitchFamily="34" charset="0"/>
              <a:buChar char="•"/>
            </a:pPr>
            <a:r>
              <a:rPr lang="sl-SI" sz="2400" dirty="0" smtClean="0">
                <a:latin typeface="+mj-lt"/>
              </a:rPr>
              <a:t>motnje v delovanju želodca in črevesja</a:t>
            </a:r>
          </a:p>
          <a:p>
            <a:pPr lvl="0">
              <a:buFont typeface="Arial" pitchFamily="34" charset="0"/>
              <a:buChar char="•"/>
            </a:pPr>
            <a:r>
              <a:rPr lang="sl-SI" sz="2400" dirty="0" smtClean="0">
                <a:latin typeface="+mj-lt"/>
              </a:rPr>
              <a:t>oteklina nosne sluznice</a:t>
            </a:r>
          </a:p>
          <a:p>
            <a:pPr>
              <a:buFont typeface="Arial" pitchFamily="34" charset="0"/>
              <a:buChar char="•"/>
            </a:pPr>
            <a:r>
              <a:rPr lang="sl-SI" sz="2400" dirty="0" smtClean="0">
                <a:latin typeface="+mj-lt"/>
              </a:rPr>
              <a:t>spremembe pri vidu: barva svetlobe, občutljivost na svetlobo</a:t>
            </a:r>
            <a:endParaRPr lang="sl-SI" sz="2400" dirty="0">
              <a:latin typeface="+mj-lt"/>
            </a:endParaRPr>
          </a:p>
        </p:txBody>
      </p:sp>
      <p:sp>
        <p:nvSpPr>
          <p:cNvPr id="3" name="PoljeZBesedilom 2"/>
          <p:cNvSpPr txBox="1"/>
          <p:nvPr/>
        </p:nvSpPr>
        <p:spPr>
          <a:xfrm>
            <a:off x="1115616" y="3284984"/>
            <a:ext cx="5105115" cy="2862322"/>
          </a:xfrm>
          <a:prstGeom prst="rect">
            <a:avLst/>
          </a:prstGeom>
          <a:noFill/>
        </p:spPr>
        <p:txBody>
          <a:bodyPr wrap="none" rtlCol="0">
            <a:spAutoFit/>
          </a:bodyPr>
          <a:lstStyle/>
          <a:p>
            <a:r>
              <a:rPr lang="sl-SI" sz="2400" b="1" dirty="0" smtClean="0">
                <a:latin typeface="+mj-lt"/>
              </a:rPr>
              <a:t>Klinični medsebojni učinki:</a:t>
            </a:r>
          </a:p>
          <a:p>
            <a:pPr lvl="0">
              <a:buFont typeface="Arial" pitchFamily="34" charset="0"/>
              <a:buChar char="•"/>
            </a:pPr>
            <a:r>
              <a:rPr lang="sl-SI" sz="2400" dirty="0" err="1" smtClean="0">
                <a:latin typeface="+mj-lt"/>
              </a:rPr>
              <a:t>cimetidin</a:t>
            </a:r>
            <a:r>
              <a:rPr lang="sl-SI" sz="2400" dirty="0" smtClean="0">
                <a:latin typeface="+mj-lt"/>
              </a:rPr>
              <a:t> (uravnavanje </a:t>
            </a:r>
            <a:r>
              <a:rPr lang="sl-SI" sz="2400" dirty="0" err="1" smtClean="0">
                <a:latin typeface="+mj-lt"/>
              </a:rPr>
              <a:t>želočne</a:t>
            </a:r>
            <a:r>
              <a:rPr lang="sl-SI" sz="2400" dirty="0" smtClean="0">
                <a:latin typeface="+mj-lt"/>
              </a:rPr>
              <a:t> kisline)</a:t>
            </a:r>
          </a:p>
          <a:p>
            <a:pPr lvl="0">
              <a:buFont typeface="Arial" pitchFamily="34" charset="0"/>
              <a:buChar char="•"/>
            </a:pPr>
            <a:r>
              <a:rPr lang="sl-SI" sz="2400" dirty="0" err="1" smtClean="0">
                <a:latin typeface="+mj-lt"/>
              </a:rPr>
              <a:t>eritromocin</a:t>
            </a:r>
            <a:r>
              <a:rPr lang="sl-SI" sz="2400" dirty="0" smtClean="0">
                <a:latin typeface="+mj-lt"/>
              </a:rPr>
              <a:t> (antibiotik)</a:t>
            </a:r>
          </a:p>
          <a:p>
            <a:pPr lvl="0">
              <a:buFont typeface="Arial" pitchFamily="34" charset="0"/>
              <a:buChar char="•"/>
            </a:pPr>
            <a:r>
              <a:rPr lang="sl-SI" sz="2400" dirty="0" err="1" smtClean="0">
                <a:latin typeface="+mj-lt"/>
              </a:rPr>
              <a:t>ketokonazol</a:t>
            </a:r>
            <a:r>
              <a:rPr lang="sl-SI" sz="2400" dirty="0" smtClean="0">
                <a:latin typeface="+mj-lt"/>
              </a:rPr>
              <a:t> (</a:t>
            </a:r>
            <a:r>
              <a:rPr lang="sl-SI" sz="2400" dirty="0" err="1" smtClean="0">
                <a:latin typeface="+mj-lt"/>
              </a:rPr>
              <a:t>protiglivično</a:t>
            </a:r>
            <a:r>
              <a:rPr lang="sl-SI" sz="2400" dirty="0" smtClean="0">
                <a:latin typeface="+mj-lt"/>
              </a:rPr>
              <a:t> zdravilo)</a:t>
            </a:r>
          </a:p>
          <a:p>
            <a:pPr lvl="0">
              <a:buFont typeface="Arial" pitchFamily="34" charset="0"/>
              <a:buChar char="•"/>
            </a:pPr>
            <a:endParaRPr lang="sl-SI" sz="2400" dirty="0" smtClean="0">
              <a:latin typeface="+mj-lt"/>
            </a:endParaRPr>
          </a:p>
          <a:p>
            <a:pPr lvl="0">
              <a:buFont typeface="Arial" pitchFamily="34" charset="0"/>
              <a:buChar char="•"/>
            </a:pPr>
            <a:r>
              <a:rPr lang="sl-SI" sz="2400" dirty="0" smtClean="0">
                <a:latin typeface="+mj-lt"/>
              </a:rPr>
              <a:t>sok grenivke</a:t>
            </a:r>
          </a:p>
          <a:p>
            <a:pPr lvl="0"/>
            <a:endParaRPr lang="sl-SI" dirty="0" smtClean="0"/>
          </a:p>
          <a:p>
            <a:endParaRPr lang="sl-SI" dirty="0"/>
          </a:p>
        </p:txBody>
      </p:sp>
      <p:pic>
        <p:nvPicPr>
          <p:cNvPr id="5" name="Slika 4"/>
          <p:cNvPicPr>
            <a:picLocks noChangeAspect="1"/>
          </p:cNvPicPr>
          <p:nvPr/>
        </p:nvPicPr>
        <p:blipFill rotWithShape="1">
          <a:blip r:embed="rId4" cstate="print">
            <a:extLst>
              <a:ext uri="{28A0092B-C50C-407E-A947-70E740481C1C}">
                <a14:useLocalDpi xmlns="" xmlns:a14="http://schemas.microsoft.com/office/drawing/2010/main" val="0"/>
              </a:ext>
            </a:extLst>
          </a:blip>
          <a:srcRect t="91089"/>
          <a:stretch/>
        </p:blipFill>
        <p:spPr>
          <a:xfrm>
            <a:off x="0" y="6246892"/>
            <a:ext cx="9144000" cy="611108"/>
          </a:xfrm>
          <a:prstGeom prst="rect">
            <a:avLst/>
          </a:prstGeom>
        </p:spPr>
      </p:pic>
    </p:spTree>
  </p:cSld>
  <p:clrMapOvr>
    <a:masterClrMapping/>
  </p:clrMapOvr>
  <p:transition spd="med">
    <p:wedg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peterb\Pictures\2011-08-24\002.jpg"/>
          <p:cNvPicPr>
            <a:picLocks noChangeAspect="1" noChangeArrowheads="1"/>
          </p:cNvPicPr>
          <p:nvPr/>
        </p:nvPicPr>
        <p:blipFill>
          <a:blip r:embed="rId3" cstate="print">
            <a:lum bright="52000" contrast="-31000"/>
          </a:blip>
          <a:srcRect t="10096" r="44927" b="62196"/>
          <a:stretch>
            <a:fillRect/>
          </a:stretch>
        </p:blipFill>
        <p:spPr bwMode="auto">
          <a:xfrm>
            <a:off x="0" y="0"/>
            <a:ext cx="9144000" cy="6309320"/>
          </a:xfrm>
          <a:prstGeom prst="rect">
            <a:avLst/>
          </a:prstGeom>
          <a:noFill/>
        </p:spPr>
      </p:pic>
      <p:sp>
        <p:nvSpPr>
          <p:cNvPr id="3" name="PoljeZBesedilom 2"/>
          <p:cNvSpPr txBox="1"/>
          <p:nvPr/>
        </p:nvSpPr>
        <p:spPr>
          <a:xfrm>
            <a:off x="1043608" y="908720"/>
            <a:ext cx="2999091" cy="3231654"/>
          </a:xfrm>
          <a:prstGeom prst="rect">
            <a:avLst/>
          </a:prstGeom>
          <a:noFill/>
        </p:spPr>
        <p:txBody>
          <a:bodyPr wrap="none" rtlCol="0">
            <a:spAutoFit/>
          </a:bodyPr>
          <a:lstStyle/>
          <a:p>
            <a:r>
              <a:rPr lang="sl-SI" sz="2400" b="1" dirty="0" smtClean="0">
                <a:latin typeface="+mj-lt"/>
              </a:rPr>
              <a:t>Naravna Viagra</a:t>
            </a:r>
          </a:p>
          <a:p>
            <a:pPr lvl="0"/>
            <a:r>
              <a:rPr lang="sl-SI" sz="2400" dirty="0" smtClean="0">
                <a:latin typeface="+mj-lt"/>
              </a:rPr>
              <a:t>rožmarin</a:t>
            </a:r>
          </a:p>
          <a:p>
            <a:pPr lvl="0"/>
            <a:r>
              <a:rPr lang="sl-SI" sz="2400" dirty="0" smtClean="0">
                <a:latin typeface="+mj-lt"/>
              </a:rPr>
              <a:t>cimet</a:t>
            </a:r>
          </a:p>
          <a:p>
            <a:pPr lvl="0"/>
            <a:r>
              <a:rPr lang="sl-SI" sz="2400" dirty="0" err="1" smtClean="0">
                <a:latin typeface="+mj-lt"/>
              </a:rPr>
              <a:t>šatraj</a:t>
            </a:r>
            <a:endParaRPr lang="sl-SI" sz="2400" dirty="0" smtClean="0">
              <a:latin typeface="+mj-lt"/>
            </a:endParaRPr>
          </a:p>
          <a:p>
            <a:pPr lvl="0"/>
            <a:r>
              <a:rPr lang="sl-SI" sz="2400" dirty="0" smtClean="0">
                <a:latin typeface="+mj-lt"/>
              </a:rPr>
              <a:t>ostrige</a:t>
            </a:r>
          </a:p>
          <a:p>
            <a:pPr lvl="0"/>
            <a:r>
              <a:rPr lang="sl-SI" sz="2400" dirty="0" smtClean="0">
                <a:latin typeface="+mj-lt"/>
              </a:rPr>
              <a:t>janež in meta – po jedi</a:t>
            </a:r>
          </a:p>
          <a:p>
            <a:pPr lvl="0"/>
            <a:r>
              <a:rPr lang="sl-SI" sz="2400" dirty="0" smtClean="0">
                <a:latin typeface="+mj-lt"/>
              </a:rPr>
              <a:t>lubenica</a:t>
            </a:r>
          </a:p>
          <a:p>
            <a:pPr lvl="0"/>
            <a:endParaRPr lang="sl-SI" dirty="0" smtClean="0"/>
          </a:p>
          <a:p>
            <a:endParaRPr lang="sl-SI" dirty="0"/>
          </a:p>
        </p:txBody>
      </p:sp>
      <p:pic>
        <p:nvPicPr>
          <p:cNvPr id="5" name="Slika 4"/>
          <p:cNvPicPr>
            <a:picLocks noChangeAspect="1"/>
          </p:cNvPicPr>
          <p:nvPr/>
        </p:nvPicPr>
        <p:blipFill rotWithShape="1">
          <a:blip r:embed="rId4" cstate="print">
            <a:extLst>
              <a:ext uri="{28A0092B-C50C-407E-A947-70E740481C1C}">
                <a14:useLocalDpi xmlns="" xmlns:a14="http://schemas.microsoft.com/office/drawing/2010/main" val="0"/>
              </a:ext>
            </a:extLst>
          </a:blip>
          <a:srcRect t="91089"/>
          <a:stretch/>
        </p:blipFill>
        <p:spPr>
          <a:xfrm>
            <a:off x="0" y="6246892"/>
            <a:ext cx="9144000" cy="611108"/>
          </a:xfrm>
          <a:prstGeom prst="rect">
            <a:avLst/>
          </a:prstGeom>
        </p:spPr>
      </p:pic>
    </p:spTree>
  </p:cSld>
  <p:clrMapOvr>
    <a:masterClrMapping/>
  </p:clrMapOvr>
  <p:transition spd="med">
    <p:wedg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C:\Users\peterb\Pictures\2011-08-24\002.jpg"/>
          <p:cNvPicPr>
            <a:picLocks noChangeAspect="1" noChangeArrowheads="1"/>
          </p:cNvPicPr>
          <p:nvPr/>
        </p:nvPicPr>
        <p:blipFill>
          <a:blip r:embed="rId2" cstate="print">
            <a:lum bright="52000" contrast="-31000"/>
          </a:blip>
          <a:srcRect t="10096" r="44927" b="62196"/>
          <a:stretch>
            <a:fillRect/>
          </a:stretch>
        </p:blipFill>
        <p:spPr bwMode="auto">
          <a:xfrm>
            <a:off x="0" y="0"/>
            <a:ext cx="9144000" cy="6309320"/>
          </a:xfrm>
          <a:prstGeom prst="rect">
            <a:avLst/>
          </a:prstGeom>
          <a:noFill/>
        </p:spPr>
      </p:pic>
      <p:sp>
        <p:nvSpPr>
          <p:cNvPr id="3" name="PoljeZBesedilom 2"/>
          <p:cNvSpPr txBox="1"/>
          <p:nvPr/>
        </p:nvSpPr>
        <p:spPr>
          <a:xfrm>
            <a:off x="1259632" y="4365104"/>
            <a:ext cx="7162410" cy="923330"/>
          </a:xfrm>
          <a:prstGeom prst="rect">
            <a:avLst/>
          </a:prstGeom>
          <a:noFill/>
        </p:spPr>
        <p:txBody>
          <a:bodyPr wrap="none" rtlCol="0">
            <a:spAutoFit/>
          </a:bodyPr>
          <a:lstStyle/>
          <a:p>
            <a:r>
              <a:rPr lang="sl-SI" sz="5400" dirty="0" smtClean="0">
                <a:latin typeface="+mj-lt"/>
              </a:rPr>
              <a:t>NO in srce sta vsepovsod</a:t>
            </a:r>
            <a:endParaRPr lang="sl-SI" sz="5400" dirty="0">
              <a:latin typeface="+mj-lt"/>
            </a:endParaRPr>
          </a:p>
        </p:txBody>
      </p:sp>
      <p:pic>
        <p:nvPicPr>
          <p:cNvPr id="4" name="Slika 3"/>
          <p:cNvPicPr>
            <a:picLocks noChangeAspect="1"/>
          </p:cNvPicPr>
          <p:nvPr/>
        </p:nvPicPr>
        <p:blipFill rotWithShape="1">
          <a:blip r:embed="rId3" cstate="print">
            <a:extLst>
              <a:ext uri="{28A0092B-C50C-407E-A947-70E740481C1C}">
                <a14:useLocalDpi xmlns="" xmlns:a14="http://schemas.microsoft.com/office/drawing/2010/main" val="0"/>
              </a:ext>
            </a:extLst>
          </a:blip>
          <a:srcRect t="91089"/>
          <a:stretch/>
        </p:blipFill>
        <p:spPr>
          <a:xfrm>
            <a:off x="0" y="6246892"/>
            <a:ext cx="9144000" cy="611108"/>
          </a:xfrm>
          <a:prstGeom prst="rect">
            <a:avLst/>
          </a:prstGeom>
        </p:spPr>
      </p:pic>
    </p:spTree>
  </p:cSld>
  <p:clrMapOvr>
    <a:masterClrMapping/>
  </p:clrMapOvr>
  <p:transition spd="med">
    <p:pull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Pravokotnik 2"/>
          <p:cNvSpPr/>
          <p:nvPr/>
        </p:nvSpPr>
        <p:spPr>
          <a:xfrm>
            <a:off x="2339752" y="332656"/>
            <a:ext cx="3264676" cy="523220"/>
          </a:xfrm>
          <a:prstGeom prst="rect">
            <a:avLst/>
          </a:prstGeom>
        </p:spPr>
        <p:txBody>
          <a:bodyPr wrap="none">
            <a:spAutoFit/>
          </a:bodyPr>
          <a:lstStyle/>
          <a:p>
            <a:r>
              <a:rPr lang="sl-SI" sz="2800" dirty="0" smtClean="0">
                <a:latin typeface="+mj-lt"/>
              </a:rPr>
              <a:t>Kako pripravimo NO?</a:t>
            </a:r>
            <a:endParaRPr lang="sl-SI" sz="2800" dirty="0">
              <a:latin typeface="+mj-lt"/>
            </a:endParaRPr>
          </a:p>
        </p:txBody>
      </p:sp>
      <p:sp>
        <p:nvSpPr>
          <p:cNvPr id="4" name="PoljeZBesedilom 3"/>
          <p:cNvSpPr txBox="1"/>
          <p:nvPr/>
        </p:nvSpPr>
        <p:spPr>
          <a:xfrm>
            <a:off x="179512" y="980728"/>
            <a:ext cx="5404043" cy="2123658"/>
          </a:xfrm>
          <a:prstGeom prst="rect">
            <a:avLst/>
          </a:prstGeom>
          <a:noFill/>
        </p:spPr>
        <p:txBody>
          <a:bodyPr wrap="none" rtlCol="0">
            <a:spAutoFit/>
          </a:bodyPr>
          <a:lstStyle/>
          <a:p>
            <a:r>
              <a:rPr lang="sl-SI" sz="2800" dirty="0" smtClean="0">
                <a:latin typeface="+mj-lt"/>
              </a:rPr>
              <a:t>Industrijsko pridobivanje:</a:t>
            </a:r>
          </a:p>
          <a:p>
            <a:endParaRPr lang="sl-SI" sz="2000" dirty="0" smtClean="0">
              <a:latin typeface="+mj-lt"/>
            </a:endParaRPr>
          </a:p>
          <a:p>
            <a:pPr lvl="1">
              <a:buFontTx/>
              <a:buNone/>
            </a:pPr>
            <a:r>
              <a:rPr lang="sl-SI" dirty="0" smtClean="0"/>
              <a:t>1)  v</a:t>
            </a:r>
            <a:r>
              <a:rPr lang="en-GB" dirty="0" smtClean="0"/>
              <a:t> </a:t>
            </a:r>
            <a:r>
              <a:rPr lang="en-GB" dirty="0" err="1" smtClean="0"/>
              <a:t>državah</a:t>
            </a:r>
            <a:r>
              <a:rPr lang="en-GB" dirty="0" smtClean="0"/>
              <a:t>, </a:t>
            </a:r>
            <a:r>
              <a:rPr lang="en-GB" dirty="0" err="1" smtClean="0"/>
              <a:t>kjer</a:t>
            </a:r>
            <a:r>
              <a:rPr lang="en-GB" dirty="0" smtClean="0"/>
              <a:t> je </a:t>
            </a:r>
            <a:r>
              <a:rPr lang="en-GB" dirty="0" err="1" smtClean="0"/>
              <a:t>poceni</a:t>
            </a:r>
            <a:r>
              <a:rPr lang="en-GB" dirty="0" smtClean="0"/>
              <a:t> </a:t>
            </a:r>
            <a:r>
              <a:rPr lang="en-GB" dirty="0" err="1" smtClean="0"/>
              <a:t>električna</a:t>
            </a:r>
            <a:r>
              <a:rPr lang="en-GB" dirty="0" smtClean="0"/>
              <a:t> </a:t>
            </a:r>
            <a:r>
              <a:rPr lang="en-GB" dirty="0" err="1" smtClean="0"/>
              <a:t>energija</a:t>
            </a:r>
            <a:endParaRPr lang="en-GB" dirty="0" smtClean="0"/>
          </a:p>
          <a:p>
            <a:pPr lvl="1">
              <a:buFontTx/>
              <a:buNone/>
            </a:pPr>
            <a:r>
              <a:rPr lang="sl-SI" dirty="0" smtClean="0"/>
              <a:t>     </a:t>
            </a:r>
            <a:r>
              <a:rPr lang="en-GB" sz="2800" dirty="0" smtClean="0">
                <a:latin typeface="+mj-lt"/>
              </a:rPr>
              <a:t>N</a:t>
            </a:r>
            <a:r>
              <a:rPr lang="en-GB" sz="2800" baseline="-25000" dirty="0" smtClean="0">
                <a:latin typeface="+mj-lt"/>
              </a:rPr>
              <a:t>2</a:t>
            </a:r>
            <a:r>
              <a:rPr lang="en-GB" sz="2800" dirty="0" smtClean="0">
                <a:latin typeface="+mj-lt"/>
              </a:rPr>
              <a:t> + O</a:t>
            </a:r>
            <a:r>
              <a:rPr lang="en-GB" sz="2800" baseline="-25000" dirty="0" smtClean="0">
                <a:latin typeface="+mj-lt"/>
              </a:rPr>
              <a:t>2</a:t>
            </a:r>
            <a:r>
              <a:rPr lang="en-GB" sz="2800" dirty="0" smtClean="0">
                <a:latin typeface="+mj-lt"/>
              </a:rPr>
              <a:t> </a:t>
            </a:r>
            <a:r>
              <a:rPr lang="en-GB" sz="2800" dirty="0" smtClean="0">
                <a:latin typeface="+mj-lt"/>
                <a:sym typeface="Symbol" pitchFamily="18" charset="2"/>
              </a:rPr>
              <a:t> 2</a:t>
            </a:r>
            <a:r>
              <a:rPr lang="sl-SI" sz="2800" dirty="0" smtClean="0">
                <a:latin typeface="+mj-lt"/>
                <a:sym typeface="Symbol" pitchFamily="18" charset="2"/>
              </a:rPr>
              <a:t> </a:t>
            </a:r>
            <a:r>
              <a:rPr lang="en-GB" sz="2800" dirty="0" smtClean="0">
                <a:latin typeface="+mj-lt"/>
                <a:sym typeface="Symbol" pitchFamily="18" charset="2"/>
              </a:rPr>
              <a:t>NO</a:t>
            </a:r>
          </a:p>
          <a:p>
            <a:pPr lvl="1">
              <a:buFontTx/>
              <a:buNone/>
            </a:pPr>
            <a:r>
              <a:rPr lang="sl-SI" dirty="0" smtClean="0">
                <a:sym typeface="Symbol" pitchFamily="18" charset="2"/>
              </a:rPr>
              <a:t>     </a:t>
            </a:r>
            <a:r>
              <a:rPr lang="en-GB" dirty="0" smtClean="0">
                <a:sym typeface="Symbol" pitchFamily="18" charset="2"/>
              </a:rPr>
              <a:t>v </a:t>
            </a:r>
            <a:r>
              <a:rPr lang="en-GB" dirty="0" err="1" smtClean="0">
                <a:sym typeface="Symbol" pitchFamily="18" charset="2"/>
              </a:rPr>
              <a:t>elektri</a:t>
            </a:r>
            <a:r>
              <a:rPr lang="sl-SI" dirty="0" smtClean="0">
                <a:sym typeface="Symbol" pitchFamily="18" charset="2"/>
              </a:rPr>
              <a:t>č</a:t>
            </a:r>
            <a:r>
              <a:rPr lang="en-GB" dirty="0" err="1" smtClean="0">
                <a:sym typeface="Symbol" pitchFamily="18" charset="2"/>
              </a:rPr>
              <a:t>nem</a:t>
            </a:r>
            <a:r>
              <a:rPr lang="en-GB" dirty="0" smtClean="0">
                <a:sym typeface="Symbol" pitchFamily="18" charset="2"/>
              </a:rPr>
              <a:t> </a:t>
            </a:r>
            <a:r>
              <a:rPr lang="en-GB" dirty="0" err="1" smtClean="0">
                <a:sym typeface="Symbol" pitchFamily="18" charset="2"/>
              </a:rPr>
              <a:t>obloku</a:t>
            </a:r>
            <a:r>
              <a:rPr lang="en-GB" dirty="0" smtClean="0">
                <a:sym typeface="Symbol" pitchFamily="18" charset="2"/>
              </a:rPr>
              <a:t>, T = 3000 </a:t>
            </a:r>
            <a:r>
              <a:rPr lang="en-GB" baseline="30000" dirty="0" err="1" smtClean="0">
                <a:sym typeface="Symbol" pitchFamily="18" charset="2"/>
              </a:rPr>
              <a:t>o</a:t>
            </a:r>
            <a:r>
              <a:rPr lang="en-GB" dirty="0" err="1" smtClean="0">
                <a:sym typeface="Symbol" pitchFamily="18" charset="2"/>
              </a:rPr>
              <a:t>C</a:t>
            </a:r>
            <a:endParaRPr lang="sl-SI" dirty="0" smtClean="0"/>
          </a:p>
          <a:p>
            <a:endParaRPr lang="sl-SI" sz="2000" dirty="0">
              <a:latin typeface="+mj-lt"/>
            </a:endParaRPr>
          </a:p>
        </p:txBody>
      </p:sp>
      <p:grpSp>
        <p:nvGrpSpPr>
          <p:cNvPr id="5" name="Group 4"/>
          <p:cNvGrpSpPr>
            <a:grpSpLocks/>
          </p:cNvGrpSpPr>
          <p:nvPr/>
        </p:nvGrpSpPr>
        <p:grpSpPr bwMode="auto">
          <a:xfrm>
            <a:off x="611560" y="4221088"/>
            <a:ext cx="5786437" cy="1219200"/>
            <a:chOff x="902" y="1632"/>
            <a:chExt cx="3645" cy="768"/>
          </a:xfrm>
        </p:grpSpPr>
        <p:sp>
          <p:nvSpPr>
            <p:cNvPr id="6" name="Text Box 5"/>
            <p:cNvSpPr txBox="1">
              <a:spLocks noChangeArrowheads="1"/>
            </p:cNvSpPr>
            <p:nvPr/>
          </p:nvSpPr>
          <p:spPr bwMode="auto">
            <a:xfrm>
              <a:off x="902" y="1783"/>
              <a:ext cx="3645" cy="330"/>
            </a:xfrm>
            <a:prstGeom prst="rect">
              <a:avLst/>
            </a:prstGeom>
            <a:noFill/>
            <a:ln w="9525">
              <a:noFill/>
              <a:miter lim="800000"/>
              <a:headEnd/>
              <a:tailEnd/>
            </a:ln>
            <a:effectLst/>
          </p:spPr>
          <p:txBody>
            <a:bodyPr wrap="none">
              <a:spAutoFit/>
            </a:bodyPr>
            <a:lstStyle/>
            <a:p>
              <a:pPr eaLnBrk="0" hangingPunct="0"/>
              <a:r>
                <a:rPr lang="en-GB" sz="2800" dirty="0"/>
                <a:t>4 NH</a:t>
              </a:r>
              <a:r>
                <a:rPr lang="en-GB" sz="2800" baseline="-25000" dirty="0"/>
                <a:t>3</a:t>
              </a:r>
              <a:r>
                <a:rPr lang="en-GB" sz="2800" dirty="0"/>
                <a:t> + 5 O</a:t>
              </a:r>
              <a:r>
                <a:rPr lang="en-GB" sz="2800" baseline="-25000" dirty="0"/>
                <a:t>2       </a:t>
              </a:r>
              <a:r>
                <a:rPr lang="en-GB" sz="2800" dirty="0">
                  <a:sym typeface="Symbol" pitchFamily="18" charset="2"/>
                </a:rPr>
                <a:t>     4 NO + 6 H</a:t>
              </a:r>
              <a:r>
                <a:rPr lang="en-GB" sz="2800" baseline="-25000" dirty="0">
                  <a:sym typeface="Symbol" pitchFamily="18" charset="2"/>
                </a:rPr>
                <a:t>2</a:t>
              </a:r>
              <a:r>
                <a:rPr lang="en-GB" sz="2800" dirty="0">
                  <a:sym typeface="Symbol" pitchFamily="18" charset="2"/>
                </a:rPr>
                <a:t>O</a:t>
              </a:r>
              <a:endParaRPr lang="en-GB" sz="2800" dirty="0"/>
            </a:p>
          </p:txBody>
        </p:sp>
        <p:sp>
          <p:nvSpPr>
            <p:cNvPr id="7" name="Text Box 6"/>
            <p:cNvSpPr txBox="1">
              <a:spLocks noChangeArrowheads="1"/>
            </p:cNvSpPr>
            <p:nvPr/>
          </p:nvSpPr>
          <p:spPr bwMode="auto">
            <a:xfrm>
              <a:off x="2490" y="1632"/>
              <a:ext cx="297" cy="288"/>
            </a:xfrm>
            <a:prstGeom prst="rect">
              <a:avLst/>
            </a:prstGeom>
            <a:noFill/>
            <a:ln w="9525">
              <a:noFill/>
              <a:miter lim="800000"/>
              <a:headEnd/>
              <a:tailEnd/>
            </a:ln>
            <a:effectLst/>
          </p:spPr>
          <p:txBody>
            <a:bodyPr wrap="none">
              <a:spAutoFit/>
            </a:bodyPr>
            <a:lstStyle/>
            <a:p>
              <a:pPr eaLnBrk="0" hangingPunct="0"/>
              <a:r>
                <a:rPr lang="en-GB" sz="2400" b="1" dirty="0">
                  <a:solidFill>
                    <a:schemeClr val="accent2"/>
                  </a:solidFill>
                  <a:latin typeface="Times New Roman" pitchFamily="18" charset="0"/>
                </a:rPr>
                <a:t>Pt</a:t>
              </a:r>
              <a:endParaRPr lang="en-GB" sz="2400" dirty="0">
                <a:latin typeface="Times New Roman" pitchFamily="18" charset="0"/>
              </a:endParaRPr>
            </a:p>
          </p:txBody>
        </p:sp>
        <p:sp>
          <p:nvSpPr>
            <p:cNvPr id="8" name="Text Box 7"/>
            <p:cNvSpPr txBox="1">
              <a:spLocks noChangeArrowheads="1"/>
            </p:cNvSpPr>
            <p:nvPr/>
          </p:nvSpPr>
          <p:spPr bwMode="auto">
            <a:xfrm>
              <a:off x="2160" y="2112"/>
              <a:ext cx="1436" cy="288"/>
            </a:xfrm>
            <a:prstGeom prst="rect">
              <a:avLst/>
            </a:prstGeom>
            <a:noFill/>
            <a:ln w="9525">
              <a:noFill/>
              <a:miter lim="800000"/>
              <a:headEnd/>
              <a:tailEnd/>
            </a:ln>
            <a:effectLst/>
          </p:spPr>
          <p:txBody>
            <a:bodyPr wrap="none">
              <a:spAutoFit/>
            </a:bodyPr>
            <a:lstStyle/>
            <a:p>
              <a:pPr eaLnBrk="0" hangingPunct="0"/>
              <a:r>
                <a:rPr lang="en-GB" sz="2400" b="1" i="1" dirty="0">
                  <a:solidFill>
                    <a:srgbClr val="FF0066"/>
                  </a:solidFill>
                  <a:latin typeface="Times New Roman" pitchFamily="18" charset="0"/>
                </a:rPr>
                <a:t>T</a:t>
              </a:r>
              <a:r>
                <a:rPr lang="en-GB" sz="2400" b="1" dirty="0">
                  <a:solidFill>
                    <a:srgbClr val="FF0066"/>
                  </a:solidFill>
                  <a:latin typeface="Times New Roman" pitchFamily="18" charset="0"/>
                </a:rPr>
                <a:t> = 600 - 700 </a:t>
              </a:r>
              <a:r>
                <a:rPr lang="en-GB" sz="2400" b="1" baseline="30000" dirty="0" err="1">
                  <a:solidFill>
                    <a:srgbClr val="FF0066"/>
                  </a:solidFill>
                  <a:latin typeface="Times New Roman" pitchFamily="18" charset="0"/>
                </a:rPr>
                <a:t>o</a:t>
              </a:r>
              <a:r>
                <a:rPr lang="en-GB" sz="2400" b="1" dirty="0" err="1">
                  <a:solidFill>
                    <a:srgbClr val="FF0066"/>
                  </a:solidFill>
                  <a:latin typeface="Times New Roman" pitchFamily="18" charset="0"/>
                </a:rPr>
                <a:t>C</a:t>
              </a:r>
              <a:endParaRPr lang="en-GB" sz="2400" dirty="0">
                <a:latin typeface="Times New Roman" pitchFamily="18" charset="0"/>
              </a:endParaRPr>
            </a:p>
          </p:txBody>
        </p:sp>
      </p:grpSp>
      <p:sp>
        <p:nvSpPr>
          <p:cNvPr id="9" name="PoljeZBesedilom 8"/>
          <p:cNvSpPr txBox="1"/>
          <p:nvPr/>
        </p:nvSpPr>
        <p:spPr>
          <a:xfrm>
            <a:off x="755576" y="3645024"/>
            <a:ext cx="2603277" cy="677108"/>
          </a:xfrm>
          <a:prstGeom prst="rect">
            <a:avLst/>
          </a:prstGeom>
          <a:noFill/>
        </p:spPr>
        <p:txBody>
          <a:bodyPr wrap="none" rtlCol="0">
            <a:spAutoFit/>
          </a:bodyPr>
          <a:lstStyle/>
          <a:p>
            <a:pPr marL="0" lvl="1"/>
            <a:r>
              <a:rPr lang="sl-SI" sz="2000" dirty="0" smtClean="0">
                <a:latin typeface="+mj-lt"/>
              </a:rPr>
              <a:t>2)  o</a:t>
            </a:r>
            <a:r>
              <a:rPr lang="en-GB" sz="2000" dirty="0" err="1" smtClean="0">
                <a:latin typeface="+mj-lt"/>
              </a:rPr>
              <a:t>ksidacija</a:t>
            </a:r>
            <a:r>
              <a:rPr lang="en-GB" sz="2000" dirty="0" smtClean="0">
                <a:latin typeface="+mj-lt"/>
              </a:rPr>
              <a:t> </a:t>
            </a:r>
            <a:r>
              <a:rPr lang="en-GB" sz="2000" dirty="0" err="1" smtClean="0">
                <a:latin typeface="+mj-lt"/>
              </a:rPr>
              <a:t>amoniaka</a:t>
            </a:r>
            <a:endParaRPr lang="en-GB" sz="2000" dirty="0" smtClean="0">
              <a:latin typeface="+mj-lt"/>
            </a:endParaRPr>
          </a:p>
          <a:p>
            <a:endParaRPr lang="sl-SI" dirty="0"/>
          </a:p>
        </p:txBody>
      </p:sp>
      <p:pic>
        <p:nvPicPr>
          <p:cNvPr id="10" name="Picture 2" descr="C:\Users\peterb\Pictures\2011-08-23\001.jpg"/>
          <p:cNvPicPr>
            <a:picLocks noChangeAspect="1" noChangeArrowheads="1"/>
          </p:cNvPicPr>
          <p:nvPr/>
        </p:nvPicPr>
        <p:blipFill>
          <a:blip r:embed="rId3" cstate="print"/>
          <a:srcRect l="9532" t="8000" r="70234" b="74150"/>
          <a:stretch>
            <a:fillRect/>
          </a:stretch>
        </p:blipFill>
        <p:spPr bwMode="auto">
          <a:xfrm>
            <a:off x="6372200" y="3429000"/>
            <a:ext cx="2304256" cy="2736304"/>
          </a:xfrm>
          <a:prstGeom prst="rect">
            <a:avLst/>
          </a:prstGeom>
          <a:noFill/>
        </p:spPr>
      </p:pic>
      <p:pic>
        <p:nvPicPr>
          <p:cNvPr id="12" name="Picture 2" descr="G:\Media\kem2\4\4-2\ucb2_str047_sl05.jpg"/>
          <p:cNvPicPr>
            <a:picLocks noChangeAspect="1" noChangeArrowheads="1"/>
          </p:cNvPicPr>
          <p:nvPr/>
        </p:nvPicPr>
        <p:blipFill>
          <a:blip r:embed="rId4" cstate="print"/>
          <a:srcRect/>
          <a:stretch>
            <a:fillRect/>
          </a:stretch>
        </p:blipFill>
        <p:spPr bwMode="auto">
          <a:xfrm>
            <a:off x="6372200" y="908720"/>
            <a:ext cx="2304256" cy="2276560"/>
          </a:xfrm>
          <a:prstGeom prst="rect">
            <a:avLst/>
          </a:prstGeom>
          <a:noFill/>
        </p:spPr>
      </p:pic>
      <p:pic>
        <p:nvPicPr>
          <p:cNvPr id="11" name="Slika 10"/>
          <p:cNvPicPr>
            <a:picLocks noChangeAspect="1"/>
          </p:cNvPicPr>
          <p:nvPr/>
        </p:nvPicPr>
        <p:blipFill rotWithShape="1">
          <a:blip r:embed="rId5" cstate="print">
            <a:extLst>
              <a:ext uri="{28A0092B-C50C-407E-A947-70E740481C1C}">
                <a14:useLocalDpi xmlns="" xmlns:a14="http://schemas.microsoft.com/office/drawing/2010/main" val="0"/>
              </a:ext>
            </a:extLst>
          </a:blip>
          <a:srcRect t="91089"/>
          <a:stretch/>
        </p:blipFill>
        <p:spPr>
          <a:xfrm>
            <a:off x="0" y="6246892"/>
            <a:ext cx="9144000" cy="61110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amond(i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strips(downRight)">
                                      <p:cBhvr>
                                        <p:cTn id="17" dur="1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strips(downRight)">
                                      <p:cBhvr>
                                        <p:cTn id="22" dur="1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avokotnik 2"/>
          <p:cNvSpPr/>
          <p:nvPr/>
        </p:nvSpPr>
        <p:spPr>
          <a:xfrm>
            <a:off x="2339752" y="332656"/>
            <a:ext cx="3346429" cy="523220"/>
          </a:xfrm>
          <a:prstGeom prst="rect">
            <a:avLst/>
          </a:prstGeom>
        </p:spPr>
        <p:txBody>
          <a:bodyPr wrap="none">
            <a:spAutoFit/>
          </a:bodyPr>
          <a:lstStyle/>
          <a:p>
            <a:r>
              <a:rPr lang="sl-SI" sz="2800" dirty="0" smtClean="0">
                <a:latin typeface="+mj-lt"/>
              </a:rPr>
              <a:t>Kako pripravimo NO ?</a:t>
            </a:r>
            <a:endParaRPr lang="sl-SI" sz="2800" dirty="0">
              <a:latin typeface="+mj-lt"/>
            </a:endParaRPr>
          </a:p>
        </p:txBody>
      </p:sp>
      <p:sp>
        <p:nvSpPr>
          <p:cNvPr id="4" name="PoljeZBesedilom 3"/>
          <p:cNvSpPr txBox="1"/>
          <p:nvPr/>
        </p:nvSpPr>
        <p:spPr>
          <a:xfrm>
            <a:off x="827584" y="1052736"/>
            <a:ext cx="5832648" cy="4093428"/>
          </a:xfrm>
          <a:prstGeom prst="rect">
            <a:avLst/>
          </a:prstGeom>
          <a:noFill/>
        </p:spPr>
        <p:txBody>
          <a:bodyPr wrap="square" rtlCol="0">
            <a:spAutoFit/>
          </a:bodyPr>
          <a:lstStyle/>
          <a:p>
            <a:r>
              <a:rPr lang="sl-SI" sz="2800" dirty="0" smtClean="0">
                <a:latin typeface="+mj-lt"/>
              </a:rPr>
              <a:t>Priprava v laboratoriju</a:t>
            </a:r>
          </a:p>
          <a:p>
            <a:endParaRPr lang="sl-SI" sz="2000" dirty="0" smtClean="0">
              <a:latin typeface="+mj-lt"/>
            </a:endParaRPr>
          </a:p>
          <a:p>
            <a:pPr>
              <a:buFontTx/>
              <a:buNone/>
            </a:pPr>
            <a:r>
              <a:rPr lang="sl-SI" dirty="0" smtClean="0"/>
              <a:t>       </a:t>
            </a:r>
            <a:r>
              <a:rPr lang="en-GB" sz="2400" dirty="0" smtClean="0">
                <a:solidFill>
                  <a:srgbClr val="FF0000"/>
                </a:solidFill>
                <a:latin typeface="+mj-lt"/>
              </a:rPr>
              <a:t>30 - 32 % </a:t>
            </a:r>
            <a:r>
              <a:rPr lang="en-GB" sz="2400" dirty="0" err="1" smtClean="0">
                <a:solidFill>
                  <a:srgbClr val="FF0000"/>
                </a:solidFill>
                <a:latin typeface="+mj-lt"/>
              </a:rPr>
              <a:t>raztopina</a:t>
            </a:r>
            <a:r>
              <a:rPr lang="sl-SI" sz="2400" dirty="0" smtClean="0">
                <a:solidFill>
                  <a:srgbClr val="FF0000"/>
                </a:solidFill>
                <a:latin typeface="+mj-lt"/>
              </a:rPr>
              <a:t> HNO</a:t>
            </a:r>
            <a:r>
              <a:rPr lang="sl-SI" sz="2400" baseline="-25000" dirty="0" smtClean="0">
                <a:solidFill>
                  <a:srgbClr val="FF0000"/>
                </a:solidFill>
                <a:latin typeface="+mj-lt"/>
              </a:rPr>
              <a:t>3</a:t>
            </a:r>
            <a:r>
              <a:rPr lang="en-GB" sz="2400" dirty="0" smtClean="0">
                <a:latin typeface="+mj-lt"/>
              </a:rPr>
              <a:t>, </a:t>
            </a:r>
            <a:r>
              <a:rPr lang="en-GB" sz="2400" dirty="0" smtClean="0">
                <a:latin typeface="+mj-lt"/>
                <a:sym typeface="Symbol" pitchFamily="18" charset="2"/>
              </a:rPr>
              <a:t>  1,2 g/</a:t>
            </a:r>
            <a:r>
              <a:rPr lang="en-GB" sz="2400" dirty="0" err="1" smtClean="0">
                <a:latin typeface="+mj-lt"/>
                <a:sym typeface="Symbol" pitchFamily="18" charset="2"/>
              </a:rPr>
              <a:t>mL</a:t>
            </a:r>
            <a:endParaRPr lang="en-GB" sz="2400" dirty="0" smtClean="0">
              <a:latin typeface="+mj-lt"/>
              <a:sym typeface="Symbol" pitchFamily="18" charset="2"/>
            </a:endParaRPr>
          </a:p>
          <a:p>
            <a:pPr lvl="1">
              <a:buFontTx/>
              <a:buNone/>
            </a:pPr>
            <a:r>
              <a:rPr lang="en-GB" sz="2400" dirty="0" smtClean="0">
                <a:latin typeface="+mj-lt"/>
                <a:sym typeface="Symbol" pitchFamily="18" charset="2"/>
              </a:rPr>
              <a:t>3Cu + 8HNO</a:t>
            </a:r>
            <a:r>
              <a:rPr lang="en-GB" sz="2400" baseline="-25000" dirty="0" smtClean="0">
                <a:latin typeface="+mj-lt"/>
                <a:sym typeface="Symbol" pitchFamily="18" charset="2"/>
              </a:rPr>
              <a:t>3</a:t>
            </a:r>
            <a:r>
              <a:rPr lang="en-GB" sz="2400" dirty="0" smtClean="0">
                <a:latin typeface="+mj-lt"/>
                <a:sym typeface="Symbol" pitchFamily="18" charset="2"/>
              </a:rPr>
              <a:t>  3Cu(NO</a:t>
            </a:r>
            <a:r>
              <a:rPr lang="en-GB" sz="2400" baseline="-25000" dirty="0" smtClean="0">
                <a:latin typeface="+mj-lt"/>
                <a:sym typeface="Symbol" pitchFamily="18" charset="2"/>
              </a:rPr>
              <a:t>3</a:t>
            </a:r>
            <a:r>
              <a:rPr lang="en-GB" sz="2400" dirty="0" smtClean="0">
                <a:latin typeface="+mj-lt"/>
                <a:sym typeface="Symbol" pitchFamily="18" charset="2"/>
              </a:rPr>
              <a:t>)</a:t>
            </a:r>
            <a:r>
              <a:rPr lang="en-GB" sz="2400" baseline="-25000" dirty="0" smtClean="0">
                <a:latin typeface="+mj-lt"/>
                <a:sym typeface="Symbol" pitchFamily="18" charset="2"/>
              </a:rPr>
              <a:t>2</a:t>
            </a:r>
            <a:r>
              <a:rPr lang="en-GB" sz="2400" dirty="0" smtClean="0">
                <a:latin typeface="+mj-lt"/>
                <a:sym typeface="Symbol" pitchFamily="18" charset="2"/>
              </a:rPr>
              <a:t> + 2</a:t>
            </a:r>
            <a:r>
              <a:rPr lang="en-GB" sz="2400" dirty="0" smtClean="0">
                <a:solidFill>
                  <a:srgbClr val="FF0000"/>
                </a:solidFill>
                <a:latin typeface="+mj-lt"/>
                <a:sym typeface="Symbol" pitchFamily="18" charset="2"/>
              </a:rPr>
              <a:t>NO</a:t>
            </a:r>
            <a:r>
              <a:rPr lang="en-GB" sz="2400" dirty="0" smtClean="0">
                <a:latin typeface="+mj-lt"/>
                <a:sym typeface="Symbol" pitchFamily="18" charset="2"/>
              </a:rPr>
              <a:t> + 4H</a:t>
            </a:r>
            <a:r>
              <a:rPr lang="en-GB" sz="2400" baseline="-25000" dirty="0" smtClean="0">
                <a:latin typeface="+mj-lt"/>
                <a:sym typeface="Symbol" pitchFamily="18" charset="2"/>
              </a:rPr>
              <a:t>2</a:t>
            </a:r>
            <a:r>
              <a:rPr lang="en-GB" sz="2400" dirty="0" smtClean="0">
                <a:latin typeface="+mj-lt"/>
                <a:sym typeface="Symbol" pitchFamily="18" charset="2"/>
              </a:rPr>
              <a:t>O</a:t>
            </a:r>
            <a:endParaRPr lang="sl-SI" sz="2400" dirty="0" smtClean="0">
              <a:latin typeface="+mj-lt"/>
              <a:sym typeface="Symbol" pitchFamily="18" charset="2"/>
            </a:endParaRPr>
          </a:p>
          <a:p>
            <a:pPr lvl="1">
              <a:buFontTx/>
              <a:buNone/>
            </a:pPr>
            <a:endParaRPr lang="sl-SI" sz="2400" b="1" dirty="0" smtClean="0">
              <a:solidFill>
                <a:srgbClr val="FF0066"/>
              </a:solidFill>
              <a:latin typeface="+mj-lt"/>
              <a:sym typeface="Symbol" pitchFamily="18" charset="2"/>
            </a:endParaRPr>
          </a:p>
          <a:p>
            <a:pPr lvl="1">
              <a:buFontTx/>
              <a:buNone/>
            </a:pPr>
            <a:endParaRPr lang="sl-SI" sz="2400" b="1" dirty="0" smtClean="0">
              <a:solidFill>
                <a:srgbClr val="FF0066"/>
              </a:solidFill>
              <a:latin typeface="+mj-lt"/>
              <a:sym typeface="Symbol" pitchFamily="18" charset="2"/>
            </a:endParaRPr>
          </a:p>
          <a:p>
            <a:pPr lvl="1">
              <a:buFontTx/>
              <a:buNone/>
            </a:pPr>
            <a:r>
              <a:rPr lang="en-GB" sz="2400" dirty="0" smtClean="0">
                <a:solidFill>
                  <a:srgbClr val="FF0066"/>
                </a:solidFill>
                <a:latin typeface="+mj-lt"/>
                <a:sym typeface="Symbol" pitchFamily="18" charset="2"/>
              </a:rPr>
              <a:t> 65 % </a:t>
            </a:r>
            <a:r>
              <a:rPr lang="en-GB" sz="2400" dirty="0" err="1" smtClean="0">
                <a:solidFill>
                  <a:srgbClr val="FF0066"/>
                </a:solidFill>
                <a:latin typeface="+mj-lt"/>
                <a:sym typeface="Symbol" pitchFamily="18" charset="2"/>
              </a:rPr>
              <a:t>raztopina</a:t>
            </a:r>
            <a:r>
              <a:rPr lang="sl-SI" sz="2400" dirty="0" smtClean="0">
                <a:solidFill>
                  <a:srgbClr val="FF0066"/>
                </a:solidFill>
                <a:latin typeface="+mj-lt"/>
                <a:sym typeface="Symbol" pitchFamily="18" charset="2"/>
              </a:rPr>
              <a:t> HNO</a:t>
            </a:r>
            <a:r>
              <a:rPr lang="sl-SI" sz="2400" baseline="-25000" dirty="0" smtClean="0">
                <a:solidFill>
                  <a:srgbClr val="FF0066"/>
                </a:solidFill>
                <a:latin typeface="+mj-lt"/>
                <a:sym typeface="Symbol" pitchFamily="18" charset="2"/>
              </a:rPr>
              <a:t>3</a:t>
            </a:r>
            <a:r>
              <a:rPr lang="en-GB" sz="2400" dirty="0" smtClean="0">
                <a:latin typeface="+mj-lt"/>
                <a:sym typeface="Symbol" pitchFamily="18" charset="2"/>
              </a:rPr>
              <a:t>,   1,4 g/</a:t>
            </a:r>
            <a:r>
              <a:rPr lang="en-GB" sz="2400" dirty="0" err="1" smtClean="0">
                <a:latin typeface="+mj-lt"/>
                <a:sym typeface="Symbol" pitchFamily="18" charset="2"/>
              </a:rPr>
              <a:t>mL</a:t>
            </a:r>
            <a:endParaRPr lang="en-GB" sz="2400" dirty="0" smtClean="0">
              <a:latin typeface="+mj-lt"/>
              <a:sym typeface="Symbol" pitchFamily="18" charset="2"/>
            </a:endParaRPr>
          </a:p>
          <a:p>
            <a:pPr lvl="1">
              <a:buFontTx/>
              <a:buNone/>
            </a:pPr>
            <a:r>
              <a:rPr lang="en-GB" sz="2400" dirty="0" smtClean="0">
                <a:latin typeface="+mj-lt"/>
                <a:sym typeface="Symbol" pitchFamily="18" charset="2"/>
              </a:rPr>
              <a:t>Cu + 4HNO</a:t>
            </a:r>
            <a:r>
              <a:rPr lang="en-GB" sz="2400" baseline="-25000" dirty="0" smtClean="0">
                <a:latin typeface="+mj-lt"/>
                <a:sym typeface="Symbol" pitchFamily="18" charset="2"/>
              </a:rPr>
              <a:t>3</a:t>
            </a:r>
            <a:r>
              <a:rPr lang="en-GB" sz="2400" dirty="0" smtClean="0">
                <a:latin typeface="+mj-lt"/>
                <a:sym typeface="Symbol" pitchFamily="18" charset="2"/>
              </a:rPr>
              <a:t>   Cu(NO</a:t>
            </a:r>
            <a:r>
              <a:rPr lang="en-GB" sz="2400" baseline="-25000" dirty="0" smtClean="0">
                <a:latin typeface="+mj-lt"/>
                <a:sym typeface="Symbol" pitchFamily="18" charset="2"/>
              </a:rPr>
              <a:t>3</a:t>
            </a:r>
            <a:r>
              <a:rPr lang="en-GB" sz="2400" dirty="0" smtClean="0">
                <a:latin typeface="+mj-lt"/>
                <a:sym typeface="Symbol" pitchFamily="18" charset="2"/>
              </a:rPr>
              <a:t>)</a:t>
            </a:r>
            <a:r>
              <a:rPr lang="en-GB" sz="2400" baseline="-25000" dirty="0" smtClean="0">
                <a:latin typeface="+mj-lt"/>
                <a:sym typeface="Symbol" pitchFamily="18" charset="2"/>
              </a:rPr>
              <a:t>2</a:t>
            </a:r>
            <a:r>
              <a:rPr lang="en-GB" sz="2400" dirty="0" smtClean="0">
                <a:latin typeface="+mj-lt"/>
                <a:sym typeface="Symbol" pitchFamily="18" charset="2"/>
              </a:rPr>
              <a:t> + 2</a:t>
            </a:r>
            <a:r>
              <a:rPr lang="en-GB" sz="2400" dirty="0" smtClean="0">
                <a:solidFill>
                  <a:srgbClr val="FF0066"/>
                </a:solidFill>
                <a:latin typeface="+mj-lt"/>
                <a:sym typeface="Symbol" pitchFamily="18" charset="2"/>
              </a:rPr>
              <a:t>NO</a:t>
            </a:r>
            <a:r>
              <a:rPr lang="en-GB" sz="2400" baseline="-25000" dirty="0" smtClean="0">
                <a:solidFill>
                  <a:srgbClr val="FF0066"/>
                </a:solidFill>
                <a:latin typeface="+mj-lt"/>
                <a:sym typeface="Symbol" pitchFamily="18" charset="2"/>
              </a:rPr>
              <a:t>2</a:t>
            </a:r>
            <a:r>
              <a:rPr lang="en-GB" sz="2400" dirty="0" smtClean="0">
                <a:latin typeface="+mj-lt"/>
                <a:sym typeface="Symbol" pitchFamily="18" charset="2"/>
              </a:rPr>
              <a:t> + 2H</a:t>
            </a:r>
            <a:r>
              <a:rPr lang="en-GB" sz="2400" baseline="-25000" dirty="0" smtClean="0">
                <a:latin typeface="+mj-lt"/>
                <a:sym typeface="Symbol" pitchFamily="18" charset="2"/>
              </a:rPr>
              <a:t>2</a:t>
            </a:r>
            <a:r>
              <a:rPr lang="en-GB" sz="2400" dirty="0" smtClean="0">
                <a:latin typeface="+mj-lt"/>
                <a:sym typeface="Symbol" pitchFamily="18" charset="2"/>
              </a:rPr>
              <a:t>O</a:t>
            </a:r>
            <a:endParaRPr lang="sl-SI" sz="2400" dirty="0" smtClean="0">
              <a:latin typeface="+mj-lt"/>
              <a:sym typeface="Symbol" pitchFamily="18" charset="2"/>
            </a:endParaRPr>
          </a:p>
          <a:p>
            <a:pPr lvl="1">
              <a:buFontTx/>
              <a:buNone/>
            </a:pPr>
            <a:endParaRPr lang="sl-SI" sz="2400" dirty="0" smtClean="0">
              <a:latin typeface="+mj-lt"/>
              <a:sym typeface="Symbol" pitchFamily="18" charset="2"/>
            </a:endParaRPr>
          </a:p>
          <a:p>
            <a:pPr lvl="1">
              <a:buFontTx/>
              <a:buNone/>
            </a:pPr>
            <a:endParaRPr lang="en-GB" sz="2400" dirty="0" smtClean="0">
              <a:latin typeface="+mj-lt"/>
            </a:endParaRPr>
          </a:p>
          <a:p>
            <a:endParaRPr lang="sl-SI" sz="2000" dirty="0">
              <a:latin typeface="+mj-lt"/>
            </a:endParaRPr>
          </a:p>
        </p:txBody>
      </p:sp>
      <p:pic>
        <p:nvPicPr>
          <p:cNvPr id="5" name="Slika 4"/>
          <p:cNvPicPr>
            <a:picLocks noChangeAspect="1"/>
          </p:cNvPicPr>
          <p:nvPr/>
        </p:nvPicPr>
        <p:blipFill rotWithShape="1">
          <a:blip r:embed="rId3" cstate="print">
            <a:extLst>
              <a:ext uri="{28A0092B-C50C-407E-A947-70E740481C1C}">
                <a14:useLocalDpi xmlns="" xmlns:a14="http://schemas.microsoft.com/office/drawing/2010/main" val="0"/>
              </a:ext>
            </a:extLst>
          </a:blip>
          <a:srcRect t="91089"/>
          <a:stretch/>
        </p:blipFill>
        <p:spPr>
          <a:xfrm>
            <a:off x="0" y="6246892"/>
            <a:ext cx="9144000" cy="61110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strips(downRight)">
                                      <p:cBhvr>
                                        <p:cTn id="7" dur="1000"/>
                                        <p:tgtEl>
                                          <p:spTgt spid="4">
                                            <p:txEl>
                                              <p:pRg st="2" end="2"/>
                                            </p:txEl>
                                          </p:spTgt>
                                        </p:tgtEl>
                                      </p:cBhvr>
                                    </p:animEffect>
                                  </p:childTnLst>
                                </p:cTn>
                              </p:par>
                              <p:par>
                                <p:cTn id="8" presetID="18" presetClass="entr" presetSubtype="6" fill="hold" nodeType="withEffect">
                                  <p:stCondLst>
                                    <p:cond delay="0"/>
                                  </p:stCondLst>
                                  <p:childTnLst>
                                    <p:set>
                                      <p:cBhvr>
                                        <p:cTn id="9" dur="1" fill="hold">
                                          <p:stCondLst>
                                            <p:cond delay="0"/>
                                          </p:stCondLst>
                                        </p:cTn>
                                        <p:tgtEl>
                                          <p:spTgt spid="4">
                                            <p:txEl>
                                              <p:pRg st="3" end="3"/>
                                            </p:txEl>
                                          </p:spTgt>
                                        </p:tgtEl>
                                        <p:attrNameLst>
                                          <p:attrName>style.visibility</p:attrName>
                                        </p:attrNameLst>
                                      </p:cBhvr>
                                      <p:to>
                                        <p:strVal val="visible"/>
                                      </p:to>
                                    </p:set>
                                    <p:animEffect transition="in" filter="strips(downRight)">
                                      <p:cBhvr>
                                        <p:cTn id="10" dur="1000"/>
                                        <p:tgtEl>
                                          <p:spTgt spid="4">
                                            <p:txEl>
                                              <p:pRg st="3" end="3"/>
                                            </p:txEl>
                                          </p:spTgt>
                                        </p:tgtEl>
                                      </p:cBhvr>
                                    </p:animEffect>
                                  </p:childTnLst>
                                </p:cTn>
                              </p:par>
                              <p:par>
                                <p:cTn id="11" presetID="18" presetClass="entr" presetSubtype="6" fill="hold" nodeType="with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animEffect transition="in" filter="strips(downRight)">
                                      <p:cBhvr>
                                        <p:cTn id="13" dur="1000"/>
                                        <p:tgtEl>
                                          <p:spTgt spid="4">
                                            <p:txEl>
                                              <p:pRg st="6" end="6"/>
                                            </p:txEl>
                                          </p:spTgt>
                                        </p:tgtEl>
                                      </p:cBhvr>
                                    </p:animEffect>
                                  </p:childTnLst>
                                </p:cTn>
                              </p:par>
                              <p:par>
                                <p:cTn id="14" presetID="18" presetClass="entr" presetSubtype="6" fill="hold" nodeType="withEffect">
                                  <p:stCondLst>
                                    <p:cond delay="0"/>
                                  </p:stCondLst>
                                  <p:childTnLst>
                                    <p:set>
                                      <p:cBhvr>
                                        <p:cTn id="15" dur="1" fill="hold">
                                          <p:stCondLst>
                                            <p:cond delay="0"/>
                                          </p:stCondLst>
                                        </p:cTn>
                                        <p:tgtEl>
                                          <p:spTgt spid="4">
                                            <p:txEl>
                                              <p:pRg st="7" end="7"/>
                                            </p:txEl>
                                          </p:spTgt>
                                        </p:tgtEl>
                                        <p:attrNameLst>
                                          <p:attrName>style.visibility</p:attrName>
                                        </p:attrNameLst>
                                      </p:cBhvr>
                                      <p:to>
                                        <p:strVal val="visible"/>
                                      </p:to>
                                    </p:set>
                                    <p:animEffect transition="in" filter="strips(downRight)">
                                      <p:cBhvr>
                                        <p:cTn id="16" dur="10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avokotnik 2"/>
          <p:cNvSpPr/>
          <p:nvPr/>
        </p:nvSpPr>
        <p:spPr>
          <a:xfrm>
            <a:off x="2339752" y="332656"/>
            <a:ext cx="3264676" cy="523220"/>
          </a:xfrm>
          <a:prstGeom prst="rect">
            <a:avLst/>
          </a:prstGeom>
        </p:spPr>
        <p:txBody>
          <a:bodyPr wrap="none">
            <a:spAutoFit/>
          </a:bodyPr>
          <a:lstStyle/>
          <a:p>
            <a:r>
              <a:rPr lang="sl-SI" sz="2800" dirty="0" smtClean="0">
                <a:latin typeface="+mj-lt"/>
              </a:rPr>
              <a:t>Kako pripravimo NO?</a:t>
            </a:r>
            <a:endParaRPr lang="sl-SI" sz="2800" dirty="0">
              <a:latin typeface="+mj-lt"/>
            </a:endParaRPr>
          </a:p>
        </p:txBody>
      </p:sp>
      <p:pic>
        <p:nvPicPr>
          <p:cNvPr id="13" name="P1010003.AVI">
            <a:hlinkClick r:id="" action="ppaction://media"/>
          </p:cNvPr>
          <p:cNvPicPr>
            <a:picLocks noRot="1" noChangeAspect="1"/>
          </p:cNvPicPr>
          <p:nvPr>
            <a:videoFile r:link="rId1"/>
          </p:nvPr>
        </p:nvPicPr>
        <p:blipFill>
          <a:blip r:embed="rId4" cstate="print"/>
          <a:stretch>
            <a:fillRect/>
          </a:stretch>
        </p:blipFill>
        <p:spPr>
          <a:xfrm>
            <a:off x="-96011" y="0"/>
            <a:ext cx="9240011"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0866"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13"/>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jeZBesedilom 1"/>
          <p:cNvSpPr txBox="1"/>
          <p:nvPr/>
        </p:nvSpPr>
        <p:spPr>
          <a:xfrm>
            <a:off x="251520" y="692696"/>
            <a:ext cx="8185895" cy="461665"/>
          </a:xfrm>
          <a:prstGeom prst="rect">
            <a:avLst/>
          </a:prstGeom>
          <a:noFill/>
        </p:spPr>
        <p:txBody>
          <a:bodyPr wrap="none" rtlCol="0">
            <a:spAutoFit/>
          </a:bodyPr>
          <a:lstStyle/>
          <a:p>
            <a:r>
              <a:rPr lang="sl-SI" sz="2400" dirty="0" smtClean="0">
                <a:latin typeface="+mj-lt"/>
              </a:rPr>
              <a:t>Za pripravo bolj čistega NO je potrebno uporabiti druge metode:</a:t>
            </a:r>
            <a:endParaRPr lang="sl-SI" sz="2400" dirty="0">
              <a:latin typeface="+mj-lt"/>
            </a:endParaRPr>
          </a:p>
        </p:txBody>
      </p:sp>
      <p:sp>
        <p:nvSpPr>
          <p:cNvPr id="3" name="Pravokotnik 2"/>
          <p:cNvSpPr/>
          <p:nvPr/>
        </p:nvSpPr>
        <p:spPr>
          <a:xfrm>
            <a:off x="2483768" y="116632"/>
            <a:ext cx="3264676" cy="523220"/>
          </a:xfrm>
          <a:prstGeom prst="rect">
            <a:avLst/>
          </a:prstGeom>
        </p:spPr>
        <p:txBody>
          <a:bodyPr wrap="none">
            <a:spAutoFit/>
          </a:bodyPr>
          <a:lstStyle/>
          <a:p>
            <a:r>
              <a:rPr lang="sl-SI" sz="2800" dirty="0" smtClean="0">
                <a:latin typeface="+mj-lt"/>
              </a:rPr>
              <a:t>Kako pripravimo NO?</a:t>
            </a:r>
            <a:endParaRPr lang="sl-SI" sz="2800" dirty="0">
              <a:latin typeface="+mj-lt"/>
            </a:endParaRPr>
          </a:p>
        </p:txBody>
      </p:sp>
      <p:sp>
        <p:nvSpPr>
          <p:cNvPr id="4" name="PoljeZBesedilom 3"/>
          <p:cNvSpPr txBox="1"/>
          <p:nvPr/>
        </p:nvSpPr>
        <p:spPr>
          <a:xfrm>
            <a:off x="251520" y="1268760"/>
            <a:ext cx="5149167" cy="1415772"/>
          </a:xfrm>
          <a:prstGeom prst="rect">
            <a:avLst/>
          </a:prstGeom>
          <a:noFill/>
        </p:spPr>
        <p:txBody>
          <a:bodyPr wrap="none" rtlCol="0">
            <a:spAutoFit/>
          </a:bodyPr>
          <a:lstStyle/>
          <a:p>
            <a:r>
              <a:rPr lang="sl-SI" sz="2000" dirty="0" smtClean="0">
                <a:latin typeface="+mj-lt"/>
              </a:rPr>
              <a:t>KNO</a:t>
            </a:r>
            <a:r>
              <a:rPr lang="sl-SI" sz="2000" baseline="-25000" dirty="0" smtClean="0">
                <a:latin typeface="+mj-lt"/>
              </a:rPr>
              <a:t>2</a:t>
            </a:r>
            <a:r>
              <a:rPr lang="sl-SI" sz="2000" dirty="0" smtClean="0">
                <a:latin typeface="+mj-lt"/>
              </a:rPr>
              <a:t>(s) + KNO</a:t>
            </a:r>
            <a:r>
              <a:rPr lang="sl-SI" sz="2000" baseline="-25000" dirty="0" smtClean="0">
                <a:latin typeface="+mj-lt"/>
              </a:rPr>
              <a:t>3</a:t>
            </a:r>
            <a:r>
              <a:rPr lang="sl-SI" sz="2000" dirty="0" smtClean="0">
                <a:latin typeface="+mj-lt"/>
              </a:rPr>
              <a:t>(s) + Cr</a:t>
            </a:r>
            <a:r>
              <a:rPr lang="sl-SI" sz="2000" baseline="-25000" dirty="0" smtClean="0">
                <a:latin typeface="+mj-lt"/>
              </a:rPr>
              <a:t>2</a:t>
            </a:r>
            <a:r>
              <a:rPr lang="sl-SI" sz="2000" dirty="0" smtClean="0">
                <a:latin typeface="+mj-lt"/>
              </a:rPr>
              <a:t>O</a:t>
            </a:r>
            <a:r>
              <a:rPr lang="sl-SI" sz="2000" baseline="-25000" dirty="0" smtClean="0">
                <a:latin typeface="+mj-lt"/>
              </a:rPr>
              <a:t>3</a:t>
            </a:r>
            <a:r>
              <a:rPr lang="sl-SI" sz="2000" dirty="0" smtClean="0">
                <a:latin typeface="+mj-lt"/>
              </a:rPr>
              <a:t>(s) </a:t>
            </a:r>
            <a:r>
              <a:rPr lang="sl-SI" sz="2000" dirty="0" smtClean="0">
                <a:latin typeface="+mj-lt"/>
                <a:sym typeface="Symbol"/>
              </a:rPr>
              <a:t> 2 K</a:t>
            </a:r>
            <a:r>
              <a:rPr lang="sl-SI" sz="2000" baseline="-25000" dirty="0" smtClean="0">
                <a:latin typeface="+mj-lt"/>
                <a:sym typeface="Symbol"/>
              </a:rPr>
              <a:t>2</a:t>
            </a:r>
            <a:r>
              <a:rPr lang="sl-SI" sz="2000" dirty="0" smtClean="0">
                <a:latin typeface="+mj-lt"/>
                <a:sym typeface="Symbol"/>
              </a:rPr>
              <a:t>CrO</a:t>
            </a:r>
            <a:r>
              <a:rPr lang="sl-SI" sz="2000" baseline="-25000" dirty="0" smtClean="0">
                <a:latin typeface="+mj-lt"/>
                <a:sym typeface="Symbol"/>
              </a:rPr>
              <a:t>4</a:t>
            </a:r>
            <a:r>
              <a:rPr lang="sl-SI" sz="2000" dirty="0" smtClean="0">
                <a:latin typeface="+mj-lt"/>
                <a:sym typeface="Symbol"/>
              </a:rPr>
              <a:t> + 4 NO</a:t>
            </a:r>
          </a:p>
          <a:p>
            <a:endParaRPr lang="sl-SI" sz="2800" dirty="0" smtClean="0">
              <a:latin typeface="+mj-lt"/>
              <a:sym typeface="Symbol"/>
            </a:endParaRPr>
          </a:p>
          <a:p>
            <a:r>
              <a:rPr lang="sl-SI" dirty="0" smtClean="0"/>
              <a:t>Reakcija askorbinske kisline z nitritom:</a:t>
            </a:r>
            <a:endParaRPr lang="en-GB" dirty="0" smtClean="0"/>
          </a:p>
          <a:p>
            <a:pPr lvl="1">
              <a:buFontTx/>
              <a:buNone/>
            </a:pPr>
            <a:r>
              <a:rPr lang="sl-SI" dirty="0" smtClean="0"/>
              <a:t>     </a:t>
            </a:r>
            <a:endParaRPr lang="sl-SI" sz="2000" dirty="0">
              <a:latin typeface="+mj-lt"/>
            </a:endParaRPr>
          </a:p>
        </p:txBody>
      </p:sp>
      <p:pic>
        <p:nvPicPr>
          <p:cNvPr id="25602" name="Picture 2" descr="C:\Users\peterb\Pictures\2011-08-23\002.jpg"/>
          <p:cNvPicPr>
            <a:picLocks noChangeAspect="1" noChangeArrowheads="1"/>
          </p:cNvPicPr>
          <p:nvPr/>
        </p:nvPicPr>
        <p:blipFill>
          <a:blip r:embed="rId3" cstate="print"/>
          <a:srcRect l="30476" t="30528" r="14875" b="49362"/>
          <a:stretch>
            <a:fillRect/>
          </a:stretch>
        </p:blipFill>
        <p:spPr bwMode="auto">
          <a:xfrm>
            <a:off x="971600" y="2420888"/>
            <a:ext cx="7250652" cy="3672408"/>
          </a:xfrm>
          <a:prstGeom prst="rect">
            <a:avLst/>
          </a:prstGeom>
          <a:noFill/>
          <a:ln w="38100">
            <a:solidFill>
              <a:schemeClr val="accent2">
                <a:lumMod val="60000"/>
                <a:lumOff val="40000"/>
              </a:schemeClr>
            </a:solidFill>
          </a:ln>
        </p:spPr>
      </p:pic>
      <p:pic>
        <p:nvPicPr>
          <p:cNvPr id="6" name="Slika 5"/>
          <p:cNvPicPr>
            <a:picLocks noChangeAspect="1"/>
          </p:cNvPicPr>
          <p:nvPr/>
        </p:nvPicPr>
        <p:blipFill rotWithShape="1">
          <a:blip r:embed="rId4" cstate="print">
            <a:extLst>
              <a:ext uri="{28A0092B-C50C-407E-A947-70E740481C1C}">
                <a14:useLocalDpi xmlns="" xmlns:a14="http://schemas.microsoft.com/office/drawing/2010/main" val="0"/>
              </a:ext>
            </a:extLst>
          </a:blip>
          <a:srcRect t="91089"/>
          <a:stretch/>
        </p:blipFill>
        <p:spPr>
          <a:xfrm>
            <a:off x="0" y="6246892"/>
            <a:ext cx="9144000" cy="611108"/>
          </a:xfrm>
          <a:prstGeom prst="rect">
            <a:avLst/>
          </a:prstGeom>
        </p:spPr>
      </p:pic>
      <p:sp>
        <p:nvSpPr>
          <p:cNvPr id="8" name="PoljeZBesedilom 7"/>
          <p:cNvSpPr txBox="1"/>
          <p:nvPr/>
        </p:nvSpPr>
        <p:spPr>
          <a:xfrm>
            <a:off x="7236296" y="5733256"/>
            <a:ext cx="995785" cy="276999"/>
          </a:xfrm>
          <a:prstGeom prst="rect">
            <a:avLst/>
          </a:prstGeom>
          <a:noFill/>
        </p:spPr>
        <p:txBody>
          <a:bodyPr wrap="none" rtlCol="0">
            <a:spAutoFit/>
          </a:bodyPr>
          <a:lstStyle/>
          <a:p>
            <a:r>
              <a:rPr lang="sl-SI" sz="1200" dirty="0" err="1" smtClean="0"/>
              <a:t>Buttler</a:t>
            </a:r>
            <a:r>
              <a:rPr lang="sl-SI" sz="1200" dirty="0" smtClean="0"/>
              <a:t> at </a:t>
            </a:r>
            <a:r>
              <a:rPr lang="sl-SI" sz="1200" dirty="0" err="1" smtClean="0"/>
              <a:t>all</a:t>
            </a:r>
            <a:endParaRPr lang="sl-SI" sz="1200" dirty="0"/>
          </a:p>
        </p:txBody>
      </p:sp>
    </p:spTree>
  </p:cSld>
  <p:clrMapOvr>
    <a:masterClrMapping/>
  </p:clrMapOvr>
  <p:transition spd="med">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jeZBesedilom 1"/>
          <p:cNvSpPr txBox="1"/>
          <p:nvPr/>
        </p:nvSpPr>
        <p:spPr>
          <a:xfrm>
            <a:off x="2699792" y="332656"/>
            <a:ext cx="2032864" cy="523220"/>
          </a:xfrm>
          <a:prstGeom prst="rect">
            <a:avLst/>
          </a:prstGeom>
          <a:noFill/>
        </p:spPr>
        <p:txBody>
          <a:bodyPr wrap="none" rtlCol="0">
            <a:spAutoFit/>
          </a:bodyPr>
          <a:lstStyle/>
          <a:p>
            <a:r>
              <a:rPr lang="sl-SI" sz="2800" dirty="0" smtClean="0">
                <a:latin typeface="+mj-lt"/>
              </a:rPr>
              <a:t>Lastnosti NO</a:t>
            </a:r>
            <a:endParaRPr lang="sl-SI" sz="2800" dirty="0">
              <a:latin typeface="+mj-lt"/>
            </a:endParaRPr>
          </a:p>
        </p:txBody>
      </p:sp>
      <p:sp>
        <p:nvSpPr>
          <p:cNvPr id="3" name="Pravokotnik 2"/>
          <p:cNvSpPr/>
          <p:nvPr/>
        </p:nvSpPr>
        <p:spPr>
          <a:xfrm>
            <a:off x="899592" y="1268760"/>
            <a:ext cx="6624736" cy="3293209"/>
          </a:xfrm>
          <a:prstGeom prst="rect">
            <a:avLst/>
          </a:prstGeom>
        </p:spPr>
        <p:txBody>
          <a:bodyPr wrap="square">
            <a:spAutoFit/>
          </a:bodyPr>
          <a:lstStyle/>
          <a:p>
            <a:pPr lvl="1">
              <a:buFontTx/>
              <a:buNone/>
            </a:pPr>
            <a:r>
              <a:rPr lang="en-GB" sz="2400" dirty="0" err="1" smtClean="0">
                <a:latin typeface="+mj-lt"/>
              </a:rPr>
              <a:t>paramagnetna</a:t>
            </a:r>
            <a:r>
              <a:rPr lang="en-GB" sz="2400" dirty="0" smtClean="0">
                <a:latin typeface="+mj-lt"/>
              </a:rPr>
              <a:t> </a:t>
            </a:r>
            <a:r>
              <a:rPr lang="en-GB" sz="2400" dirty="0" err="1" smtClean="0">
                <a:latin typeface="+mj-lt"/>
              </a:rPr>
              <a:t>molekula</a:t>
            </a:r>
            <a:r>
              <a:rPr lang="en-GB" sz="2400" dirty="0" smtClean="0">
                <a:latin typeface="+mj-lt"/>
              </a:rPr>
              <a:t> </a:t>
            </a:r>
          </a:p>
          <a:p>
            <a:pPr lvl="1">
              <a:buFontTx/>
              <a:buNone/>
            </a:pPr>
            <a:r>
              <a:rPr lang="en-GB" sz="2400" dirty="0" err="1" smtClean="0">
                <a:latin typeface="+mj-lt"/>
              </a:rPr>
              <a:t>pri</a:t>
            </a:r>
            <a:r>
              <a:rPr lang="en-GB" sz="2400" dirty="0" smtClean="0">
                <a:latin typeface="+mj-lt"/>
              </a:rPr>
              <a:t> </a:t>
            </a:r>
            <a:r>
              <a:rPr lang="en-GB" sz="2400" dirty="0" err="1" smtClean="0">
                <a:latin typeface="+mj-lt"/>
              </a:rPr>
              <a:t>nizki</a:t>
            </a:r>
            <a:r>
              <a:rPr lang="en-GB" sz="2400" dirty="0" smtClean="0">
                <a:latin typeface="+mj-lt"/>
              </a:rPr>
              <a:t> </a:t>
            </a:r>
            <a:r>
              <a:rPr lang="en-GB" sz="2400" dirty="0" err="1" smtClean="0">
                <a:latin typeface="+mj-lt"/>
              </a:rPr>
              <a:t>temperaturi</a:t>
            </a:r>
            <a:r>
              <a:rPr lang="en-GB" sz="2400" dirty="0" smtClean="0">
                <a:latin typeface="+mj-lt"/>
              </a:rPr>
              <a:t> </a:t>
            </a:r>
            <a:r>
              <a:rPr lang="en-GB" sz="2400" dirty="0" err="1" smtClean="0">
                <a:latin typeface="+mj-lt"/>
              </a:rPr>
              <a:t>diamagnetna</a:t>
            </a:r>
            <a:r>
              <a:rPr lang="en-GB" sz="2400" dirty="0" smtClean="0">
                <a:latin typeface="+mj-lt"/>
              </a:rPr>
              <a:t>  </a:t>
            </a:r>
            <a:r>
              <a:rPr lang="sl-SI" sz="2400" dirty="0" smtClean="0">
                <a:latin typeface="+mj-lt"/>
              </a:rPr>
              <a:t>(</a:t>
            </a:r>
            <a:r>
              <a:rPr lang="en-GB" sz="2400" dirty="0" smtClean="0">
                <a:latin typeface="+mj-lt"/>
              </a:rPr>
              <a:t>N</a:t>
            </a:r>
            <a:r>
              <a:rPr lang="en-GB" sz="2400" baseline="-25000" dirty="0" smtClean="0">
                <a:latin typeface="+mj-lt"/>
              </a:rPr>
              <a:t>2</a:t>
            </a:r>
            <a:r>
              <a:rPr lang="en-GB" sz="2400" dirty="0" smtClean="0">
                <a:latin typeface="+mj-lt"/>
              </a:rPr>
              <a:t>O</a:t>
            </a:r>
            <a:r>
              <a:rPr lang="sl-SI" sz="2400" baseline="-25000" dirty="0" smtClean="0">
                <a:latin typeface="+mj-lt"/>
              </a:rPr>
              <a:t>2</a:t>
            </a:r>
            <a:r>
              <a:rPr lang="sl-SI" sz="2400" dirty="0" smtClean="0">
                <a:latin typeface="+mj-lt"/>
              </a:rPr>
              <a:t>)</a:t>
            </a:r>
            <a:endParaRPr lang="en-GB" sz="2400" baseline="-25000" dirty="0" smtClean="0">
              <a:latin typeface="+mj-lt"/>
            </a:endParaRPr>
          </a:p>
          <a:p>
            <a:pPr lvl="1">
              <a:buFontTx/>
              <a:buNone/>
            </a:pPr>
            <a:r>
              <a:rPr lang="en-GB" sz="2400" dirty="0" err="1" smtClean="0">
                <a:latin typeface="+mj-lt"/>
              </a:rPr>
              <a:t>brezbarven</a:t>
            </a:r>
            <a:r>
              <a:rPr lang="en-GB" sz="2400" dirty="0" smtClean="0">
                <a:latin typeface="+mj-lt"/>
              </a:rPr>
              <a:t> </a:t>
            </a:r>
            <a:r>
              <a:rPr lang="en-GB" sz="2400" dirty="0" err="1" smtClean="0">
                <a:latin typeface="+mj-lt"/>
              </a:rPr>
              <a:t>plin</a:t>
            </a:r>
            <a:endParaRPr lang="en-GB" sz="2400" dirty="0" smtClean="0">
              <a:latin typeface="+mj-lt"/>
            </a:endParaRPr>
          </a:p>
          <a:p>
            <a:pPr lvl="1">
              <a:buFontTx/>
              <a:buNone/>
            </a:pPr>
            <a:endParaRPr lang="sl-SI" sz="2400" dirty="0" smtClean="0">
              <a:latin typeface="+mj-lt"/>
            </a:endParaRPr>
          </a:p>
          <a:p>
            <a:pPr lvl="1">
              <a:buFontTx/>
              <a:buNone/>
            </a:pPr>
            <a:r>
              <a:rPr lang="en-GB" sz="2400" dirty="0" smtClean="0">
                <a:latin typeface="+mj-lt"/>
              </a:rPr>
              <a:t>C, P, Mg </a:t>
            </a:r>
            <a:r>
              <a:rPr lang="en-GB" sz="2400" dirty="0" err="1" smtClean="0">
                <a:latin typeface="+mj-lt"/>
              </a:rPr>
              <a:t>gorijo</a:t>
            </a:r>
            <a:r>
              <a:rPr lang="en-GB" sz="2400" dirty="0" smtClean="0">
                <a:latin typeface="+mj-lt"/>
              </a:rPr>
              <a:t> v NO </a:t>
            </a:r>
            <a:r>
              <a:rPr lang="en-GB" sz="2400" dirty="0" err="1" smtClean="0">
                <a:latin typeface="+mj-lt"/>
              </a:rPr>
              <a:t>plinu</a:t>
            </a:r>
            <a:endParaRPr lang="en-GB" sz="2400" dirty="0" smtClean="0">
              <a:latin typeface="+mj-lt"/>
            </a:endParaRPr>
          </a:p>
          <a:p>
            <a:pPr lvl="1">
              <a:buFontTx/>
              <a:buNone/>
            </a:pPr>
            <a:endParaRPr lang="sl-SI" sz="2400" dirty="0" smtClean="0">
              <a:latin typeface="+mj-lt"/>
            </a:endParaRPr>
          </a:p>
          <a:p>
            <a:pPr lvl="1">
              <a:buFontTx/>
              <a:buNone/>
            </a:pPr>
            <a:r>
              <a:rPr lang="en-GB" sz="2400" dirty="0" smtClean="0">
                <a:latin typeface="+mj-lt"/>
              </a:rPr>
              <a:t>H</a:t>
            </a:r>
            <a:r>
              <a:rPr lang="en-GB" sz="2400" baseline="-25000" dirty="0" smtClean="0">
                <a:latin typeface="+mj-lt"/>
              </a:rPr>
              <a:t>2</a:t>
            </a:r>
            <a:r>
              <a:rPr lang="en-GB" sz="2400" dirty="0" smtClean="0">
                <a:latin typeface="+mj-lt"/>
              </a:rPr>
              <a:t> </a:t>
            </a:r>
            <a:r>
              <a:rPr lang="en-GB" sz="2400" dirty="0" err="1" smtClean="0">
                <a:latin typeface="+mj-lt"/>
              </a:rPr>
              <a:t>ga</a:t>
            </a:r>
            <a:r>
              <a:rPr lang="en-GB" sz="2400" dirty="0" smtClean="0">
                <a:latin typeface="+mj-lt"/>
              </a:rPr>
              <a:t> </a:t>
            </a:r>
            <a:r>
              <a:rPr lang="en-GB" sz="2400" dirty="0" err="1" smtClean="0">
                <a:latin typeface="+mj-lt"/>
              </a:rPr>
              <a:t>reducira</a:t>
            </a:r>
            <a:r>
              <a:rPr lang="en-GB" sz="2400" dirty="0" smtClean="0">
                <a:latin typeface="+mj-lt"/>
              </a:rPr>
              <a:t> v NH</a:t>
            </a:r>
            <a:r>
              <a:rPr lang="en-GB" sz="2400" baseline="-25000" dirty="0" smtClean="0">
                <a:latin typeface="+mj-lt"/>
              </a:rPr>
              <a:t>3</a:t>
            </a:r>
            <a:r>
              <a:rPr lang="sl-SI" sz="2400" baseline="-25000" dirty="0" smtClean="0">
                <a:latin typeface="+mj-lt"/>
              </a:rPr>
              <a:t> </a:t>
            </a:r>
            <a:r>
              <a:rPr lang="sl-SI" sz="2400" dirty="0" smtClean="0">
                <a:latin typeface="+mj-lt"/>
              </a:rPr>
              <a:t>(katalizator Fe</a:t>
            </a:r>
            <a:r>
              <a:rPr lang="sl-SI" sz="2400" baseline="-25000" dirty="0" smtClean="0">
                <a:latin typeface="+mj-lt"/>
              </a:rPr>
              <a:t>2</a:t>
            </a:r>
            <a:r>
              <a:rPr lang="sl-SI" sz="2400" dirty="0" smtClean="0">
                <a:latin typeface="+mj-lt"/>
              </a:rPr>
              <a:t>O</a:t>
            </a:r>
            <a:r>
              <a:rPr lang="sl-SI" sz="2400" baseline="-25000" dirty="0" smtClean="0">
                <a:latin typeface="+mj-lt"/>
              </a:rPr>
              <a:t>3</a:t>
            </a:r>
            <a:r>
              <a:rPr lang="sl-SI" sz="2400" dirty="0" smtClean="0">
                <a:latin typeface="+mj-lt"/>
              </a:rPr>
              <a:t>)</a:t>
            </a:r>
            <a:endParaRPr lang="en-GB" sz="2400" dirty="0" smtClean="0">
              <a:latin typeface="+mj-lt"/>
            </a:endParaRPr>
          </a:p>
          <a:p>
            <a:pPr lvl="1">
              <a:buFontTx/>
              <a:buNone/>
            </a:pPr>
            <a:endParaRPr lang="sl-SI" sz="2400" baseline="-25000" dirty="0" smtClean="0">
              <a:latin typeface="+mj-lt"/>
            </a:endParaRPr>
          </a:p>
          <a:p>
            <a:pPr lvl="1">
              <a:buFontTx/>
              <a:buNone/>
            </a:pPr>
            <a:r>
              <a:rPr lang="en-GB" sz="2400" dirty="0" err="1" smtClean="0">
                <a:latin typeface="+mj-lt"/>
              </a:rPr>
              <a:t>zelo</a:t>
            </a:r>
            <a:r>
              <a:rPr lang="en-GB" sz="2400" dirty="0" smtClean="0">
                <a:latin typeface="+mj-lt"/>
              </a:rPr>
              <a:t> </a:t>
            </a:r>
            <a:r>
              <a:rPr lang="en-GB" sz="2400" dirty="0" err="1" smtClean="0">
                <a:latin typeface="+mj-lt"/>
              </a:rPr>
              <a:t>lahko</a:t>
            </a:r>
            <a:r>
              <a:rPr lang="en-GB" sz="2400" dirty="0" smtClean="0">
                <a:latin typeface="+mj-lt"/>
              </a:rPr>
              <a:t> </a:t>
            </a:r>
            <a:r>
              <a:rPr lang="en-GB" sz="2400" dirty="0" err="1" smtClean="0">
                <a:latin typeface="+mj-lt"/>
              </a:rPr>
              <a:t>odda</a:t>
            </a:r>
            <a:r>
              <a:rPr lang="en-GB" sz="2400" dirty="0" smtClean="0">
                <a:latin typeface="+mj-lt"/>
              </a:rPr>
              <a:t> </a:t>
            </a:r>
            <a:r>
              <a:rPr lang="en-GB" sz="2400" dirty="0" err="1" smtClean="0">
                <a:latin typeface="+mj-lt"/>
              </a:rPr>
              <a:t>elektron</a:t>
            </a:r>
            <a:r>
              <a:rPr lang="en-GB" sz="2400" dirty="0" smtClean="0">
                <a:latin typeface="+mj-lt"/>
              </a:rPr>
              <a:t> </a:t>
            </a:r>
            <a:r>
              <a:rPr lang="en-GB" sz="2400" dirty="0" smtClean="0">
                <a:latin typeface="+mj-lt"/>
                <a:sym typeface="Symbol" pitchFamily="18" charset="2"/>
              </a:rPr>
              <a:t> NO</a:t>
            </a:r>
            <a:r>
              <a:rPr lang="en-GB" sz="2400" baseline="30000" dirty="0" smtClean="0">
                <a:latin typeface="+mj-lt"/>
                <a:sym typeface="Symbol" pitchFamily="18" charset="2"/>
              </a:rPr>
              <a:t>+</a:t>
            </a:r>
            <a:r>
              <a:rPr lang="en-GB" sz="2400" dirty="0" smtClean="0">
                <a:latin typeface="+mj-lt"/>
                <a:sym typeface="Symbol" pitchFamily="18" charset="2"/>
              </a:rPr>
              <a:t> </a:t>
            </a:r>
            <a:r>
              <a:rPr lang="en-GB" sz="2400" dirty="0" err="1" smtClean="0">
                <a:latin typeface="+mj-lt"/>
                <a:sym typeface="Symbol" pitchFamily="18" charset="2"/>
              </a:rPr>
              <a:t>kation</a:t>
            </a:r>
            <a:endParaRPr lang="sl-SI" sz="2400" dirty="0">
              <a:latin typeface="+mj-lt"/>
              <a:sym typeface="Symbol" pitchFamily="18" charset="2"/>
            </a:endParaRPr>
          </a:p>
        </p:txBody>
      </p:sp>
    </p:spTree>
  </p:cSld>
  <p:clrMapOvr>
    <a:masterClrMapping/>
  </p:clrMapOvr>
  <p:transition spd="med">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Skupina 16"/>
          <p:cNvGrpSpPr/>
          <p:nvPr/>
        </p:nvGrpSpPr>
        <p:grpSpPr>
          <a:xfrm>
            <a:off x="107504" y="1844824"/>
            <a:ext cx="8892480" cy="3960440"/>
            <a:chOff x="107504" y="1844824"/>
            <a:chExt cx="8892480" cy="3960440"/>
          </a:xfrm>
        </p:grpSpPr>
        <p:sp>
          <p:nvSpPr>
            <p:cNvPr id="11" name="Levo ukrivljena puščica 10"/>
            <p:cNvSpPr/>
            <p:nvPr/>
          </p:nvSpPr>
          <p:spPr>
            <a:xfrm>
              <a:off x="6228184" y="1916832"/>
              <a:ext cx="2771800" cy="3888432"/>
            </a:xfrm>
            <a:prstGeom prst="curvedLeftArrow">
              <a:avLst>
                <a:gd name="adj1" fmla="val 9424"/>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solidFill>
                  <a:schemeClr val="tx1"/>
                </a:solidFill>
              </a:endParaRPr>
            </a:p>
          </p:txBody>
        </p:sp>
        <p:sp>
          <p:nvSpPr>
            <p:cNvPr id="13" name="Levo ukrivljena puščica 12"/>
            <p:cNvSpPr/>
            <p:nvPr/>
          </p:nvSpPr>
          <p:spPr>
            <a:xfrm flipH="1">
              <a:off x="107504" y="1844824"/>
              <a:ext cx="2771800" cy="3888432"/>
            </a:xfrm>
            <a:prstGeom prst="curvedLeftArrow">
              <a:avLst>
                <a:gd name="adj1" fmla="val 9424"/>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solidFill>
                  <a:schemeClr val="tx1"/>
                </a:solidFill>
              </a:endParaRPr>
            </a:p>
          </p:txBody>
        </p:sp>
      </p:grpSp>
      <p:sp>
        <p:nvSpPr>
          <p:cNvPr id="3" name="PoljeZBesedilom 2"/>
          <p:cNvSpPr txBox="1"/>
          <p:nvPr/>
        </p:nvSpPr>
        <p:spPr>
          <a:xfrm>
            <a:off x="2627784" y="260648"/>
            <a:ext cx="3932743" cy="523220"/>
          </a:xfrm>
          <a:prstGeom prst="rect">
            <a:avLst/>
          </a:prstGeom>
          <a:noFill/>
        </p:spPr>
        <p:txBody>
          <a:bodyPr wrap="none" rtlCol="0">
            <a:spAutoFit/>
          </a:bodyPr>
          <a:lstStyle/>
          <a:p>
            <a:r>
              <a:rPr lang="sl-SI" sz="2800" dirty="0" smtClean="0">
                <a:latin typeface="+mj-lt"/>
              </a:rPr>
              <a:t>Kako nastaja NO v naravi?</a:t>
            </a:r>
            <a:endParaRPr lang="sl-SI" sz="2800" dirty="0">
              <a:latin typeface="+mj-lt"/>
            </a:endParaRPr>
          </a:p>
        </p:txBody>
      </p:sp>
      <p:grpSp>
        <p:nvGrpSpPr>
          <p:cNvPr id="15" name="Skupina 14"/>
          <p:cNvGrpSpPr/>
          <p:nvPr/>
        </p:nvGrpSpPr>
        <p:grpSpPr>
          <a:xfrm>
            <a:off x="827584" y="1412776"/>
            <a:ext cx="2520280" cy="720080"/>
            <a:chOff x="827584" y="1412776"/>
            <a:chExt cx="2520280" cy="720080"/>
          </a:xfrm>
        </p:grpSpPr>
        <p:sp>
          <p:nvSpPr>
            <p:cNvPr id="6" name="Zaobljeni pravokotnik 5"/>
            <p:cNvSpPr/>
            <p:nvPr/>
          </p:nvSpPr>
          <p:spPr>
            <a:xfrm>
              <a:off x="827584" y="1412776"/>
              <a:ext cx="2520280" cy="72008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4" name="PoljeZBesedilom 3"/>
            <p:cNvSpPr txBox="1"/>
            <p:nvPr/>
          </p:nvSpPr>
          <p:spPr>
            <a:xfrm>
              <a:off x="899592" y="1484784"/>
              <a:ext cx="2129622" cy="461665"/>
            </a:xfrm>
            <a:prstGeom prst="rect">
              <a:avLst/>
            </a:prstGeom>
            <a:noFill/>
          </p:spPr>
          <p:txBody>
            <a:bodyPr wrap="none" rtlCol="0">
              <a:spAutoFit/>
            </a:bodyPr>
            <a:lstStyle/>
            <a:p>
              <a:r>
                <a:rPr lang="sl-SI" sz="2400" dirty="0" smtClean="0">
                  <a:solidFill>
                    <a:srgbClr val="FFFFFF"/>
                  </a:solidFill>
                  <a:latin typeface="+mj-lt"/>
                </a:rPr>
                <a:t>Ob udaru strele</a:t>
              </a:r>
              <a:endParaRPr lang="sl-SI" sz="2400" dirty="0">
                <a:solidFill>
                  <a:srgbClr val="FFFFFF"/>
                </a:solidFill>
                <a:latin typeface="+mj-lt"/>
              </a:endParaRPr>
            </a:p>
          </p:txBody>
        </p:sp>
      </p:grpSp>
      <p:grpSp>
        <p:nvGrpSpPr>
          <p:cNvPr id="16" name="Skupina 15"/>
          <p:cNvGrpSpPr/>
          <p:nvPr/>
        </p:nvGrpSpPr>
        <p:grpSpPr>
          <a:xfrm>
            <a:off x="5004048" y="1340768"/>
            <a:ext cx="3528392" cy="864096"/>
            <a:chOff x="5004048" y="1340768"/>
            <a:chExt cx="3528392" cy="864096"/>
          </a:xfrm>
        </p:grpSpPr>
        <p:sp>
          <p:nvSpPr>
            <p:cNvPr id="7" name="Zaobljeni pravokotnik 6"/>
            <p:cNvSpPr/>
            <p:nvPr/>
          </p:nvSpPr>
          <p:spPr>
            <a:xfrm>
              <a:off x="5004048" y="1340768"/>
              <a:ext cx="3528392" cy="864096"/>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5" name="PoljeZBesedilom 4"/>
            <p:cNvSpPr txBox="1"/>
            <p:nvPr/>
          </p:nvSpPr>
          <p:spPr>
            <a:xfrm>
              <a:off x="5004048" y="1340768"/>
              <a:ext cx="3430042" cy="830997"/>
            </a:xfrm>
            <a:prstGeom prst="rect">
              <a:avLst/>
            </a:prstGeom>
            <a:noFill/>
          </p:spPr>
          <p:txBody>
            <a:bodyPr wrap="none" rtlCol="0">
              <a:spAutoFit/>
            </a:bodyPr>
            <a:lstStyle/>
            <a:p>
              <a:r>
                <a:rPr lang="sl-SI" sz="2400" dirty="0" smtClean="0">
                  <a:latin typeface="+mj-lt"/>
                </a:rPr>
                <a:t>          </a:t>
              </a:r>
              <a:r>
                <a:rPr lang="sl-SI" sz="2400" dirty="0" smtClean="0">
                  <a:solidFill>
                    <a:srgbClr val="FFFFFF"/>
                  </a:solidFill>
                  <a:latin typeface="+mj-lt"/>
                </a:rPr>
                <a:t>Z delovanjem</a:t>
              </a:r>
            </a:p>
            <a:p>
              <a:r>
                <a:rPr lang="sl-SI" sz="2400" dirty="0" smtClean="0">
                  <a:solidFill>
                    <a:srgbClr val="FFFFFF"/>
                  </a:solidFill>
                  <a:latin typeface="+mj-lt"/>
                </a:rPr>
                <a:t> mikroorganizmov v zemlji</a:t>
              </a:r>
              <a:endParaRPr lang="sl-SI" sz="2400" dirty="0">
                <a:solidFill>
                  <a:srgbClr val="FFFFFF"/>
                </a:solidFill>
                <a:latin typeface="+mj-lt"/>
              </a:endParaRPr>
            </a:p>
          </p:txBody>
        </p:sp>
      </p:grpSp>
      <p:sp>
        <p:nvSpPr>
          <p:cNvPr id="8" name="PoljeZBesedilom 7"/>
          <p:cNvSpPr txBox="1"/>
          <p:nvPr/>
        </p:nvSpPr>
        <p:spPr>
          <a:xfrm>
            <a:off x="1259632" y="2492896"/>
            <a:ext cx="2010487" cy="1692771"/>
          </a:xfrm>
          <a:prstGeom prst="rect">
            <a:avLst/>
          </a:prstGeom>
          <a:noFill/>
        </p:spPr>
        <p:txBody>
          <a:bodyPr wrap="none" rtlCol="0">
            <a:spAutoFit/>
          </a:bodyPr>
          <a:lstStyle/>
          <a:p>
            <a:r>
              <a:rPr lang="sl-SI" dirty="0" smtClean="0"/>
              <a:t>N</a:t>
            </a:r>
            <a:r>
              <a:rPr lang="sl-SI" baseline="-25000" dirty="0" smtClean="0"/>
              <a:t>2</a:t>
            </a:r>
            <a:r>
              <a:rPr lang="sl-SI" dirty="0" smtClean="0"/>
              <a:t> + O</a:t>
            </a:r>
            <a:r>
              <a:rPr lang="sl-SI" baseline="-25000" dirty="0" smtClean="0"/>
              <a:t>2</a:t>
            </a:r>
            <a:r>
              <a:rPr lang="sl-SI" dirty="0" smtClean="0"/>
              <a:t> </a:t>
            </a:r>
            <a:r>
              <a:rPr lang="sl-SI" dirty="0" smtClean="0">
                <a:sym typeface="Symbol"/>
              </a:rPr>
              <a:t> 2 NO</a:t>
            </a:r>
          </a:p>
          <a:p>
            <a:endParaRPr lang="sl-SI" dirty="0" smtClean="0">
              <a:sym typeface="Symbol"/>
            </a:endParaRPr>
          </a:p>
          <a:p>
            <a:r>
              <a:rPr lang="sl-SI" sz="1400" dirty="0" smtClean="0">
                <a:latin typeface="+mj-lt"/>
                <a:sym typeface="Symbol"/>
              </a:rPr>
              <a:t>       energija</a:t>
            </a:r>
          </a:p>
          <a:p>
            <a:r>
              <a:rPr lang="sl-SI" dirty="0" smtClean="0">
                <a:sym typeface="Symbol"/>
              </a:rPr>
              <a:t>O</a:t>
            </a:r>
            <a:r>
              <a:rPr lang="sl-SI" baseline="-25000" dirty="0" smtClean="0">
                <a:sym typeface="Symbol"/>
              </a:rPr>
              <a:t>2    </a:t>
            </a:r>
            <a:r>
              <a:rPr lang="sl-SI" dirty="0" smtClean="0">
                <a:sym typeface="Symbol"/>
              </a:rPr>
              <a:t>  2 O</a:t>
            </a:r>
          </a:p>
          <a:p>
            <a:r>
              <a:rPr lang="sl-SI" dirty="0" smtClean="0">
                <a:sym typeface="Symbol"/>
              </a:rPr>
              <a:t>O + N</a:t>
            </a:r>
            <a:r>
              <a:rPr lang="sl-SI" baseline="-25000" dirty="0" smtClean="0">
                <a:sym typeface="Symbol"/>
              </a:rPr>
              <a:t>2</a:t>
            </a:r>
            <a:r>
              <a:rPr lang="sl-SI" dirty="0" smtClean="0">
                <a:sym typeface="Symbol"/>
              </a:rPr>
              <a:t>  NO + N</a:t>
            </a:r>
          </a:p>
          <a:p>
            <a:r>
              <a:rPr lang="sl-SI" dirty="0" smtClean="0">
                <a:sym typeface="Symbol"/>
              </a:rPr>
              <a:t>N + O</a:t>
            </a:r>
            <a:r>
              <a:rPr lang="sl-SI" baseline="-25000" dirty="0" smtClean="0">
                <a:sym typeface="Symbol"/>
              </a:rPr>
              <a:t>2</a:t>
            </a:r>
            <a:r>
              <a:rPr lang="sl-SI" dirty="0" smtClean="0">
                <a:sym typeface="Symbol"/>
              </a:rPr>
              <a:t> NO + O</a:t>
            </a:r>
            <a:endParaRPr lang="sl-SI" dirty="0"/>
          </a:p>
        </p:txBody>
      </p:sp>
      <p:sp>
        <p:nvSpPr>
          <p:cNvPr id="9" name="PoljeZBesedilom 8"/>
          <p:cNvSpPr txBox="1"/>
          <p:nvPr/>
        </p:nvSpPr>
        <p:spPr>
          <a:xfrm>
            <a:off x="4932040" y="3140968"/>
            <a:ext cx="3733714" cy="369332"/>
          </a:xfrm>
          <a:prstGeom prst="rect">
            <a:avLst/>
          </a:prstGeom>
          <a:noFill/>
        </p:spPr>
        <p:txBody>
          <a:bodyPr wrap="none" rtlCol="0">
            <a:spAutoFit/>
          </a:bodyPr>
          <a:lstStyle/>
          <a:p>
            <a:r>
              <a:rPr lang="sl-SI" dirty="0" smtClean="0"/>
              <a:t>NO</a:t>
            </a:r>
            <a:r>
              <a:rPr lang="sl-SI" baseline="-25000" dirty="0" smtClean="0"/>
              <a:t>3</a:t>
            </a:r>
            <a:r>
              <a:rPr lang="sl-SI" baseline="30000" dirty="0" smtClean="0">
                <a:sym typeface="Symbol"/>
              </a:rPr>
              <a:t></a:t>
            </a:r>
            <a:r>
              <a:rPr lang="sl-SI" dirty="0" smtClean="0">
                <a:sym typeface="Symbol"/>
              </a:rPr>
              <a:t>  </a:t>
            </a:r>
            <a:r>
              <a:rPr lang="sl-SI" dirty="0" smtClean="0"/>
              <a:t>NO</a:t>
            </a:r>
            <a:r>
              <a:rPr lang="sl-SI" baseline="-25000" dirty="0" smtClean="0"/>
              <a:t>2</a:t>
            </a:r>
            <a:r>
              <a:rPr lang="sl-SI" baseline="30000" dirty="0" smtClean="0">
                <a:sym typeface="Symbol"/>
              </a:rPr>
              <a:t></a:t>
            </a:r>
            <a:r>
              <a:rPr lang="sl-SI" dirty="0" smtClean="0">
                <a:sym typeface="Symbol"/>
              </a:rPr>
              <a:t>  NO  N</a:t>
            </a:r>
            <a:r>
              <a:rPr lang="sl-SI" baseline="-25000" dirty="0" smtClean="0">
                <a:sym typeface="Symbol"/>
              </a:rPr>
              <a:t>2</a:t>
            </a:r>
            <a:r>
              <a:rPr lang="sl-SI" dirty="0" smtClean="0">
                <a:sym typeface="Symbol"/>
              </a:rPr>
              <a:t>O  N</a:t>
            </a:r>
            <a:r>
              <a:rPr lang="sl-SI" baseline="-25000" dirty="0" smtClean="0">
                <a:sym typeface="Symbol"/>
              </a:rPr>
              <a:t>2</a:t>
            </a:r>
            <a:r>
              <a:rPr lang="sl-SI" dirty="0" smtClean="0">
                <a:sym typeface="Symbol"/>
              </a:rPr>
              <a:t> </a:t>
            </a:r>
            <a:endParaRPr lang="sl-SI" dirty="0"/>
          </a:p>
        </p:txBody>
      </p:sp>
      <p:sp>
        <p:nvSpPr>
          <p:cNvPr id="14" name="Zaobljeni pravokotnik 13"/>
          <p:cNvSpPr/>
          <p:nvPr/>
        </p:nvSpPr>
        <p:spPr>
          <a:xfrm>
            <a:off x="3419872" y="4797152"/>
            <a:ext cx="2376264" cy="1008112"/>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2400" dirty="0" smtClean="0"/>
              <a:t>Dušikov</a:t>
            </a:r>
          </a:p>
          <a:p>
            <a:pPr algn="ctr"/>
            <a:r>
              <a:rPr lang="sl-SI" sz="2400" dirty="0" smtClean="0"/>
              <a:t>ciklus</a:t>
            </a:r>
            <a:endParaRPr lang="sl-SI"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8" presetClass="entr" presetSubtype="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strips(downRight)">
                                      <p:cBhvr>
                                        <p:cTn id="19" dur="1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6"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strips(downRight)">
                                      <p:cBhvr>
                                        <p:cTn id="24" dur="10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blinds(horizontal)">
                                      <p:cBhvr>
                                        <p:cTn id="29" dur="1000"/>
                                        <p:tgtEl>
                                          <p:spTgt spid="17"/>
                                        </p:tgtEl>
                                      </p:cBhvr>
                                    </p:animEffect>
                                  </p:childTnLst>
                                </p:cTn>
                              </p:par>
                              <p:par>
                                <p:cTn id="30" presetID="7"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1000" fill="hold"/>
                                        <p:tgtEl>
                                          <p:spTgt spid="14"/>
                                        </p:tgtEl>
                                        <p:attrNameLst>
                                          <p:attrName>ppt_x</p:attrName>
                                        </p:attrNameLst>
                                      </p:cBhvr>
                                      <p:tavLst>
                                        <p:tav tm="0">
                                          <p:val>
                                            <p:strVal val="#ppt_x"/>
                                          </p:val>
                                        </p:tav>
                                        <p:tav tm="100000">
                                          <p:val>
                                            <p:strVal val="#ppt_x"/>
                                          </p:val>
                                        </p:tav>
                                      </p:tavLst>
                                    </p:anim>
                                    <p:anim calcmode="lin" valueType="num">
                                      <p:cBhvr additive="base">
                                        <p:cTn id="33"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ile:Nitrogen Cycle.svg">
            <a:hlinkClick r:id="rId2"/>
          </p:cNvPr>
          <p:cNvPicPr>
            <a:picLocks noChangeAspect="1" noChangeArrowheads="1"/>
          </p:cNvPicPr>
          <p:nvPr/>
        </p:nvPicPr>
        <p:blipFill>
          <a:blip r:embed="rId3" cstate="print"/>
          <a:srcRect/>
          <a:stretch>
            <a:fillRect/>
          </a:stretch>
        </p:blipFill>
        <p:spPr bwMode="auto">
          <a:xfrm>
            <a:off x="539552" y="116632"/>
            <a:ext cx="7620000" cy="5715000"/>
          </a:xfrm>
          <a:prstGeom prst="rect">
            <a:avLst/>
          </a:prstGeom>
          <a:noFill/>
        </p:spPr>
      </p:pic>
      <p:sp>
        <p:nvSpPr>
          <p:cNvPr id="3" name="PoljeZBesedilom 2"/>
          <p:cNvSpPr txBox="1"/>
          <p:nvPr/>
        </p:nvSpPr>
        <p:spPr>
          <a:xfrm>
            <a:off x="7668344" y="5877272"/>
            <a:ext cx="1236236" cy="369332"/>
          </a:xfrm>
          <a:prstGeom prst="rect">
            <a:avLst/>
          </a:prstGeom>
          <a:noFill/>
        </p:spPr>
        <p:txBody>
          <a:bodyPr wrap="none" rtlCol="0">
            <a:spAutoFit/>
          </a:bodyPr>
          <a:lstStyle/>
          <a:p>
            <a:r>
              <a:rPr lang="sl-SI" dirty="0" err="1" smtClean="0"/>
              <a:t>Wikipedija</a:t>
            </a:r>
            <a:endParaRPr lang="sl-SI" dirty="0"/>
          </a:p>
        </p:txBody>
      </p:sp>
    </p:spTree>
  </p:cSld>
  <p:clrMapOvr>
    <a:masterClrMapping/>
  </p:clrMapOvr>
  <p:transition>
    <p:wedge/>
  </p:transition>
  <p:timing>
    <p:tnLst>
      <p:par>
        <p:cTn id="1" dur="indefinite" restart="never" nodeType="tmRoot"/>
      </p:par>
    </p:tnLst>
  </p:timing>
</p:sld>
</file>

<file path=ppt/theme/theme1.xml><?xml version="1.0" encoding="utf-8"?>
<a:theme xmlns:a="http://schemas.openxmlformats.org/drawingml/2006/main" name="Officeova tema">
  <a:themeElements>
    <a:clrScheme name="Po meri 1">
      <a:dk1>
        <a:sysClr val="windowText" lastClr="000000"/>
      </a:dk1>
      <a:lt1>
        <a:srgbClr val="FFFFCC"/>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1234</TotalTime>
  <Words>2471</Words>
  <Application>Microsoft Office PowerPoint</Application>
  <PresentationFormat>Diaprojekcija na zaslonu (4:3)</PresentationFormat>
  <Paragraphs>213</Paragraphs>
  <Slides>27</Slides>
  <Notes>25</Notes>
  <HiddenSlides>0</HiddenSlides>
  <MMClips>1</MMClips>
  <ScaleCrop>false</ScaleCrop>
  <HeadingPairs>
    <vt:vector size="4" baseType="variant">
      <vt:variant>
        <vt:lpstr>Tema</vt:lpstr>
      </vt:variant>
      <vt:variant>
        <vt:i4>1</vt:i4>
      </vt:variant>
      <vt:variant>
        <vt:lpstr>Naslovi diapozitivov</vt:lpstr>
      </vt:variant>
      <vt:variant>
        <vt:i4>27</vt:i4>
      </vt:variant>
    </vt:vector>
  </HeadingPairs>
  <TitlesOfParts>
    <vt:vector size="28" baseType="lpstr">
      <vt:lpstr>Officeova tema</vt:lpstr>
      <vt:lpstr>                 No – čudežna molekula</vt:lpstr>
      <vt:lpstr>Diapozitiv 2</vt:lpstr>
      <vt:lpstr>Diapozitiv 3</vt:lpstr>
      <vt:lpstr>Diapozitiv 4</vt:lpstr>
      <vt:lpstr>Diapozitiv 5</vt:lpstr>
      <vt:lpstr>Diapozitiv 6</vt:lpstr>
      <vt:lpstr>Diapozitiv 7</vt:lpstr>
      <vt:lpstr>Diapozitiv 8</vt:lpstr>
      <vt:lpstr>Diapozitiv 9</vt:lpstr>
      <vt:lpstr>Diapozitiv 10</vt:lpstr>
      <vt:lpstr>Diapozitiv 11</vt:lpstr>
      <vt:lpstr>Diapozitiv 12</vt:lpstr>
      <vt:lpstr>Diapozitiv 13</vt:lpstr>
      <vt:lpstr>Diapozitiv 14</vt:lpstr>
      <vt:lpstr>Diapozitiv 15</vt:lpstr>
      <vt:lpstr>Diapozitiv 16</vt:lpstr>
      <vt:lpstr>Diapozitiv 17</vt:lpstr>
      <vt:lpstr>Diapozitiv 18</vt:lpstr>
      <vt:lpstr>Diapozitiv 19</vt:lpstr>
      <vt:lpstr>Diapozitiv 20</vt:lpstr>
      <vt:lpstr>Diapozitiv 21</vt:lpstr>
      <vt:lpstr>Diapozitiv 22</vt:lpstr>
      <vt:lpstr>Diapozitiv 23</vt:lpstr>
      <vt:lpstr>Diapozitiv 24</vt:lpstr>
      <vt:lpstr>Diapozitiv 25</vt:lpstr>
      <vt:lpstr>Diapozitiv 26</vt:lpstr>
      <vt:lpstr>Diapozitiv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Anita Poberžnik</dc:creator>
  <cp:lastModifiedBy>peterb</cp:lastModifiedBy>
  <cp:revision>120</cp:revision>
  <dcterms:created xsi:type="dcterms:W3CDTF">2011-08-08T10:15:55Z</dcterms:created>
  <dcterms:modified xsi:type="dcterms:W3CDTF">2011-08-24T21:12:27Z</dcterms:modified>
</cp:coreProperties>
</file>