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9" r:id="rId2"/>
    <p:sldId id="274" r:id="rId3"/>
    <p:sldId id="261" r:id="rId4"/>
    <p:sldId id="262" r:id="rId5"/>
    <p:sldId id="273" r:id="rId6"/>
    <p:sldId id="279" r:id="rId7"/>
    <p:sldId id="281" r:id="rId8"/>
    <p:sldId id="280" r:id="rId9"/>
    <p:sldId id="263" r:id="rId10"/>
    <p:sldId id="272" r:id="rId11"/>
    <p:sldId id="265" r:id="rId12"/>
    <p:sldId id="275" r:id="rId13"/>
    <p:sldId id="264" r:id="rId14"/>
    <p:sldId id="267" r:id="rId15"/>
    <p:sldId id="270" r:id="rId16"/>
    <p:sldId id="271" r:id="rId17"/>
    <p:sldId id="276" r:id="rId18"/>
    <p:sldId id="277" r:id="rId19"/>
    <p:sldId id="260" r:id="rId20"/>
    <p:sldId id="266" r:id="rId21"/>
    <p:sldId id="282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D2"/>
    <a:srgbClr val="9AF793"/>
    <a:srgbClr val="196271"/>
    <a:srgbClr val="ABF7D3"/>
    <a:srgbClr val="4FD1C2"/>
    <a:srgbClr val="8CBEAF"/>
    <a:srgbClr val="FFFFFF"/>
    <a:srgbClr val="54A664"/>
    <a:srgbClr val="7FD3F1"/>
    <a:srgbClr val="7E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26.8.2011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utube.com/watch?v=XTZih16DUB4&amp;feature=player_embed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e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audio" Target="../media/media2.wav"/><Relationship Id="rId16" Type="http://schemas.openxmlformats.org/officeDocument/2006/relationships/image" Target="../media/image45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40.jpg"/><Relationship Id="rId5" Type="http://schemas.microsoft.com/office/2007/relationships/media" Target="../media/media4.wav"/><Relationship Id="rId15" Type="http://schemas.openxmlformats.org/officeDocument/2006/relationships/image" Target="../media/image44.png"/><Relationship Id="rId10" Type="http://schemas.openxmlformats.org/officeDocument/2006/relationships/image" Target="../media/image39.jpg"/><Relationship Id="rId4" Type="http://schemas.openxmlformats.org/officeDocument/2006/relationships/audio" Target="../media/media3.wav"/><Relationship Id="rId9" Type="http://schemas.openxmlformats.org/officeDocument/2006/relationships/image" Target="../media/image38.png"/><Relationship Id="rId1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hyperlink" Target="DL_Ali%20semena%20za%20kalitev%20potrebujejo%20dolo&#269;eno%20T.docx" TargetMode="External"/><Relationship Id="rId7" Type="http://schemas.openxmlformats.org/officeDocument/2006/relationships/image" Target="../media/image48.jpg"/><Relationship Id="rId12" Type="http://schemas.openxmlformats.org/officeDocument/2006/relationships/image" Target="../media/image53.jpeg"/><Relationship Id="rId2" Type="http://schemas.openxmlformats.org/officeDocument/2006/relationships/hyperlink" Target="DL_Ali%20semena%20za%20kalitev%20potrebujejo%20vodo.docx" TargetMode="External"/><Relationship Id="rId16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11" Type="http://schemas.openxmlformats.org/officeDocument/2006/relationships/image" Target="../media/image52.jpeg"/><Relationship Id="rId5" Type="http://schemas.openxmlformats.org/officeDocument/2006/relationships/hyperlink" Target="DL_Ali%20vrsta%20podlage%20vpliva%20na%20hitrost%20kalitve.docx" TargetMode="External"/><Relationship Id="rId15" Type="http://schemas.openxmlformats.org/officeDocument/2006/relationships/image" Target="../media/image37.jpg"/><Relationship Id="rId10" Type="http://schemas.openxmlformats.org/officeDocument/2006/relationships/image" Target="../media/image51.jpeg"/><Relationship Id="rId4" Type="http://schemas.openxmlformats.org/officeDocument/2006/relationships/hyperlink" Target="DL_Ali%20semena%20za%20kalitev%20potrebujejo%20svetlobo.docx" TargetMode="External"/><Relationship Id="rId9" Type="http://schemas.openxmlformats.org/officeDocument/2006/relationships/image" Target="../media/image50.jpg"/><Relationship Id="rId14" Type="http://schemas.openxmlformats.org/officeDocument/2006/relationships/hyperlink" Target="DL_Ali%20semena%20za%20kalitev%20potrebujejo%20zrak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slide" Target="slide8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g"/><Relationship Id="rId5" Type="http://schemas.openxmlformats.org/officeDocument/2006/relationships/image" Target="../media/image72.jpeg"/><Relationship Id="rId10" Type="http://schemas.openxmlformats.org/officeDocument/2006/relationships/slide" Target="slide8.xml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narava6a.blogspot.com/2010/12/pogoji-za-kalitev-semen.html" TargetMode="External"/><Relationship Id="rId3" Type="http://schemas.openxmlformats.org/officeDocument/2006/relationships/hyperlink" Target="http://www.visualpower.hu/admin/kepek/hirlevel_kepek/Hitachi%20CP-RX80%20LCD%20projektor.jpg" TargetMode="External"/><Relationship Id="rId7" Type="http://schemas.openxmlformats.org/officeDocument/2006/relationships/hyperlink" Target="http://www.e-informacije.com/kalitev-fizola/1166" TargetMode="External"/><Relationship Id="rId2" Type="http://schemas.openxmlformats.org/officeDocument/2006/relationships/hyperlink" Target="http://racunalnik.najblog.si/files/2011/01/prenosni-racunalni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njiznica.net/knjiga/foto/34781.gif" TargetMode="External"/><Relationship Id="rId11" Type="http://schemas.openxmlformats.org/officeDocument/2006/relationships/hyperlink" Target="http://www.topnews.in/files/Wheat215.jpg" TargetMode="External"/><Relationship Id="rId5" Type="http://schemas.openxmlformats.org/officeDocument/2006/relationships/hyperlink" Target="http://tolweb.org/tree/" TargetMode="External"/><Relationship Id="rId10" Type="http://schemas.openxmlformats.org/officeDocument/2006/relationships/hyperlink" Target="http://www.svarog.si/biologija/MSS/econtent/multimedia/66/11462/02_kalitev_dvokalicnic.jpg" TargetMode="External"/><Relationship Id="rId4" Type="http://schemas.openxmlformats.org/officeDocument/2006/relationships/hyperlink" Target="http://www.dynamiccom.co.za/img/products/hitachi_fx_trio_bundle_interactive_whiteboards.jpg" TargetMode="External"/><Relationship Id="rId9" Type="http://schemas.openxmlformats.org/officeDocument/2006/relationships/hyperlink" Target="http://www.svarog.si/biologija/MSS/econtent/multimedia/66/11462/01_kalitev_enokalicnic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school.com/science/biology_place/labbench/lab9/transpull.html" TargetMode="External"/><Relationship Id="rId3" Type="http://schemas.openxmlformats.org/officeDocument/2006/relationships/hyperlink" Target="http://img.rtvslo.si/upload/zabava/mesne_kroglice_z_arasidi_show.jpg" TargetMode="External"/><Relationship Id="rId7" Type="http://schemas.openxmlformats.org/officeDocument/2006/relationships/hyperlink" Target="http://www.aginclassroom.org/html/images/Newsletter/2006/3beanseed%20small.jpg" TargetMode="External"/><Relationship Id="rId12" Type="http://schemas.openxmlformats.org/officeDocument/2006/relationships/hyperlink" Target="http://www.zmaga.com/prenosi/zmaga_com_stekleno_vodeni_tekst_01.jpg" TargetMode="External"/><Relationship Id="rId2" Type="http://schemas.openxmlformats.org/officeDocument/2006/relationships/hyperlink" Target="http://stari.bf.uni-lj.si/poljedelstvo/semena/koruza%20pokov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14bio.com/TOPICS/LEAVES/IMAGES/real_photos/corn_seed.jpg" TargetMode="External"/><Relationship Id="rId11" Type="http://schemas.openxmlformats.org/officeDocument/2006/relationships/hyperlink" Target="http://image.made-in-china.com/2f0j00hvBtVmlJSkpO/Green-Mung-Bean.jpg" TargetMode="External"/><Relationship Id="rId5" Type="http://schemas.openxmlformats.org/officeDocument/2006/relationships/hyperlink" Target="http://eatseasonably.co.uk/images/uploads/cache/peas-352x308.jpg" TargetMode="External"/><Relationship Id="rId10" Type="http://schemas.openxmlformats.org/officeDocument/2006/relationships/hyperlink" Target="http://www.reelcarp.com/images/maize.jpg" TargetMode="External"/><Relationship Id="rId4" Type="http://schemas.openxmlformats.org/officeDocument/2006/relationships/hyperlink" Target="http://www.jabucek.com/media/uploads/articles/image_270_zdrav_recept_za_rni_fi_zol_z_ri_zem.jpg" TargetMode="External"/><Relationship Id="rId9" Type="http://schemas.openxmlformats.org/officeDocument/2006/relationships/hyperlink" Target="http://www.tradenote.net/images/users/000/271/475/products_images/Maize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g"/><Relationship Id="rId5" Type="http://schemas.openxmlformats.org/officeDocument/2006/relationships/hyperlink" Target="http://www.youtube.com/watch?v=At1BJJDcXhk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DL_Kaj_je_v_notranjosti_korenine_(drugi_del).docx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ID_DL_korenina.docx" TargetMode="External"/><Relationship Id="rId3" Type="http://schemas.openxmlformats.org/officeDocument/2006/relationships/slide" Target="slide15.xml"/><Relationship Id="rId21" Type="http://schemas.openxmlformats.org/officeDocument/2006/relationships/image" Target="../media/image29.jpeg"/><Relationship Id="rId7" Type="http://schemas.openxmlformats.org/officeDocument/2006/relationships/hyperlink" Target="DL_Potovanje_vode_po_rastlini.docx" TargetMode="External"/><Relationship Id="rId12" Type="http://schemas.openxmlformats.org/officeDocument/2006/relationships/hyperlink" Target="PP_steblo.pptx" TargetMode="External"/><Relationship Id="rId17" Type="http://schemas.openxmlformats.org/officeDocument/2006/relationships/image" Target="../media/image28.jpeg"/><Relationship Id="rId2" Type="http://schemas.openxmlformats.org/officeDocument/2006/relationships/slide" Target="slide11.xml"/><Relationship Id="rId16" Type="http://schemas.openxmlformats.org/officeDocument/2006/relationships/hyperlink" Target="PP__Naloga_in_vrste_korenine.pptx" TargetMode="External"/><Relationship Id="rId20" Type="http://schemas.openxmlformats.org/officeDocument/2006/relationships/hyperlink" Target="PP_Predtest_(ZGRADBA_LISTA,_FS,_DIHANJE)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DL_V_notranjosti_stebla.docx" TargetMode="External"/><Relationship Id="rId11" Type="http://schemas.openxmlformats.org/officeDocument/2006/relationships/image" Target="../media/image25.jpeg"/><Relationship Id="rId5" Type="http://schemas.openxmlformats.org/officeDocument/2006/relationships/slide" Target="slide13.xml"/><Relationship Id="rId15" Type="http://schemas.openxmlformats.org/officeDocument/2006/relationships/image" Target="../media/image27.jpg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4.xml"/><Relationship Id="rId9" Type="http://schemas.openxmlformats.org/officeDocument/2006/relationships/hyperlink" Target="DL_Kaj_je_v_notranjosti_korenine_(prvi_del).docx" TargetMode="External"/><Relationship Id="rId14" Type="http://schemas.openxmlformats.org/officeDocument/2006/relationships/hyperlink" Target="PP_Rastlinski_organi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youtube.com/watch?v=iFCdAgeMGOA&amp;feature=player_embedded" TargetMode="Externa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2204864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FFFF00"/>
                </a:solidFill>
              </a:rPr>
              <a:t>PODPORA IKT </a:t>
            </a:r>
            <a:r>
              <a:rPr lang="sl-SI" sz="2800" b="1" dirty="0">
                <a:solidFill>
                  <a:srgbClr val="FFFF00"/>
                </a:solidFill>
              </a:rPr>
              <a:t>PRI POUČEVANJU NARAVOSLOVNIH VSEBIN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172566" y="56612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Bernarda Barbo, OŠ Center</a:t>
            </a:r>
          </a:p>
          <a:p>
            <a:r>
              <a:rPr lang="sl-SI" dirty="0" smtClean="0"/>
              <a:t>Bernarda Moravec, ZRSŠ, OE Novo mesto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07504" y="4753028"/>
            <a:ext cx="59584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SEMENA DO RASTLINE - </a:t>
            </a:r>
            <a:r>
              <a:rPr lang="sl-SI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PRIMER TEMATSKE PRIPRAVE</a:t>
            </a:r>
          </a:p>
        </p:txBody>
      </p:sp>
    </p:spTree>
    <p:extLst>
      <p:ext uri="{BB962C8B-B14F-4D97-AF65-F5344CB8AC3E}">
        <p14:creationId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958699"/>
            <a:ext cx="9144000" cy="47269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-12126" y="1340768"/>
            <a:ext cx="9156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 smtClean="0">
                <a:solidFill>
                  <a:srgbClr val="FFFF00"/>
                </a:solidFill>
                <a:latin typeface="Algerian" pitchFamily="82" charset="0"/>
              </a:rPr>
              <a:t>SEME, KALIVOST SEMEN</a:t>
            </a:r>
            <a:endParaRPr lang="sl-SI" sz="44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21" y="4349082"/>
            <a:ext cx="698232" cy="70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423"/>
            <a:ext cx="3131840" cy="23488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88" y="2569295"/>
            <a:ext cx="3094411" cy="23171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95" y="2569295"/>
            <a:ext cx="2948493" cy="16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76056"/>
          </a:xfrm>
          <a:solidFill>
            <a:srgbClr val="FFFF00"/>
          </a:solidFill>
        </p:spPr>
        <p:txBody>
          <a:bodyPr/>
          <a:lstStyle/>
          <a:p>
            <a:r>
              <a:rPr lang="sl-SI" sz="3200" dirty="0" smtClean="0"/>
              <a:t>Vaja: PRIMERJAVA IN RAZVRŠČANJE SEMEN</a:t>
            </a:r>
            <a:endParaRPr lang="sl-SI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" y="1009634"/>
            <a:ext cx="1224136" cy="106571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8642" r="6662" b="7357"/>
          <a:stretch/>
        </p:blipFill>
        <p:spPr>
          <a:xfrm>
            <a:off x="1409278" y="996658"/>
            <a:ext cx="1421804" cy="105385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36720" r="28261" b="21852"/>
          <a:stretch/>
        </p:blipFill>
        <p:spPr>
          <a:xfrm>
            <a:off x="3013363" y="985567"/>
            <a:ext cx="1569410" cy="10340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19" y="996658"/>
            <a:ext cx="1368152" cy="102611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40" y="985567"/>
            <a:ext cx="1524000" cy="101193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6" y="985567"/>
            <a:ext cx="1156498" cy="101193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16" name="Raven povezovalnik 15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4211960" y="3573016"/>
            <a:ext cx="7200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jeni pravokotnik 18"/>
          <p:cNvSpPr/>
          <p:nvPr/>
        </p:nvSpPr>
        <p:spPr>
          <a:xfrm>
            <a:off x="755576" y="3212976"/>
            <a:ext cx="2808312" cy="360040"/>
          </a:xfrm>
          <a:prstGeom prst="roundRect">
            <a:avLst/>
          </a:prstGeom>
          <a:solidFill>
            <a:srgbClr val="ABF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ENOKALIČNICE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5423458" y="3212976"/>
            <a:ext cx="2808312" cy="360040"/>
          </a:xfrm>
          <a:prstGeom prst="roundRect">
            <a:avLst/>
          </a:prstGeom>
          <a:solidFill>
            <a:srgbClr val="ABF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DVOKALIČNICE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53035" y="2150949"/>
            <a:ext cx="84249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Dobro poslušajte opis. </a:t>
            </a:r>
            <a:r>
              <a:rPr lang="sl-SI" dirty="0"/>
              <a:t>R</a:t>
            </a:r>
            <a:r>
              <a:rPr lang="sl-SI" dirty="0" smtClean="0"/>
              <a:t>azvrstite semena med eno- in dvokaličnice.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5" y="3789040"/>
            <a:ext cx="5537545" cy="2448272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5100" y="2601812"/>
            <a:ext cx="424172" cy="424172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96452" y="2625280"/>
            <a:ext cx="400704" cy="400704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53404" y="2621321"/>
            <a:ext cx="404663" cy="4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457200" y="0"/>
            <a:ext cx="8229600" cy="83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200" dirty="0" smtClean="0"/>
              <a:t>Vaja: PRIMERJAVA IN RAZVRŠČANJE SEMEN - </a:t>
            </a:r>
            <a:r>
              <a:rPr lang="sl-SI" sz="3200" b="1" dirty="0" smtClean="0"/>
              <a:t>REŠITEV</a:t>
            </a:r>
            <a:endParaRPr lang="sl-SI" sz="32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" y="1009634"/>
            <a:ext cx="1224136" cy="106571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8642" r="6662" b="7357"/>
          <a:stretch/>
        </p:blipFill>
        <p:spPr>
          <a:xfrm>
            <a:off x="1409278" y="996658"/>
            <a:ext cx="1421804" cy="10538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36720" r="28261" b="21852"/>
          <a:stretch/>
        </p:blipFill>
        <p:spPr>
          <a:xfrm>
            <a:off x="3013363" y="985567"/>
            <a:ext cx="1569410" cy="10340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19" y="996658"/>
            <a:ext cx="1368152" cy="10261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40" y="985567"/>
            <a:ext cx="1524000" cy="10119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6" y="985567"/>
            <a:ext cx="1156498" cy="101193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10" name="Raven povezovalnik 9"/>
          <p:cNvCxnSpPr/>
          <p:nvPr/>
        </p:nvCxnSpPr>
        <p:spPr>
          <a:xfrm>
            <a:off x="10773" y="30329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4211960" y="3032956"/>
            <a:ext cx="72008" cy="3204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jeni pravokotnik 11"/>
          <p:cNvSpPr/>
          <p:nvPr/>
        </p:nvSpPr>
        <p:spPr>
          <a:xfrm>
            <a:off x="766349" y="2672916"/>
            <a:ext cx="2808312" cy="360040"/>
          </a:xfrm>
          <a:prstGeom prst="roundRect">
            <a:avLst/>
          </a:prstGeom>
          <a:solidFill>
            <a:srgbClr val="ABF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ENOKALIČNICE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5434231" y="2672916"/>
            <a:ext cx="2808312" cy="360040"/>
          </a:xfrm>
          <a:prstGeom prst="roundRect">
            <a:avLst/>
          </a:prstGeom>
          <a:solidFill>
            <a:srgbClr val="ABF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DVOKALIČNICE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Pravokotnik 13">
            <a:hlinkClick r:id="rId8" action="ppaction://hlinksldjump"/>
          </p:cNvPr>
          <p:cNvSpPr/>
          <p:nvPr/>
        </p:nvSpPr>
        <p:spPr>
          <a:xfrm>
            <a:off x="8123575" y="5985199"/>
            <a:ext cx="873059" cy="18002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NAČRT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92044E-7 L -3.88889E-6 0.17877 C -3.88889E-6 0.25925 0.14705 0.35893 0.26702 0.35893 L 0.53542 0.3589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79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526 L 0.00781 0.18547 C 0.00781 0.26179 0.00347 0.35569 0.00017 0.35569 L -0.00746 0.3556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70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6549E-6 L -4.44444E-6 0.26665 C -4.44444E-6 0.38691 -0.04149 0.53492 -0.075 0.53492 L -0.14965 0.5349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693 L 0.00694 0.55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022E-7 L 0.0625 -2.96022E-7 C 0.09097 -2.96022E-7 0.12604 0.10037 0.12604 0.18293 L 0.12604 0.3672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8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5319 L -0.02361 0.25555 C -0.02361 0.39408 -0.03125 0.56475 -0.03715 0.56475 L -0.05017 0.56475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30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  <a:solidFill>
            <a:srgbClr val="FFFF00"/>
          </a:solidFill>
        </p:spPr>
        <p:txBody>
          <a:bodyPr/>
          <a:lstStyle/>
          <a:p>
            <a:r>
              <a:rPr lang="sl-SI" sz="3200" dirty="0" smtClean="0"/>
              <a:t>EKSPERIMENTALNA VAJA: POGOJI ZA KALITEV – </a:t>
            </a:r>
            <a:br>
              <a:rPr lang="sl-SI" sz="3200" dirty="0" smtClean="0"/>
            </a:br>
            <a:r>
              <a:rPr lang="sl-SI" sz="1800" i="1" dirty="0" smtClean="0"/>
              <a:t>KAKO POSPEŠITI KALITEV?</a:t>
            </a:r>
            <a:endParaRPr lang="sl-SI" sz="2400" i="1" dirty="0"/>
          </a:p>
        </p:txBody>
      </p:sp>
      <p:sp>
        <p:nvSpPr>
          <p:cNvPr id="6" name="Zaobljeni pravokotnik 5">
            <a:hlinkClick r:id="rId2" action="ppaction://hlinkfile"/>
          </p:cNvPr>
          <p:cNvSpPr/>
          <p:nvPr/>
        </p:nvSpPr>
        <p:spPr>
          <a:xfrm>
            <a:off x="68024" y="1310650"/>
            <a:ext cx="2626324" cy="1152128"/>
          </a:xfrm>
          <a:prstGeom prst="roundRect">
            <a:avLst/>
          </a:prstGeom>
          <a:solidFill>
            <a:srgbClr val="ABF7D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Ali semena za kalitev potrebujejo vodo?</a:t>
            </a:r>
          </a:p>
        </p:txBody>
      </p:sp>
      <p:sp>
        <p:nvSpPr>
          <p:cNvPr id="7" name="Zaobljeni pravokotnik 6">
            <a:hlinkClick r:id="rId3" action="ppaction://hlinkfile"/>
          </p:cNvPr>
          <p:cNvSpPr/>
          <p:nvPr/>
        </p:nvSpPr>
        <p:spPr>
          <a:xfrm>
            <a:off x="48669" y="3943761"/>
            <a:ext cx="2584470" cy="1152128"/>
          </a:xfrm>
          <a:prstGeom prst="roundRect">
            <a:avLst/>
          </a:prstGeom>
          <a:solidFill>
            <a:srgbClr val="ABF7D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Ali </a:t>
            </a:r>
            <a:r>
              <a:rPr lang="sl-SI" sz="2000" dirty="0" smtClean="0">
                <a:solidFill>
                  <a:schemeClr val="accent3">
                    <a:lumMod val="50000"/>
                  </a:schemeClr>
                </a:solidFill>
              </a:rPr>
              <a:t>semena </a:t>
            </a:r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za kalitev potrebujejo </a:t>
            </a:r>
            <a:r>
              <a:rPr lang="sl-SI" sz="2000" dirty="0" smtClean="0">
                <a:solidFill>
                  <a:schemeClr val="accent3">
                    <a:lumMod val="50000"/>
                  </a:schemeClr>
                </a:solidFill>
              </a:rPr>
              <a:t>določeno temperaturo?</a:t>
            </a:r>
            <a:endParaRPr lang="sl-SI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aobljeni pravokotnik 8">
            <a:hlinkClick r:id="rId4" action="ppaction://hlinkfile"/>
          </p:cNvPr>
          <p:cNvSpPr/>
          <p:nvPr/>
        </p:nvSpPr>
        <p:spPr>
          <a:xfrm>
            <a:off x="6268544" y="1324605"/>
            <a:ext cx="2808312" cy="1152128"/>
          </a:xfrm>
          <a:prstGeom prst="roundRect">
            <a:avLst/>
          </a:prstGeom>
          <a:solidFill>
            <a:srgbClr val="ABF7D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Ali semena </a:t>
            </a:r>
            <a:r>
              <a:rPr lang="sl-SI" sz="2000" dirty="0" smtClean="0">
                <a:solidFill>
                  <a:schemeClr val="accent3">
                    <a:lumMod val="50000"/>
                  </a:schemeClr>
                </a:solidFill>
              </a:rPr>
              <a:t>za </a:t>
            </a:r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kalitev potrebujejo svetlobo?</a:t>
            </a:r>
          </a:p>
        </p:txBody>
      </p:sp>
      <p:sp>
        <p:nvSpPr>
          <p:cNvPr id="11" name="Zaobljeni pravokotnik 10">
            <a:hlinkClick r:id="rId5" action="ppaction://hlinkfile"/>
          </p:cNvPr>
          <p:cNvSpPr/>
          <p:nvPr/>
        </p:nvSpPr>
        <p:spPr>
          <a:xfrm>
            <a:off x="6268545" y="4077072"/>
            <a:ext cx="2808311" cy="1152128"/>
          </a:xfrm>
          <a:prstGeom prst="roundRect">
            <a:avLst/>
          </a:prstGeom>
          <a:solidFill>
            <a:srgbClr val="ABF7D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Ali </a:t>
            </a:r>
            <a:r>
              <a:rPr lang="sl-SI" sz="2000" dirty="0" smtClean="0">
                <a:solidFill>
                  <a:schemeClr val="accent3">
                    <a:lumMod val="50000"/>
                  </a:schemeClr>
                </a:solidFill>
              </a:rPr>
              <a:t>vrsta podlage vpliva na hitrost kalitve?</a:t>
            </a:r>
            <a:endParaRPr lang="sl-SI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022607" y="1668067"/>
            <a:ext cx="2789622" cy="1370781"/>
            <a:chOff x="3283674" y="2606425"/>
            <a:chExt cx="3016518" cy="1374521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674" y="2612794"/>
              <a:ext cx="1360334" cy="1368152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2606425"/>
              <a:ext cx="1656184" cy="1374521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69917"/>
            <a:ext cx="5794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188" y="2501206"/>
            <a:ext cx="570839" cy="66291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5095889"/>
            <a:ext cx="249990" cy="720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411" y="5087001"/>
            <a:ext cx="215333" cy="720000"/>
          </a:xfrm>
          <a:prstGeom prst="rect">
            <a:avLst/>
          </a:prstGeom>
        </p:spPr>
      </p:pic>
      <p:pic>
        <p:nvPicPr>
          <p:cNvPr id="18" name="Picture 3" descr="C:\Users\bmoravec\Documents\MOJI DOKUMENTI\UČNI NAČRTI\UVAJANJE UN 2011\SLIKE\F_svetl1a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394903"/>
            <a:ext cx="730809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bmoravec\Documents\MOJI DOKUMENTI\UČNI NAČRTI\UVAJANJE UN 2011\SLIKE\F_svetl1b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2427830"/>
            <a:ext cx="722729" cy="7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jeni pravokotnik 19">
            <a:hlinkClick r:id="rId14" action="ppaction://hlinkfile"/>
          </p:cNvPr>
          <p:cNvSpPr/>
          <p:nvPr/>
        </p:nvSpPr>
        <p:spPr>
          <a:xfrm>
            <a:off x="3070919" y="3501008"/>
            <a:ext cx="2808311" cy="1152128"/>
          </a:xfrm>
          <a:prstGeom prst="roundRect">
            <a:avLst/>
          </a:prstGeom>
          <a:solidFill>
            <a:srgbClr val="ABF7D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3">
                    <a:lumMod val="50000"/>
                  </a:schemeClr>
                </a:solidFill>
              </a:rPr>
              <a:t>Ali </a:t>
            </a:r>
            <a:r>
              <a:rPr lang="sl-SI" sz="2000" dirty="0" smtClean="0">
                <a:solidFill>
                  <a:schemeClr val="accent3">
                    <a:lumMod val="50000"/>
                  </a:schemeClr>
                </a:solidFill>
              </a:rPr>
              <a:t>semena za kalitev potrebujejo zrak?</a:t>
            </a:r>
            <a:endParaRPr lang="sl-SI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8" y="2462778"/>
            <a:ext cx="755083" cy="65736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36" y="2508585"/>
            <a:ext cx="755083" cy="657366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00" y="2442191"/>
            <a:ext cx="755083" cy="657366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64" y="2462778"/>
            <a:ext cx="755083" cy="657366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2" y="5194438"/>
            <a:ext cx="755083" cy="657366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28" y="5275821"/>
            <a:ext cx="755083" cy="657366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28" y="4618455"/>
            <a:ext cx="755083" cy="657366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36" y="5093951"/>
            <a:ext cx="755083" cy="657366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" y="5118318"/>
            <a:ext cx="755083" cy="657366"/>
          </a:xfrm>
          <a:prstGeom prst="rect">
            <a:avLst/>
          </a:prstGeom>
        </p:spPr>
      </p:pic>
      <p:sp>
        <p:nvSpPr>
          <p:cNvPr id="31" name="Oblak 30"/>
          <p:cNvSpPr/>
          <p:nvPr/>
        </p:nvSpPr>
        <p:spPr>
          <a:xfrm>
            <a:off x="4417418" y="4711697"/>
            <a:ext cx="952995" cy="470882"/>
          </a:xfrm>
          <a:prstGeom prst="cloudCallout">
            <a:avLst>
              <a:gd name="adj1" fmla="val -18514"/>
              <a:gd name="adj2" fmla="val 41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2">
                    <a:lumMod val="50000"/>
                  </a:schemeClr>
                </a:solidFill>
              </a:rPr>
              <a:t>ZRAK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Oblak 32"/>
          <p:cNvSpPr/>
          <p:nvPr/>
        </p:nvSpPr>
        <p:spPr>
          <a:xfrm>
            <a:off x="4436950" y="5369063"/>
            <a:ext cx="952995" cy="470882"/>
          </a:xfrm>
          <a:prstGeom prst="cloudCallout">
            <a:avLst>
              <a:gd name="adj1" fmla="val -18514"/>
              <a:gd name="adj2" fmla="val 412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2">
                    <a:lumMod val="50000"/>
                  </a:schemeClr>
                </a:solidFill>
              </a:rPr>
              <a:t>ZRAK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49" name="Raven povezovalnik 2048"/>
          <p:cNvCxnSpPr/>
          <p:nvPr/>
        </p:nvCxnSpPr>
        <p:spPr>
          <a:xfrm flipV="1">
            <a:off x="4436950" y="5275821"/>
            <a:ext cx="789448" cy="5641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Raven povezovalnik 2051"/>
          <p:cNvCxnSpPr/>
          <p:nvPr/>
        </p:nvCxnSpPr>
        <p:spPr>
          <a:xfrm>
            <a:off x="4506318" y="5275821"/>
            <a:ext cx="720080" cy="5641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Slika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47" y="5182579"/>
            <a:ext cx="755083" cy="657366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32" y="5229200"/>
            <a:ext cx="755083" cy="657366"/>
          </a:xfrm>
          <a:prstGeom prst="rect">
            <a:avLst/>
          </a:prstGeom>
        </p:spPr>
      </p:pic>
      <p:sp>
        <p:nvSpPr>
          <p:cNvPr id="2053" name="PoljeZBesedilom 2052"/>
          <p:cNvSpPr txBox="1"/>
          <p:nvPr/>
        </p:nvSpPr>
        <p:spPr>
          <a:xfrm>
            <a:off x="6200251" y="5766182"/>
            <a:ext cx="102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+ </a:t>
            </a:r>
          </a:p>
          <a:p>
            <a:pPr algn="ctr"/>
            <a:r>
              <a:rPr lang="sl-SI" sz="1400" dirty="0" smtClean="0"/>
              <a:t>PRST</a:t>
            </a:r>
            <a:endParaRPr lang="sl-SI" sz="1400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7156586" y="5766182"/>
            <a:ext cx="102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+ </a:t>
            </a:r>
          </a:p>
          <a:p>
            <a:pPr algn="ctr"/>
            <a:r>
              <a:rPr lang="sl-SI" sz="1400" dirty="0" smtClean="0"/>
              <a:t>MIVKA</a:t>
            </a:r>
            <a:endParaRPr lang="sl-SI" sz="1400" dirty="0"/>
          </a:p>
        </p:txBody>
      </p:sp>
      <p:sp>
        <p:nvSpPr>
          <p:cNvPr id="43" name="PoljeZBesedilom 42"/>
          <p:cNvSpPr txBox="1"/>
          <p:nvPr/>
        </p:nvSpPr>
        <p:spPr>
          <a:xfrm>
            <a:off x="8116250" y="5747379"/>
            <a:ext cx="102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+ ŽAGANJE</a:t>
            </a:r>
            <a:endParaRPr lang="sl-SI" sz="1400" dirty="0"/>
          </a:p>
        </p:txBody>
      </p:sp>
      <p:sp>
        <p:nvSpPr>
          <p:cNvPr id="35" name="Pravokotnik 34">
            <a:hlinkClick r:id="rId16" action="ppaction://hlinksldjump"/>
          </p:cNvPr>
          <p:cNvSpPr/>
          <p:nvPr/>
        </p:nvSpPr>
        <p:spPr>
          <a:xfrm>
            <a:off x="8151936" y="6525344"/>
            <a:ext cx="873059" cy="18002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NAČRT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6905632" y="88030"/>
            <a:ext cx="2058856" cy="3124946"/>
          </a:xfrm>
          <a:prstGeom prst="roundRect">
            <a:avLst/>
          </a:prstGeom>
          <a:gradFill flip="none" rotWithShape="1">
            <a:gsLst>
              <a:gs pos="0">
                <a:srgbClr val="9AF793">
                  <a:tint val="66000"/>
                  <a:satMod val="160000"/>
                </a:srgbClr>
              </a:gs>
              <a:gs pos="50000">
                <a:srgbClr val="9AF793">
                  <a:tint val="44500"/>
                  <a:satMod val="160000"/>
                </a:srgbClr>
              </a:gs>
              <a:gs pos="100000">
                <a:srgbClr val="9AF79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274" y="342491"/>
            <a:ext cx="4653743" cy="562074"/>
          </a:xfrm>
          <a:solidFill>
            <a:srgbClr val="FFFF00"/>
          </a:solidFill>
        </p:spPr>
        <p:txBody>
          <a:bodyPr/>
          <a:lstStyle/>
          <a:p>
            <a:r>
              <a:rPr lang="sl-SI" sz="3200" dirty="0" smtClean="0"/>
              <a:t>Vaja: ZGRADBA SEMENA</a:t>
            </a:r>
            <a:endParaRPr lang="sl-SI" sz="32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258044" y="1363835"/>
            <a:ext cx="2729780" cy="4244315"/>
            <a:chOff x="539552" y="1422068"/>
            <a:chExt cx="2729780" cy="4244315"/>
          </a:xfrm>
        </p:grpSpPr>
        <p:sp>
          <p:nvSpPr>
            <p:cNvPr id="5" name="Pravokotnik 4"/>
            <p:cNvSpPr/>
            <p:nvPr/>
          </p:nvSpPr>
          <p:spPr>
            <a:xfrm>
              <a:off x="539552" y="1422068"/>
              <a:ext cx="2729780" cy="2677656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l-SI" sz="2400" dirty="0"/>
                <a:t>Izberite si </a:t>
              </a:r>
              <a:r>
                <a:rPr lang="sl-SI" sz="2400" dirty="0" smtClean="0"/>
                <a:t>seme </a:t>
              </a:r>
              <a:r>
                <a:rPr lang="sl-SI" sz="2400" dirty="0"/>
                <a:t>enokaličnice in </a:t>
              </a:r>
              <a:r>
                <a:rPr lang="sl-SI" sz="2400" dirty="0" smtClean="0"/>
                <a:t>seme dvokaličnice </a:t>
              </a:r>
              <a:r>
                <a:rPr lang="sl-SI" sz="2400" dirty="0"/>
                <a:t>ter v obeh </a:t>
              </a:r>
              <a:r>
                <a:rPr lang="sl-SI" sz="2400" dirty="0" smtClean="0"/>
                <a:t>poiščite </a:t>
              </a:r>
              <a:r>
                <a:rPr lang="sl-SI" sz="2400" dirty="0"/>
                <a:t>zarodek</a:t>
              </a:r>
              <a:r>
                <a:rPr lang="sl-SI" sz="2400" dirty="0" smtClean="0"/>
                <a:t>. Natančno si ga oglejte z lupo.</a:t>
              </a:r>
            </a:p>
          </p:txBody>
        </p:sp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099724"/>
              <a:ext cx="2353350" cy="1566659"/>
            </a:xfrm>
            <a:prstGeom prst="rect">
              <a:avLst/>
            </a:prstGeom>
          </p:spPr>
        </p:pic>
      </p:grpSp>
      <p:cxnSp>
        <p:nvCxnSpPr>
          <p:cNvPr id="11" name="Raven puščični povezovalnik 10"/>
          <p:cNvCxnSpPr/>
          <p:nvPr/>
        </p:nvCxnSpPr>
        <p:spPr>
          <a:xfrm>
            <a:off x="1115616" y="3933056"/>
            <a:ext cx="319103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bmoravec\AppData\Local\Microsoft\Windows\Temporary Internet Files\Content.IE5\V4A4TU0W\MC9002340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860">
            <a:off x="3302392" y="2001511"/>
            <a:ext cx="2589204" cy="12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vzdol ukrivljena puščica 11"/>
          <p:cNvSpPr/>
          <p:nvPr/>
        </p:nvSpPr>
        <p:spPr>
          <a:xfrm rot="20439704">
            <a:off x="2869634" y="1871210"/>
            <a:ext cx="1218432" cy="506237"/>
          </a:xfrm>
          <a:prstGeom prst="curvedDownArrow">
            <a:avLst>
              <a:gd name="adj1" fmla="val 25000"/>
              <a:gd name="adj2" fmla="val 50000"/>
              <a:gd name="adj3" fmla="val 4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Oblaček s puščico navzdol 12"/>
          <p:cNvSpPr/>
          <p:nvPr/>
        </p:nvSpPr>
        <p:spPr>
          <a:xfrm rot="1581890">
            <a:off x="4890508" y="606862"/>
            <a:ext cx="1587327" cy="1693672"/>
          </a:xfrm>
          <a:prstGeom prst="downArrowCallout">
            <a:avLst>
              <a:gd name="adj1" fmla="val 25000"/>
              <a:gd name="adj2" fmla="val 1862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SKICA + OPIS</a:t>
            </a:r>
            <a:endParaRPr lang="sl-SI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92" y="88030"/>
            <a:ext cx="1800200" cy="13656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38" y="1705889"/>
            <a:ext cx="1127243" cy="127393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93" y="3403586"/>
            <a:ext cx="3851920" cy="2669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ksplozija 2 7"/>
          <p:cNvSpPr/>
          <p:nvPr/>
        </p:nvSpPr>
        <p:spPr>
          <a:xfrm rot="21179358">
            <a:off x="3316021" y="3853213"/>
            <a:ext cx="2304256" cy="118813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POMOČ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Pravokotnik 14">
            <a:hlinkClick r:id="rId7" action="ppaction://hlinksldjump"/>
          </p:cNvPr>
          <p:cNvSpPr/>
          <p:nvPr/>
        </p:nvSpPr>
        <p:spPr>
          <a:xfrm>
            <a:off x="8259158" y="6073233"/>
            <a:ext cx="873059" cy="18002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NAČRT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3"/>
          <a:stretch/>
        </p:blipFill>
        <p:spPr>
          <a:xfrm>
            <a:off x="34830" y="3156557"/>
            <a:ext cx="2987824" cy="306973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3"/>
          <a:stretch/>
        </p:blipFill>
        <p:spPr>
          <a:xfrm>
            <a:off x="3022654" y="3156557"/>
            <a:ext cx="2971800" cy="30651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9"/>
          <a:stretch/>
        </p:blipFill>
        <p:spPr>
          <a:xfrm>
            <a:off x="5994454" y="3156558"/>
            <a:ext cx="2971800" cy="30697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1" t="39727" r="48428" b="20366"/>
          <a:stretch/>
        </p:blipFill>
        <p:spPr>
          <a:xfrm>
            <a:off x="4014" y="34987"/>
            <a:ext cx="1027404" cy="13328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t="21739" r="8620" b="17863"/>
          <a:stretch/>
        </p:blipFill>
        <p:spPr>
          <a:xfrm>
            <a:off x="10378" y="1368228"/>
            <a:ext cx="1627483" cy="13328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1" t="48036" r="26380" b="27813"/>
          <a:stretch/>
        </p:blipFill>
        <p:spPr>
          <a:xfrm>
            <a:off x="1763689" y="696544"/>
            <a:ext cx="936104" cy="887775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V="1">
            <a:off x="517716" y="980728"/>
            <a:ext cx="1245972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2123728" y="358152"/>
            <a:ext cx="1008112" cy="4785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2377"/>
          <a:stretch/>
        </p:blipFill>
        <p:spPr>
          <a:xfrm>
            <a:off x="4531348" y="146495"/>
            <a:ext cx="4428410" cy="3017870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2210609" y="1844824"/>
            <a:ext cx="162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KORENINA zarodka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3010461" y="854642"/>
            <a:ext cx="162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STEBLO zarodka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131840" y="55068"/>
            <a:ext cx="162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LISTI zarodka</a:t>
            </a:r>
            <a:endParaRPr lang="sl-SI" dirty="0"/>
          </a:p>
        </p:txBody>
      </p:sp>
      <p:cxnSp>
        <p:nvCxnSpPr>
          <p:cNvPr id="20" name="Raven puščični povezovalnik 19"/>
          <p:cNvCxnSpPr/>
          <p:nvPr/>
        </p:nvCxnSpPr>
        <p:spPr>
          <a:xfrm>
            <a:off x="2428528" y="1075992"/>
            <a:ext cx="594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>
            <a:off x="2428528" y="1343572"/>
            <a:ext cx="127248" cy="5012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106982" y="3284984"/>
            <a:ext cx="20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SEMENSKA LUPINA (zaščita)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2445268" y="2818353"/>
            <a:ext cx="162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KLIČNA LISTA (hrana)</a:t>
            </a:r>
            <a:endParaRPr lang="sl-SI" dirty="0"/>
          </a:p>
        </p:txBody>
      </p:sp>
      <p:cxnSp>
        <p:nvCxnSpPr>
          <p:cNvPr id="26" name="Raven puščični povezovalnik 25"/>
          <p:cNvCxnSpPr/>
          <p:nvPr/>
        </p:nvCxnSpPr>
        <p:spPr>
          <a:xfrm>
            <a:off x="1223629" y="2407269"/>
            <a:ext cx="1204899" cy="589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517716" y="2491155"/>
            <a:ext cx="1308362" cy="209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/>
          <p:cNvCxnSpPr/>
          <p:nvPr/>
        </p:nvCxnSpPr>
        <p:spPr>
          <a:xfrm>
            <a:off x="3635896" y="3464684"/>
            <a:ext cx="720080" cy="540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Raven puščični povezovalnik 1023"/>
          <p:cNvCxnSpPr/>
          <p:nvPr/>
        </p:nvCxnSpPr>
        <p:spPr>
          <a:xfrm>
            <a:off x="4069358" y="3284984"/>
            <a:ext cx="331095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Naslov 1"/>
          <p:cNvSpPr txBox="1">
            <a:spLocks/>
          </p:cNvSpPr>
          <p:nvPr/>
        </p:nvSpPr>
        <p:spPr>
          <a:xfrm>
            <a:off x="5022699" y="0"/>
            <a:ext cx="1943509" cy="106613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200" dirty="0" smtClean="0"/>
              <a:t>RAZVOJ </a:t>
            </a:r>
          </a:p>
          <a:p>
            <a:r>
              <a:rPr lang="sl-SI" sz="3200" dirty="0" smtClean="0"/>
              <a:t>RASTLINE</a:t>
            </a:r>
            <a:endParaRPr lang="sl-SI" sz="3200" dirty="0"/>
          </a:p>
        </p:txBody>
      </p:sp>
      <p:cxnSp>
        <p:nvCxnSpPr>
          <p:cNvPr id="23" name="Raven puščični povezovalnik 22"/>
          <p:cNvCxnSpPr/>
          <p:nvPr/>
        </p:nvCxnSpPr>
        <p:spPr>
          <a:xfrm>
            <a:off x="517716" y="2650950"/>
            <a:ext cx="0" cy="634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7695"/>
            <a:ext cx="8229600" cy="562074"/>
          </a:xfrm>
          <a:solidFill>
            <a:srgbClr val="FFFF00"/>
          </a:solidFill>
        </p:spPr>
        <p:txBody>
          <a:bodyPr/>
          <a:lstStyle/>
          <a:p>
            <a:r>
              <a:rPr lang="sl-SI" sz="4000" dirty="0" smtClean="0"/>
              <a:t>KJE RASTLINA DOBI </a:t>
            </a:r>
            <a:r>
              <a:rPr lang="sl-SI" sz="4000" dirty="0"/>
              <a:t>HRANO ZA RAST?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2377"/>
          <a:stretch/>
        </p:blipFill>
        <p:spPr>
          <a:xfrm>
            <a:off x="1817206" y="2276872"/>
            <a:ext cx="5535225" cy="3772142"/>
          </a:xfrm>
          <a:prstGeom prst="rect">
            <a:avLst/>
          </a:prstGeom>
        </p:spPr>
      </p:pic>
      <p:sp>
        <p:nvSpPr>
          <p:cNvPr id="4" name="Desni zaviti oklepaj 3"/>
          <p:cNvSpPr/>
          <p:nvPr/>
        </p:nvSpPr>
        <p:spPr>
          <a:xfrm rot="16200000">
            <a:off x="5886800" y="1107396"/>
            <a:ext cx="576064" cy="2122928"/>
          </a:xfrm>
          <a:prstGeom prst="rightBrace">
            <a:avLst>
              <a:gd name="adj1" fmla="val 8333"/>
              <a:gd name="adj2" fmla="val 493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12344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opravlja </a:t>
            </a:r>
            <a:r>
              <a:rPr lang="sl-SI" b="1" dirty="0" smtClean="0"/>
              <a:t>FOTOSINTEZO</a:t>
            </a:r>
            <a:endParaRPr lang="sl-SI" b="1" dirty="0"/>
          </a:p>
        </p:txBody>
      </p:sp>
      <p:sp>
        <p:nvSpPr>
          <p:cNvPr id="8" name="Desni zaviti oklepaj 7"/>
          <p:cNvSpPr/>
          <p:nvPr/>
        </p:nvSpPr>
        <p:spPr>
          <a:xfrm rot="16200000">
            <a:off x="3303990" y="1763638"/>
            <a:ext cx="432048" cy="3186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521838" y="221763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porablja </a:t>
            </a:r>
            <a:r>
              <a:rPr lang="sl-SI" b="1" dirty="0" smtClean="0"/>
              <a:t>ZALOŽNE SNOVI </a:t>
            </a:r>
            <a:r>
              <a:rPr lang="sl-SI" dirty="0" smtClean="0"/>
              <a:t>v semenu</a:t>
            </a:r>
            <a:endParaRPr lang="sl-SI" dirty="0"/>
          </a:p>
        </p:txBody>
      </p:sp>
      <p:cxnSp>
        <p:nvCxnSpPr>
          <p:cNvPr id="11" name="Raven puščični povezovalnik 10"/>
          <p:cNvCxnSpPr/>
          <p:nvPr/>
        </p:nvCxnSpPr>
        <p:spPr>
          <a:xfrm flipH="1" flipV="1">
            <a:off x="2337351" y="2168859"/>
            <a:ext cx="650473" cy="288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683568" y="1124744"/>
            <a:ext cx="183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Dokaz?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" y="1515863"/>
            <a:ext cx="2320156" cy="11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1124744"/>
            <a:ext cx="813690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SEME = del rastline, ki ga obdaja </a:t>
            </a:r>
            <a:r>
              <a:rPr lang="sl-SI" b="1" dirty="0" smtClean="0"/>
              <a:t>semenska lupina</a:t>
            </a:r>
            <a:r>
              <a:rPr lang="sl-SI" dirty="0" smtClean="0"/>
              <a:t>. V semenu se nahaja </a:t>
            </a:r>
            <a:r>
              <a:rPr lang="sl-SI" b="1" dirty="0" smtClean="0"/>
              <a:t>rezervna hrana </a:t>
            </a:r>
            <a:r>
              <a:rPr lang="sl-SI" dirty="0" smtClean="0"/>
              <a:t>za kalitev (klični listi, močnato telo) in </a:t>
            </a:r>
            <a:r>
              <a:rPr lang="sl-SI" b="1" dirty="0" smtClean="0"/>
              <a:t>ZARODEK</a:t>
            </a:r>
            <a:r>
              <a:rPr lang="sl-SI" dirty="0" smtClean="0"/>
              <a:t> za novo rastlino.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220486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ZGRADBA SEMENA: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39552" y="2574196"/>
            <a:ext cx="4032448" cy="179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DVOKALIČNICE </a:t>
            </a:r>
            <a:r>
              <a:rPr lang="sl-SI" dirty="0" smtClean="0"/>
              <a:t>(koruza, trave, pšenica):</a:t>
            </a:r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004048" y="2574195"/>
            <a:ext cx="3888432" cy="1744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/>
              <a:t>ENOKALIČNICE </a:t>
            </a:r>
            <a:r>
              <a:rPr lang="sl-SI" dirty="0" smtClean="0"/>
              <a:t>(fižol, sončnica …):</a:t>
            </a:r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74270"/>
            <a:ext cx="1553159" cy="117825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195736" y="317427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listi zarodka</a:t>
            </a:r>
            <a:endParaRPr lang="sl-SI" sz="16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195736" y="3363697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steblo zarodka</a:t>
            </a:r>
            <a:endParaRPr lang="sl-SI" sz="1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211810" y="354376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korenina zarodka</a:t>
            </a:r>
            <a:endParaRPr lang="sl-SI" sz="1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224734" y="375339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semenska lupina </a:t>
            </a:r>
            <a:endParaRPr lang="sl-SI" sz="16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224734" y="397980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klični list (2)</a:t>
            </a:r>
            <a:endParaRPr lang="sl-SI" sz="16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99" y="3097292"/>
            <a:ext cx="771025" cy="871364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7071307" y="370625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semenska lupina </a:t>
            </a:r>
            <a:endParaRPr lang="sl-SI" sz="16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7092280" y="342484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zarodek</a:t>
            </a:r>
            <a:endParaRPr lang="sl-SI" sz="16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4663710" y="302514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600" dirty="0" smtClean="0"/>
              <a:t>močnato telo</a:t>
            </a:r>
            <a:endParaRPr lang="sl-SI" sz="16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23528" y="4581128"/>
            <a:ext cx="75608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POGOJI ZA KALITEV: voda, zrak, toplota (določena T)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03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2123728" y="188640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ENOKALIČNICE</a:t>
            </a:r>
            <a:endParaRPr lang="sl-SI" sz="3200" dirty="0"/>
          </a:p>
        </p:txBody>
      </p:sp>
      <p:cxnSp>
        <p:nvCxnSpPr>
          <p:cNvPr id="5" name="Raven povezovalnik 4"/>
          <p:cNvCxnSpPr/>
          <p:nvPr/>
        </p:nvCxnSpPr>
        <p:spPr>
          <a:xfrm>
            <a:off x="1835696" y="0"/>
            <a:ext cx="0" cy="6237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jeni pravokotnik 5"/>
          <p:cNvSpPr/>
          <p:nvPr/>
        </p:nvSpPr>
        <p:spPr>
          <a:xfrm>
            <a:off x="5796136" y="188640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DVOKALIČNICE</a:t>
            </a:r>
            <a:endParaRPr lang="sl-SI" sz="3200" dirty="0"/>
          </a:p>
        </p:txBody>
      </p:sp>
      <p:cxnSp>
        <p:nvCxnSpPr>
          <p:cNvPr id="7" name="Raven povezovalnik 6"/>
          <p:cNvCxnSpPr/>
          <p:nvPr/>
        </p:nvCxnSpPr>
        <p:spPr>
          <a:xfrm>
            <a:off x="5436096" y="0"/>
            <a:ext cx="0" cy="6237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bmoravec\Documents\MOJI DOKUMENTI\NAR_SLIKE\SLIKE_ZIK\rastline\brstnice\semenke\enokalični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r="7403" b="14078"/>
          <a:stretch/>
        </p:blipFill>
        <p:spPr bwMode="auto">
          <a:xfrm>
            <a:off x="2224099" y="990766"/>
            <a:ext cx="2823593" cy="14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5969" b="20279"/>
          <a:stretch/>
        </p:blipFill>
        <p:spPr>
          <a:xfrm>
            <a:off x="5580112" y="990766"/>
            <a:ext cx="3535355" cy="1452148"/>
          </a:xfrm>
          <a:prstGeom prst="rect">
            <a:avLst/>
          </a:prstGeom>
        </p:spPr>
      </p:pic>
      <p:cxnSp>
        <p:nvCxnSpPr>
          <p:cNvPr id="14" name="Raven povezovalnik 13"/>
          <p:cNvCxnSpPr/>
          <p:nvPr/>
        </p:nvCxnSpPr>
        <p:spPr>
          <a:xfrm>
            <a:off x="0" y="347597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-28533" y="44371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0" y="537321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323528" y="278092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SEME</a:t>
            </a:r>
            <a:endParaRPr lang="sl-SI" sz="24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0" y="3717032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KORENINA</a:t>
            </a:r>
            <a:endParaRPr lang="sl-SI" sz="24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0" y="472514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STEBLO</a:t>
            </a:r>
            <a:endParaRPr lang="sl-SI" sz="24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-28533" y="5661248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LIST</a:t>
            </a:r>
            <a:endParaRPr lang="sl-SI" sz="2400" dirty="0"/>
          </a:p>
        </p:txBody>
      </p:sp>
      <p:pic>
        <p:nvPicPr>
          <p:cNvPr id="4100" name="Picture 4" descr="C:\Users\bmoravec\Documents\MOJI DOKUMENTI\NAR_SLIKE\SLIKE_ZIK\rastline\brstnice\semenke\značilnosti dvokaličn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34790" r="81940" b="26597"/>
          <a:stretch/>
        </p:blipFill>
        <p:spPr bwMode="auto">
          <a:xfrm>
            <a:off x="5574497" y="2505422"/>
            <a:ext cx="958119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moravec\Documents\MOJI DOKUMENTI\NAR_SLIKE\SLIKE_ZIK\rastline\brstnice\semenke\značilnosti enokalični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0203" r="73682" b="29366"/>
          <a:stretch/>
        </p:blipFill>
        <p:spPr bwMode="auto">
          <a:xfrm>
            <a:off x="1897371" y="2520220"/>
            <a:ext cx="97214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2" t="23174" r="12244" b="27054"/>
          <a:stretch/>
        </p:blipFill>
        <p:spPr>
          <a:xfrm>
            <a:off x="5580112" y="4461422"/>
            <a:ext cx="913226" cy="90000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0" t="37650" r="38360" b="28226"/>
          <a:stretch/>
        </p:blipFill>
        <p:spPr>
          <a:xfrm>
            <a:off x="5580112" y="5436706"/>
            <a:ext cx="1937831" cy="800606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5" t="46603" r="14137" b="20256"/>
          <a:stretch/>
        </p:blipFill>
        <p:spPr>
          <a:xfrm>
            <a:off x="5580112" y="3525318"/>
            <a:ext cx="705120" cy="9000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0" t="13317" r="14391" b="29391"/>
          <a:stretch/>
        </p:blipFill>
        <p:spPr>
          <a:xfrm>
            <a:off x="1897371" y="4466648"/>
            <a:ext cx="859552" cy="889547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3" t="31620" r="35422" b="34190"/>
          <a:stretch/>
        </p:blipFill>
        <p:spPr>
          <a:xfrm>
            <a:off x="1866311" y="5390784"/>
            <a:ext cx="2677156" cy="860784"/>
          </a:xfrm>
          <a:prstGeom prst="rect">
            <a:avLst/>
          </a:prstGeom>
        </p:spPr>
      </p:pic>
      <p:pic>
        <p:nvPicPr>
          <p:cNvPr id="30" name="Picture 3" descr="C:\Users\bmoravec\Documents\MOJI DOKUMENTI\NAR_SLIKE\SLIKE_ZIK\rastline\brstnice\semenke\enokaličnic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3" t="56926" r="14605" b="14078"/>
          <a:stretch/>
        </p:blipFill>
        <p:spPr bwMode="auto">
          <a:xfrm>
            <a:off x="1866312" y="3511582"/>
            <a:ext cx="133853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jeZBesedilom 22"/>
          <p:cNvSpPr txBox="1"/>
          <p:nvPr/>
        </p:nvSpPr>
        <p:spPr>
          <a:xfrm>
            <a:off x="3131840" y="278092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1 klični list</a:t>
            </a:r>
            <a:endParaRPr lang="sl-SI" sz="2000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6804248" y="284248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2 klična lista</a:t>
            </a:r>
            <a:endParaRPr lang="sl-SI" sz="2000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3284240" y="379262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šopaste</a:t>
            </a:r>
            <a:endParaRPr lang="sl-SI" sz="2000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6797951" y="3775263"/>
            <a:ext cx="231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glavna, stranske</a:t>
            </a:r>
            <a:endParaRPr lang="sl-SI" sz="2000" dirty="0"/>
          </a:p>
        </p:txBody>
      </p:sp>
      <p:sp>
        <p:nvSpPr>
          <p:cNvPr id="35" name="PoljeZBesedilom 34"/>
          <p:cNvSpPr txBox="1"/>
          <p:nvPr/>
        </p:nvSpPr>
        <p:spPr>
          <a:xfrm>
            <a:off x="2900793" y="4747472"/>
            <a:ext cx="224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neurejene žile</a:t>
            </a:r>
            <a:endParaRPr lang="sl-SI" sz="2000" dirty="0"/>
          </a:p>
        </p:txBody>
      </p:sp>
      <p:sp>
        <p:nvSpPr>
          <p:cNvPr id="36" name="PoljeZBesedilom 35"/>
          <p:cNvSpPr txBox="1"/>
          <p:nvPr/>
        </p:nvSpPr>
        <p:spPr>
          <a:xfrm>
            <a:off x="6788106" y="460203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žile urejene v kolobar</a:t>
            </a:r>
            <a:endParaRPr lang="sl-SI" sz="2000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3293285" y="586026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vzporedne žile</a:t>
            </a:r>
            <a:endParaRPr lang="sl-SI" sz="2000" dirty="0"/>
          </a:p>
        </p:txBody>
      </p:sp>
      <p:sp>
        <p:nvSpPr>
          <p:cNvPr id="38" name="PoljeZBesedilom 37"/>
          <p:cNvSpPr txBox="1"/>
          <p:nvPr/>
        </p:nvSpPr>
        <p:spPr>
          <a:xfrm>
            <a:off x="7089798" y="555549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mrežasto razporejene žile</a:t>
            </a:r>
            <a:endParaRPr lang="sl-SI" sz="2000" dirty="0"/>
          </a:p>
        </p:txBody>
      </p:sp>
      <p:sp>
        <p:nvSpPr>
          <p:cNvPr id="2" name="Pravokotnik 1"/>
          <p:cNvSpPr/>
          <p:nvPr/>
        </p:nvSpPr>
        <p:spPr>
          <a:xfrm>
            <a:off x="1835697" y="3475973"/>
            <a:ext cx="7308304" cy="191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avokotnik 38">
            <a:hlinkClick r:id="rId10" action="ppaction://hlinksldjump"/>
          </p:cNvPr>
          <p:cNvSpPr/>
          <p:nvPr/>
        </p:nvSpPr>
        <p:spPr>
          <a:xfrm>
            <a:off x="8270942" y="6263380"/>
            <a:ext cx="873059" cy="18002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NAČRT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2008" y="198884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 rastline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08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9512" y="476672"/>
            <a:ext cx="88569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prenosni </a:t>
            </a:r>
            <a:r>
              <a:rPr lang="sl-SI" dirty="0"/>
              <a:t>računalnik: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racunalnik.najblog.si/files/2011/01/prenosni-racunalnik.jpg</a:t>
            </a:r>
            <a:r>
              <a:rPr lang="sl-SI" dirty="0" smtClean="0"/>
              <a:t> [20.8.2011]</a:t>
            </a:r>
          </a:p>
          <a:p>
            <a:r>
              <a:rPr lang="sl-SI" dirty="0" smtClean="0"/>
              <a:t>projektor</a:t>
            </a:r>
            <a:r>
              <a:rPr lang="sl-SI" dirty="0"/>
              <a:t>: </a:t>
            </a:r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www.visualpower.hu/admin/kepek/hirlevel_kepek/Hitachi%20CP-RX80%20LCD%20projektor.jpg</a:t>
            </a:r>
            <a:r>
              <a:rPr lang="sl-SI" dirty="0" smtClean="0"/>
              <a:t> </a:t>
            </a:r>
            <a:r>
              <a:rPr lang="sl-SI" dirty="0"/>
              <a:t>[20.8.2011</a:t>
            </a:r>
            <a:r>
              <a:rPr lang="sl-SI" dirty="0" smtClean="0"/>
              <a:t>]</a:t>
            </a:r>
          </a:p>
          <a:p>
            <a:r>
              <a:rPr lang="sl-SI" dirty="0" smtClean="0"/>
              <a:t>i-tabla: </a:t>
            </a:r>
            <a:r>
              <a:rPr lang="sl-SI" dirty="0" smtClean="0">
                <a:hlinkClick r:id="rId4"/>
              </a:rPr>
              <a:t>http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www.dynamiccom.co.za/img/products/hitachi_fx_trio_bundle_interactive_whiteboards.jpg</a:t>
            </a:r>
            <a:r>
              <a:rPr lang="sl-SI" dirty="0" smtClean="0"/>
              <a:t> </a:t>
            </a:r>
            <a:r>
              <a:rPr lang="sl-SI" dirty="0"/>
              <a:t>[20.8.2011</a:t>
            </a:r>
            <a:r>
              <a:rPr lang="sl-SI" dirty="0" smtClean="0"/>
              <a:t>]</a:t>
            </a:r>
          </a:p>
          <a:p>
            <a:r>
              <a:rPr lang="sl-SI" dirty="0" smtClean="0"/>
              <a:t>spletna </a:t>
            </a:r>
            <a:r>
              <a:rPr lang="sl-SI" dirty="0"/>
              <a:t>stran: </a:t>
            </a:r>
            <a:r>
              <a:rPr lang="sl-SI" dirty="0">
                <a:hlinkClick r:id="rId5"/>
              </a:rPr>
              <a:t>http://tolweb.org/tree</a:t>
            </a:r>
            <a:r>
              <a:rPr lang="sl-SI" dirty="0" smtClean="0">
                <a:hlinkClick r:id="rId5"/>
              </a:rPr>
              <a:t>/</a:t>
            </a:r>
            <a:r>
              <a:rPr lang="sl-SI" dirty="0" smtClean="0"/>
              <a:t> </a:t>
            </a:r>
            <a:r>
              <a:rPr lang="sl-SI" dirty="0"/>
              <a:t>[20.8.2011</a:t>
            </a:r>
            <a:r>
              <a:rPr lang="sl-SI" dirty="0" smtClean="0"/>
              <a:t>]</a:t>
            </a:r>
          </a:p>
          <a:p>
            <a:r>
              <a:rPr lang="sl-SI" dirty="0" err="1" smtClean="0"/>
              <a:t>dvd</a:t>
            </a:r>
            <a:r>
              <a:rPr lang="sl-SI" dirty="0"/>
              <a:t>: </a:t>
            </a:r>
            <a:r>
              <a:rPr lang="sl-SI" dirty="0">
                <a:hlinkClick r:id="rId6"/>
              </a:rPr>
              <a:t>http://</a:t>
            </a:r>
            <a:r>
              <a:rPr lang="sl-SI" dirty="0" smtClean="0">
                <a:hlinkClick r:id="rId6"/>
              </a:rPr>
              <a:t>knjiznica.net/knjiga/foto/34781.gif</a:t>
            </a:r>
            <a:r>
              <a:rPr lang="sl-SI" dirty="0" smtClean="0"/>
              <a:t> </a:t>
            </a:r>
            <a:r>
              <a:rPr lang="sl-SI" dirty="0"/>
              <a:t>[20.8.2011</a:t>
            </a:r>
            <a:r>
              <a:rPr lang="sl-SI" dirty="0" smtClean="0"/>
              <a:t>]</a:t>
            </a:r>
          </a:p>
          <a:p>
            <a:r>
              <a:rPr lang="sl-SI" dirty="0" smtClean="0"/>
              <a:t>kalitev </a:t>
            </a:r>
            <a:r>
              <a:rPr lang="sl-SI" dirty="0"/>
              <a:t>fižola: </a:t>
            </a:r>
            <a:r>
              <a:rPr lang="sl-SI" dirty="0">
                <a:hlinkClick r:id="rId7"/>
              </a:rPr>
              <a:t>http://</a:t>
            </a:r>
            <a:r>
              <a:rPr lang="sl-SI" dirty="0" smtClean="0">
                <a:hlinkClick r:id="rId7"/>
              </a:rPr>
              <a:t>www.e-informacije.com/kalitev-fizola/1166</a:t>
            </a:r>
            <a:endParaRPr lang="sl-SI" dirty="0" smtClean="0"/>
          </a:p>
          <a:p>
            <a:r>
              <a:rPr lang="sl-SI" dirty="0"/>
              <a:t>Video </a:t>
            </a:r>
            <a:r>
              <a:rPr lang="sl-SI" dirty="0" smtClean="0"/>
              <a:t>Pogoji za kalitev </a:t>
            </a:r>
            <a:r>
              <a:rPr lang="sl-SI" dirty="0"/>
              <a:t>semen</a:t>
            </a:r>
            <a:r>
              <a:rPr lang="sl-SI" dirty="0" smtClean="0"/>
              <a:t>: </a:t>
            </a:r>
            <a:r>
              <a:rPr lang="sl-SI" dirty="0" smtClean="0">
                <a:hlinkClick r:id="rId8"/>
              </a:rPr>
              <a:t>http</a:t>
            </a:r>
            <a:r>
              <a:rPr lang="sl-SI" dirty="0">
                <a:hlinkClick r:id="rId8"/>
              </a:rPr>
              <a:t>://</a:t>
            </a:r>
            <a:r>
              <a:rPr lang="sl-SI" dirty="0" smtClean="0">
                <a:hlinkClick r:id="rId8"/>
              </a:rPr>
              <a:t>narava6a.blogspot.com/2010/12/pogoji-za-kalitev-semen.html</a:t>
            </a:r>
            <a:r>
              <a:rPr lang="sl-SI" dirty="0" smtClean="0"/>
              <a:t>  </a:t>
            </a:r>
          </a:p>
          <a:p>
            <a:r>
              <a:rPr lang="sl-SI" dirty="0"/>
              <a:t>Kalitev enokaličnice: </a:t>
            </a:r>
            <a:r>
              <a:rPr lang="sl-SI" dirty="0">
                <a:hlinkClick r:id="rId9"/>
              </a:rPr>
              <a:t>http://</a:t>
            </a:r>
            <a:r>
              <a:rPr lang="sl-SI" dirty="0" smtClean="0">
                <a:hlinkClick r:id="rId9"/>
              </a:rPr>
              <a:t>www.svarog.si/biologija/MSS/econtent/multimedia/66/11462/01_kalitev_enokalicnic.jpg</a:t>
            </a:r>
            <a:r>
              <a:rPr lang="sl-SI" dirty="0" smtClean="0"/>
              <a:t> </a:t>
            </a:r>
          </a:p>
          <a:p>
            <a:r>
              <a:rPr lang="sl-SI" dirty="0"/>
              <a:t>Kalitev dvokaličnice: </a:t>
            </a:r>
            <a:r>
              <a:rPr lang="sl-SI" dirty="0">
                <a:hlinkClick r:id="rId10"/>
              </a:rPr>
              <a:t>http://</a:t>
            </a:r>
            <a:r>
              <a:rPr lang="sl-SI" dirty="0" smtClean="0">
                <a:hlinkClick r:id="rId10"/>
              </a:rPr>
              <a:t>www.svarog.si/biologija/MSS/econtent/multimedia/66/11462/02_kalitev_dvokalicnic.jpg</a:t>
            </a:r>
            <a:r>
              <a:rPr lang="sl-SI" dirty="0" smtClean="0"/>
              <a:t> </a:t>
            </a:r>
          </a:p>
          <a:p>
            <a:r>
              <a:rPr lang="sl-SI" dirty="0" smtClean="0"/>
              <a:t>Pšenica</a:t>
            </a:r>
            <a:r>
              <a:rPr lang="sl-SI" dirty="0"/>
              <a:t>: </a:t>
            </a:r>
            <a:r>
              <a:rPr lang="sl-SI" dirty="0">
                <a:hlinkClick r:id="rId11"/>
              </a:rPr>
              <a:t>http://</a:t>
            </a:r>
            <a:r>
              <a:rPr lang="sl-SI" dirty="0" smtClean="0">
                <a:hlinkClick r:id="rId11"/>
              </a:rPr>
              <a:t>www.topnews.in/files/Wheat215.jpg</a:t>
            </a:r>
            <a:r>
              <a:rPr lang="sl-SI" dirty="0" smtClean="0"/>
              <a:t> </a:t>
            </a:r>
            <a:endParaRPr lang="sl-SI" dirty="0"/>
          </a:p>
          <a:p>
            <a:r>
              <a:rPr lang="sl-SI" dirty="0" smtClean="0"/>
              <a:t>Slike  v tabeli enokaličnice dvokaličnice: Pintar D.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BIOLOGIJA 8. Rokus, Ljubljana, 2002.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79512" y="1166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VIRI: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lika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8" y="163513"/>
            <a:ext cx="1033239" cy="10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5858"/>
            <a:ext cx="4669777" cy="312991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777" y="163512"/>
            <a:ext cx="4475050" cy="326548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1749" name="PoljeZBesedilom 9"/>
          <p:cNvSpPr txBox="1">
            <a:spLocks noChangeArrowheads="1"/>
          </p:cNvSpPr>
          <p:nvPr/>
        </p:nvSpPr>
        <p:spPr bwMode="auto">
          <a:xfrm>
            <a:off x="642087" y="1143091"/>
            <a:ext cx="3746500" cy="7080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2000" b="1"/>
              <a:t>e-KOMPETENTNI UČITELJ NARAVOSLOVJA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22" y="3651513"/>
            <a:ext cx="1239358" cy="108207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40" y="3762982"/>
            <a:ext cx="1365198" cy="74399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41" y="3607041"/>
            <a:ext cx="930550" cy="12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r="17361"/>
          <a:stretch/>
        </p:blipFill>
        <p:spPr>
          <a:xfrm rot="544868">
            <a:off x="7334458" y="4622762"/>
            <a:ext cx="1512168" cy="1570891"/>
          </a:xfrm>
          <a:prstGeom prst="rect">
            <a:avLst/>
          </a:prstGeom>
        </p:spPr>
      </p:pic>
      <p:pic>
        <p:nvPicPr>
          <p:cNvPr id="3074" name="Picture 2" descr="C:\Users\bmoravec\Documents\MOJI DOKUMENTI\SPL_SKUP_NAR\didktična_oprema_slike\photofiltre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27" y="5485466"/>
            <a:ext cx="5429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moravec\Documents\MOJI DOKUMENTI\SPL_SKUP_NAR\didktična_oprema_slike\xmind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3673B6"/>
              </a:clrFrom>
              <a:clrTo>
                <a:srgbClr val="36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17" y="5458220"/>
            <a:ext cx="570171" cy="5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moravec\Documents\MOJI DOKUMENTI\SEMINAR_IKT_NAR\SPLETNA_UČILNICA\moviemak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73" y="5511126"/>
            <a:ext cx="5080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moravec\Documents\MOJI DOKUMENTI\SEMINAR_IKT_NAR\SPLETNA_UČILNICA\picas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3" y="5408209"/>
            <a:ext cx="6477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moravec\Documents\MOJI DOKUMENTI\OE NM\vmesnik_tla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733">
            <a:off x="5712130" y="5107658"/>
            <a:ext cx="1118648" cy="9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16291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Koruza semena: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stari.bf.uni-lj.si/poljedelstvo/semena/koruza%20pokovka.jpg</a:t>
            </a:r>
            <a:endParaRPr lang="sl-SI" dirty="0" smtClean="0"/>
          </a:p>
          <a:p>
            <a:r>
              <a:rPr lang="sl-SI" dirty="0"/>
              <a:t>Arašid: </a:t>
            </a:r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img.rtvslo.si/upload/zabava/mesne_kroglice_z_arasidi_show.jpg</a:t>
            </a:r>
            <a:endParaRPr lang="sl-SI" dirty="0" smtClean="0"/>
          </a:p>
          <a:p>
            <a:r>
              <a:rPr lang="sl-SI" dirty="0"/>
              <a:t>Fižol črni: </a:t>
            </a:r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www.jabucek.com/media/uploads/articles/image_270_zdrav_recept_za_rni_fi_zol_z_ri_zem.jpg</a:t>
            </a:r>
            <a:r>
              <a:rPr lang="sl-SI" dirty="0" smtClean="0"/>
              <a:t> </a:t>
            </a:r>
          </a:p>
          <a:p>
            <a:r>
              <a:rPr lang="sl-SI" dirty="0"/>
              <a:t>Grah: </a:t>
            </a:r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eatseasonably.co.uk/images/uploads/cache/peas-352x308.jpg</a:t>
            </a:r>
            <a:r>
              <a:rPr lang="sl-SI" dirty="0" smtClean="0"/>
              <a:t>   </a:t>
            </a:r>
          </a:p>
          <a:p>
            <a:r>
              <a:rPr lang="sl-SI" dirty="0" smtClean="0"/>
              <a:t>Koruza </a:t>
            </a:r>
            <a:r>
              <a:rPr lang="sl-SI" dirty="0"/>
              <a:t>seme skica: </a:t>
            </a:r>
            <a:r>
              <a:rPr lang="sl-SI" dirty="0">
                <a:hlinkClick r:id="rId6"/>
              </a:rPr>
              <a:t>http://</a:t>
            </a:r>
            <a:r>
              <a:rPr lang="sl-SI" dirty="0" smtClean="0">
                <a:hlinkClick r:id="rId6"/>
              </a:rPr>
              <a:t>www.214bio.com/TOPICS/LEAVES/IMAGES/real_photos/corn_seed.jpg</a:t>
            </a:r>
            <a:r>
              <a:rPr lang="sl-SI" dirty="0" smtClean="0"/>
              <a:t> </a:t>
            </a:r>
          </a:p>
          <a:p>
            <a:r>
              <a:rPr lang="sl-SI" dirty="0"/>
              <a:t>Fižol skica: </a:t>
            </a:r>
            <a:r>
              <a:rPr lang="sl-SI" dirty="0">
                <a:hlinkClick r:id="rId7"/>
              </a:rPr>
              <a:t>http://</a:t>
            </a:r>
            <a:r>
              <a:rPr lang="sl-SI" dirty="0" smtClean="0">
                <a:hlinkClick r:id="rId7"/>
              </a:rPr>
              <a:t>www.aginclassroom.org/html/images/Newsletter/2006/3beanseed%20small.jpg</a:t>
            </a:r>
            <a:r>
              <a:rPr lang="sl-SI" dirty="0" smtClean="0"/>
              <a:t> </a:t>
            </a:r>
          </a:p>
          <a:p>
            <a:r>
              <a:rPr lang="sl-SI" dirty="0"/>
              <a:t>Transpiracija animacija: </a:t>
            </a:r>
            <a:r>
              <a:rPr lang="sl-SI" dirty="0">
                <a:hlinkClick r:id="rId8"/>
              </a:rPr>
              <a:t>http://</a:t>
            </a:r>
            <a:r>
              <a:rPr lang="sl-SI" dirty="0" smtClean="0">
                <a:hlinkClick r:id="rId8"/>
              </a:rPr>
              <a:t>www.phschool.com/science/biology_place/labbench/lab9/transpull.html</a:t>
            </a:r>
            <a:endParaRPr lang="sl-SI" dirty="0" smtClean="0"/>
          </a:p>
          <a:p>
            <a:r>
              <a:rPr lang="sl-SI" dirty="0"/>
              <a:t>KORUZA: </a:t>
            </a:r>
            <a:r>
              <a:rPr lang="sl-SI" dirty="0">
                <a:hlinkClick r:id="rId9"/>
              </a:rPr>
              <a:t>http://</a:t>
            </a:r>
            <a:r>
              <a:rPr lang="sl-SI" dirty="0" smtClean="0">
                <a:hlinkClick r:id="rId9"/>
              </a:rPr>
              <a:t>www.tradenote.net/images/users/000/271/475/products_images/Maize.jpg</a:t>
            </a:r>
            <a:endParaRPr lang="sl-SI" dirty="0" smtClean="0"/>
          </a:p>
          <a:p>
            <a:r>
              <a:rPr lang="sl-SI" dirty="0" smtClean="0"/>
              <a:t>Koruza semena: </a:t>
            </a:r>
            <a:r>
              <a:rPr lang="sl-SI" dirty="0" smtClean="0">
                <a:hlinkClick r:id="rId10"/>
              </a:rPr>
              <a:t>http</a:t>
            </a:r>
            <a:r>
              <a:rPr lang="sl-SI" dirty="0">
                <a:hlinkClick r:id="rId10"/>
              </a:rPr>
              <a:t>://</a:t>
            </a:r>
            <a:r>
              <a:rPr lang="sl-SI" dirty="0" smtClean="0">
                <a:hlinkClick r:id="rId10"/>
              </a:rPr>
              <a:t>www.reelcarp.com/images/maize.jpg</a:t>
            </a:r>
            <a:r>
              <a:rPr lang="sl-SI" dirty="0" smtClean="0"/>
              <a:t>  </a:t>
            </a:r>
          </a:p>
          <a:p>
            <a:r>
              <a:rPr lang="sl-SI" dirty="0" smtClean="0"/>
              <a:t>Zlati fižol</a:t>
            </a:r>
            <a:r>
              <a:rPr lang="sl-SI" dirty="0"/>
              <a:t>: </a:t>
            </a:r>
            <a:r>
              <a:rPr lang="sl-SI" dirty="0">
                <a:hlinkClick r:id="rId11"/>
              </a:rPr>
              <a:t>http://</a:t>
            </a:r>
            <a:r>
              <a:rPr lang="sl-SI" dirty="0" smtClean="0">
                <a:hlinkClick r:id="rId11"/>
              </a:rPr>
              <a:t>image.made-in-china.com/2f0j00hvBtVmlJSkpO/Green-Mung-Bean.jpg</a:t>
            </a:r>
            <a:r>
              <a:rPr lang="sl-SI" dirty="0" smtClean="0"/>
              <a:t> </a:t>
            </a:r>
          </a:p>
          <a:p>
            <a:r>
              <a:rPr lang="sl-SI" dirty="0"/>
              <a:t>Zrcalo voda: </a:t>
            </a:r>
            <a:r>
              <a:rPr lang="sl-SI" dirty="0">
                <a:hlinkClick r:id="rId12"/>
              </a:rPr>
              <a:t>http://</a:t>
            </a:r>
            <a:r>
              <a:rPr lang="sl-SI" dirty="0" smtClean="0">
                <a:hlinkClick r:id="rId12"/>
              </a:rPr>
              <a:t>www.zmaga.com/prenosi/zmaga_com_stekleno_vodeni_tekst_01.jpg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89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3933056"/>
            <a:ext cx="7128792" cy="226511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Hvala za pozornost …</a:t>
            </a:r>
          </a:p>
          <a:p>
            <a:pPr marL="0" indent="0">
              <a:buNone/>
            </a:pPr>
            <a:endParaRPr lang="sl-SI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Veliko uspeha v novem šolskem letu!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			         Bernarda&amp;Bernarda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90393"/>
            <a:ext cx="2843808" cy="18234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Slika 2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65" y="2852936"/>
            <a:ext cx="1181601" cy="661697"/>
          </a:xfrm>
          <a:prstGeom prst="rect">
            <a:avLst/>
          </a:prstGeom>
        </p:spPr>
      </p:pic>
      <p:sp>
        <p:nvSpPr>
          <p:cNvPr id="2" name="Zaobljeni pravokotnik 1"/>
          <p:cNvSpPr/>
          <p:nvPr/>
        </p:nvSpPr>
        <p:spPr>
          <a:xfrm>
            <a:off x="0" y="1628799"/>
            <a:ext cx="3168352" cy="535491"/>
          </a:xfrm>
          <a:prstGeom prst="roundRect">
            <a:avLst/>
          </a:prstGeom>
          <a:solidFill>
            <a:srgbClr val="1962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E-GRADIVA</a:t>
            </a:r>
            <a:endParaRPr lang="sl-SI" sz="2800" dirty="0"/>
          </a:p>
        </p:txBody>
      </p:sp>
      <p:sp>
        <p:nvSpPr>
          <p:cNvPr id="3" name="Zaobljeni pravokotnik 2"/>
          <p:cNvSpPr/>
          <p:nvPr/>
        </p:nvSpPr>
        <p:spPr>
          <a:xfrm>
            <a:off x="0" y="2971221"/>
            <a:ext cx="3168352" cy="812634"/>
          </a:xfrm>
          <a:prstGeom prst="roundRect">
            <a:avLst/>
          </a:prstGeom>
          <a:solidFill>
            <a:srgbClr val="1962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E-DIDAKTIČNI GRADNIKI</a:t>
            </a:r>
            <a:endParaRPr lang="sl-SI" sz="2800" dirty="0"/>
          </a:p>
        </p:txBody>
      </p:sp>
      <p:sp>
        <p:nvSpPr>
          <p:cNvPr id="4" name="Zaobljeni pravokotnik 3"/>
          <p:cNvSpPr/>
          <p:nvPr/>
        </p:nvSpPr>
        <p:spPr>
          <a:xfrm>
            <a:off x="0" y="4691048"/>
            <a:ext cx="3168352" cy="538152"/>
          </a:xfrm>
          <a:prstGeom prst="roundRect">
            <a:avLst/>
          </a:prstGeom>
          <a:solidFill>
            <a:srgbClr val="1962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E-UČNA ENOTA</a:t>
            </a:r>
            <a:endParaRPr lang="sl-SI" sz="2800" dirty="0"/>
          </a:p>
        </p:txBody>
      </p:sp>
      <p:sp>
        <p:nvSpPr>
          <p:cNvPr id="5" name="Puščica dol 4"/>
          <p:cNvSpPr/>
          <p:nvPr/>
        </p:nvSpPr>
        <p:spPr>
          <a:xfrm>
            <a:off x="1518422" y="2132856"/>
            <a:ext cx="172749" cy="86409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 dol 5"/>
          <p:cNvSpPr/>
          <p:nvPr/>
        </p:nvSpPr>
        <p:spPr>
          <a:xfrm>
            <a:off x="1497801" y="3809586"/>
            <a:ext cx="172749" cy="86409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616124" y="2348880"/>
            <a:ext cx="68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izbor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584176" y="4031237"/>
            <a:ext cx="109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sestava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19" y="126810"/>
            <a:ext cx="2854212" cy="194086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56" y="2136144"/>
            <a:ext cx="907480" cy="857648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107504" y="168494"/>
            <a:ext cx="31683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Terminologija …</a:t>
            </a:r>
            <a:endParaRPr lang="sl-SI" sz="2800" dirty="0"/>
          </a:p>
        </p:txBody>
      </p:sp>
      <p:sp>
        <p:nvSpPr>
          <p:cNvPr id="17" name="Pravokotnik 16"/>
          <p:cNvSpPr/>
          <p:nvPr/>
        </p:nvSpPr>
        <p:spPr>
          <a:xfrm rot="21181867">
            <a:off x="3262116" y="856465"/>
            <a:ext cx="2016899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l-SI" sz="2400" dirty="0"/>
              <a:t>spletne strani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366201" y="1501410"/>
            <a:ext cx="193194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l-SI" sz="2400" dirty="0"/>
              <a:t>DVD-ji, CD-ji</a:t>
            </a:r>
          </a:p>
        </p:txBody>
      </p:sp>
      <p:sp>
        <p:nvSpPr>
          <p:cNvPr id="19" name="Pravokotnik 18"/>
          <p:cNvSpPr/>
          <p:nvPr/>
        </p:nvSpPr>
        <p:spPr>
          <a:xfrm rot="20902239">
            <a:off x="3387441" y="2562535"/>
            <a:ext cx="2464137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l-SI" sz="2400" dirty="0"/>
              <a:t>besedna gradiva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4067944" y="3257758"/>
            <a:ext cx="3350803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err="1"/>
              <a:t>vizualizacijski</a:t>
            </a:r>
            <a:r>
              <a:rPr lang="sl-SI" sz="2400" dirty="0"/>
              <a:t> </a:t>
            </a:r>
            <a:r>
              <a:rPr lang="sl-SI" sz="2400" dirty="0" smtClean="0"/>
              <a:t>elementi</a:t>
            </a:r>
            <a:endParaRPr lang="sl-SI" sz="2400" dirty="0"/>
          </a:p>
        </p:txBody>
      </p:sp>
      <p:sp>
        <p:nvSpPr>
          <p:cNvPr id="21" name="Pravokotnik 20"/>
          <p:cNvSpPr/>
          <p:nvPr/>
        </p:nvSpPr>
        <p:spPr>
          <a:xfrm rot="432454">
            <a:off x="5548704" y="3875560"/>
            <a:ext cx="217239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l-SI" sz="2400" dirty="0"/>
              <a:t>avdio elementi</a:t>
            </a:r>
          </a:p>
        </p:txBody>
      </p:sp>
      <p:pic>
        <p:nvPicPr>
          <p:cNvPr id="22" name="Bird songs animals1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19078"/>
            <a:ext cx="1111074" cy="8888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1" y="2136144"/>
            <a:ext cx="882774" cy="8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7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54102" y="293046"/>
            <a:ext cx="5112568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tx2">
                    <a:lumMod val="50000"/>
                  </a:schemeClr>
                </a:solidFill>
              </a:rPr>
              <a:t>KAKOVOST E-UČNIH ENOT</a:t>
            </a:r>
            <a:endParaRPr lang="sl-SI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323528" y="893329"/>
            <a:ext cx="2592288" cy="1080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C000"/>
                </a:solidFill>
              </a:rPr>
              <a:t>TEHNIČNI VIDIK</a:t>
            </a:r>
            <a:endParaRPr lang="sl-SI" sz="2800" b="1" dirty="0">
              <a:solidFill>
                <a:srgbClr val="FFC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5652120" y="887316"/>
            <a:ext cx="2808312" cy="1080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C000"/>
                </a:solidFill>
              </a:rPr>
              <a:t>DIDAKTIČNI VIDIK</a:t>
            </a:r>
            <a:endParaRPr lang="sl-SI" sz="2800" b="1" dirty="0">
              <a:solidFill>
                <a:srgbClr val="FFC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79512" y="2227285"/>
            <a:ext cx="2736304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 smtClean="0"/>
              <a:t>nazornost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berljivost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kvaliteta </a:t>
            </a:r>
          </a:p>
          <a:p>
            <a:r>
              <a:rPr lang="sl-SI" sz="2800" dirty="0" smtClean="0"/>
              <a:t>   e-gradnikov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interaktivnost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izbirnost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851920" y="2204864"/>
            <a:ext cx="5184576" cy="32932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 smtClean="0"/>
              <a:t>strokovnost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usklajenost z UN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pestrost metod in oblik dela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upoštevanje didaktičnih načel </a:t>
            </a:r>
            <a:r>
              <a:rPr lang="sl-SI" sz="2400" dirty="0" smtClean="0"/>
              <a:t>(</a:t>
            </a:r>
            <a:r>
              <a:rPr lang="sl-SI" sz="2400" dirty="0" err="1" smtClean="0"/>
              <a:t>taksonomiija</a:t>
            </a:r>
            <a:r>
              <a:rPr lang="sl-SI" sz="2400" dirty="0" smtClean="0"/>
              <a:t>, diferenciacija, individualizacija, nazornost, jasnost, prilagojenost razvojni stopnji  …)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785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200" y="53236"/>
            <a:ext cx="8229600" cy="990600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8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PRIMER RAZPOREDITVE VSEBIN IN CILJEV PRI LETNI PRIPRAVI 1: </a:t>
            </a:r>
            <a:endParaRPr lang="sl-SI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grad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161439"/>
            <a:ext cx="6971267" cy="506158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791156" y="4086450"/>
            <a:ext cx="5686652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/>
          <a:stretch/>
        </p:blipFill>
        <p:spPr>
          <a:xfrm>
            <a:off x="-1" y="548680"/>
            <a:ext cx="9119081" cy="3378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0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" y="764704"/>
            <a:ext cx="9167976" cy="47925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21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-2615" y="0"/>
            <a:ext cx="568863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Načrt izvedbenih dejavnosti</a:t>
            </a:r>
            <a:endParaRPr lang="sl-SI" sz="2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5214" y="701268"/>
            <a:ext cx="2890498" cy="360040"/>
          </a:xfrm>
          <a:prstGeom prst="roundRect">
            <a:avLst/>
          </a:prstGeom>
          <a:solidFill>
            <a:srgbClr val="9AF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PP: PREDTEST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203848" y="701268"/>
            <a:ext cx="11881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PP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497885" y="685621"/>
            <a:ext cx="11881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DL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Pravokotnik 9">
            <a:hlinkClick r:id="rId2" action="ppaction://hlinksldjump"/>
          </p:cNvPr>
          <p:cNvSpPr/>
          <p:nvPr/>
        </p:nvSpPr>
        <p:spPr>
          <a:xfrm>
            <a:off x="3181278" y="2070512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SEV1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" name="Pravokotnik 10">
            <a:hlinkClick r:id="rId3" action="ppaction://hlinksldjump"/>
          </p:cNvPr>
          <p:cNvSpPr/>
          <p:nvPr/>
        </p:nvSpPr>
        <p:spPr>
          <a:xfrm>
            <a:off x="7069710" y="2067428"/>
            <a:ext cx="1188132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Pravokotnik 11">
            <a:hlinkClick r:id="rId4" action="ppaction://hlinksldjump"/>
          </p:cNvPr>
          <p:cNvSpPr/>
          <p:nvPr/>
        </p:nvSpPr>
        <p:spPr>
          <a:xfrm>
            <a:off x="5773566" y="2070512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SEV3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3" name="Pravokotnik 12">
            <a:hlinkClick r:id="rId5" action="ppaction://hlinksldjump"/>
          </p:cNvPr>
          <p:cNvSpPr/>
          <p:nvPr/>
        </p:nvSpPr>
        <p:spPr>
          <a:xfrm>
            <a:off x="4485273" y="2070512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SEV2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181278" y="5013176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SEV8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Pravokotnik 14">
            <a:hlinkClick r:id="rId6" action="ppaction://hlinkfile"/>
          </p:cNvPr>
          <p:cNvSpPr/>
          <p:nvPr/>
        </p:nvSpPr>
        <p:spPr>
          <a:xfrm>
            <a:off x="7069710" y="3501008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SEV7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6" name="Pravokotnik 15">
            <a:hlinkClick r:id="rId7" action="ppaction://hlinkfile"/>
          </p:cNvPr>
          <p:cNvSpPr/>
          <p:nvPr/>
        </p:nvSpPr>
        <p:spPr>
          <a:xfrm>
            <a:off x="5773566" y="3501008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SEV6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7" name="Pravokotnik 16">
            <a:hlinkClick r:id="rId8" action="ppaction://hlinkfile"/>
          </p:cNvPr>
          <p:cNvSpPr/>
          <p:nvPr/>
        </p:nvSpPr>
        <p:spPr>
          <a:xfrm>
            <a:off x="4475315" y="3501008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SEV5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8" name="Pravokotnik 17">
            <a:hlinkClick r:id="rId9" action="ppaction://hlinkfile"/>
          </p:cNvPr>
          <p:cNvSpPr/>
          <p:nvPr/>
        </p:nvSpPr>
        <p:spPr>
          <a:xfrm>
            <a:off x="3181278" y="3501008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SEV4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475315" y="5014814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SEV9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5773566" y="5025960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SEV10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7069710" y="5025960"/>
            <a:ext cx="1188132" cy="36004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SEV11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22" name="Raven povezovalnik 21"/>
          <p:cNvCxnSpPr/>
          <p:nvPr/>
        </p:nvCxnSpPr>
        <p:spPr>
          <a:xfrm flipV="1">
            <a:off x="4283968" y="481126"/>
            <a:ext cx="36004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jeni pravokotnik 4"/>
          <p:cNvSpPr/>
          <p:nvPr/>
        </p:nvSpPr>
        <p:spPr>
          <a:xfrm>
            <a:off x="-30949" y="2067428"/>
            <a:ext cx="2925394" cy="360040"/>
          </a:xfrm>
          <a:prstGeom prst="roundRect">
            <a:avLst/>
          </a:prstGeom>
          <a:solidFill>
            <a:srgbClr val="9AF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PP: SEME, KALIVOST</a:t>
            </a:r>
            <a:endParaRPr lang="sl-SI" sz="2000" b="1" dirty="0">
              <a:solidFill>
                <a:schemeClr val="tx1"/>
              </a:solidFill>
            </a:endParaRPr>
          </a:p>
        </p:txBody>
      </p:sp>
      <p:pic>
        <p:nvPicPr>
          <p:cNvPr id="23" name="Slika 2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6" b="11601"/>
          <a:stretch/>
        </p:blipFill>
        <p:spPr>
          <a:xfrm>
            <a:off x="516314" y="2440013"/>
            <a:ext cx="1830867" cy="864295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-30949" y="5013176"/>
            <a:ext cx="3060340" cy="360040"/>
          </a:xfrm>
          <a:prstGeom prst="roundRect">
            <a:avLst/>
          </a:prstGeom>
          <a:solidFill>
            <a:srgbClr val="9AF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PP: STEBLO</a:t>
            </a:r>
            <a:endParaRPr lang="sl-SI" sz="2000" b="1" dirty="0">
              <a:solidFill>
                <a:schemeClr val="tx1"/>
              </a:solidFill>
            </a:endParaRPr>
          </a:p>
        </p:txBody>
      </p:sp>
      <p:pic>
        <p:nvPicPr>
          <p:cNvPr id="24" name="Slika 23">
            <a:hlinkClick r:id="rId1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3783" b="10025"/>
          <a:stretch/>
        </p:blipFill>
        <p:spPr>
          <a:xfrm>
            <a:off x="747955" y="5386000"/>
            <a:ext cx="1169281" cy="8202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aobljeni pravokotnik 5"/>
          <p:cNvSpPr/>
          <p:nvPr/>
        </p:nvSpPr>
        <p:spPr>
          <a:xfrm>
            <a:off x="5214" y="3501008"/>
            <a:ext cx="2889231" cy="360040"/>
          </a:xfrm>
          <a:prstGeom prst="roundRect">
            <a:avLst/>
          </a:prstGeom>
          <a:solidFill>
            <a:srgbClr val="9AF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PP: RASTLINSKI ORGANI</a:t>
            </a:r>
            <a:endParaRPr lang="sl-SI" sz="2000" b="1" dirty="0">
              <a:solidFill>
                <a:schemeClr val="tx1"/>
              </a:solidFill>
            </a:endParaRPr>
          </a:p>
        </p:txBody>
      </p:sp>
      <p:pic>
        <p:nvPicPr>
          <p:cNvPr id="25" name="Slika 24">
            <a:hlinkClick r:id="rId14" action="ppaction://hlinkpres?slideindex=1&amp;slidetitle=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4" y="3861048"/>
            <a:ext cx="1632564" cy="1137195"/>
          </a:xfrm>
          <a:prstGeom prst="rect">
            <a:avLst/>
          </a:prstGeom>
        </p:spPr>
      </p:pic>
      <p:sp>
        <p:nvSpPr>
          <p:cNvPr id="26" name="Zaobljeni pravokotnik 25"/>
          <p:cNvSpPr/>
          <p:nvPr/>
        </p:nvSpPr>
        <p:spPr>
          <a:xfrm>
            <a:off x="4139953" y="4071509"/>
            <a:ext cx="3690990" cy="360040"/>
          </a:xfrm>
          <a:prstGeom prst="roundRect">
            <a:avLst/>
          </a:prstGeom>
          <a:solidFill>
            <a:srgbClr val="9AF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PP: NALOGE IN VRSTE KORENIN</a:t>
            </a:r>
            <a:endParaRPr lang="sl-SI" sz="2000" b="1" dirty="0">
              <a:solidFill>
                <a:schemeClr val="tx1"/>
              </a:solidFill>
            </a:endParaRPr>
          </a:p>
        </p:txBody>
      </p:sp>
      <p:pic>
        <p:nvPicPr>
          <p:cNvPr id="27" name="Slika 26">
            <a:hlinkClick r:id="rId1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9"/>
          <a:stretch/>
        </p:blipFill>
        <p:spPr>
          <a:xfrm>
            <a:off x="7830943" y="4069904"/>
            <a:ext cx="1061538" cy="736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8" name="Pravokotnik 27">
            <a:hlinkClick r:id="rId18" action="ppaction://hlinkfile"/>
          </p:cNvPr>
          <p:cNvSpPr/>
          <p:nvPr/>
        </p:nvSpPr>
        <p:spPr>
          <a:xfrm>
            <a:off x="4941711" y="4422107"/>
            <a:ext cx="2889231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ID – delo z e-gradivom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9" name="Puščica gor 28"/>
          <p:cNvSpPr/>
          <p:nvPr/>
        </p:nvSpPr>
        <p:spPr>
          <a:xfrm>
            <a:off x="6961698" y="3861048"/>
            <a:ext cx="108012" cy="2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avokotnik 33">
            <a:hlinkClick r:id="rId19" action="ppaction://hlinksldjump"/>
          </p:cNvPr>
          <p:cNvSpPr/>
          <p:nvPr/>
        </p:nvSpPr>
        <p:spPr>
          <a:xfrm>
            <a:off x="8120194" y="5956460"/>
            <a:ext cx="873059" cy="180020"/>
          </a:xfrm>
          <a:prstGeom prst="rect">
            <a:avLst/>
          </a:prstGeom>
          <a:solidFill>
            <a:srgbClr val="3AA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NAČRT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35" name="Slika 34">
            <a:hlinkClick r:id="rId2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>
          <a:xfrm>
            <a:off x="805267" y="1061308"/>
            <a:ext cx="1387908" cy="9290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13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836712"/>
            <a:ext cx="9144000" cy="47269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1" y="2420888"/>
            <a:ext cx="3216357" cy="241226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" y="2416497"/>
            <a:ext cx="2828865" cy="241665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95" y="2420888"/>
            <a:ext cx="2446873" cy="244687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-12126" y="1340768"/>
            <a:ext cx="9156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 smtClean="0">
                <a:solidFill>
                  <a:srgbClr val="FFFF00"/>
                </a:solidFill>
                <a:latin typeface="Algerian" pitchFamily="82" charset="0"/>
              </a:rPr>
              <a:t>SEME, KALIVOST SEMEN</a:t>
            </a:r>
            <a:endParaRPr lang="sl-SI" sz="44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33" y="4977965"/>
            <a:ext cx="698232" cy="70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587</Words>
  <Application>Microsoft Office PowerPoint</Application>
  <PresentationFormat>On-screen Show (4:3)</PresentationFormat>
  <Paragraphs>154</Paragraphs>
  <Slides>21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Predlloga_za _predstavitev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Vaja: PRIMERJAVA IN RAZVRŠČANJE SEMEN</vt:lpstr>
      <vt:lpstr>PowerPoint Presentation</vt:lpstr>
      <vt:lpstr>EKSPERIMENTALNA VAJA: POGOJI ZA KALITEV –  KAKO POSPEŠITI KALITEV?</vt:lpstr>
      <vt:lpstr>Vaja: ZGRADBA SEMENA</vt:lpstr>
      <vt:lpstr>PowerPoint Presentation</vt:lpstr>
      <vt:lpstr>KJE RASTLINA DOBI HRANO ZA RAST?</vt:lpstr>
      <vt:lpstr>ZAPIS V ZVEZEK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kongres 1</cp:lastModifiedBy>
  <cp:revision>82</cp:revision>
  <dcterms:created xsi:type="dcterms:W3CDTF">2011-08-08T10:15:55Z</dcterms:created>
  <dcterms:modified xsi:type="dcterms:W3CDTF">2011-08-26T09:28:03Z</dcterms:modified>
</cp:coreProperties>
</file>