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5" autoAdjust="0"/>
  </p:normalViewPr>
  <p:slideViewPr>
    <p:cSldViewPr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93140108459205"/>
          <c:y val="3.6678294301418467E-2"/>
          <c:w val="0.87096656692232532"/>
          <c:h val="0.80100070494161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norm!$C$8</c:f>
              <c:strCache>
                <c:ptCount val="1"/>
                <c:pt idx="0">
                  <c:v>p</c:v>
                </c:pt>
              </c:strCache>
            </c:strRef>
          </c:tx>
          <c:invertIfNegative val="0"/>
          <c:cat>
            <c:numRef>
              <c:f>norm!$B$9:$B$34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norm!$C$9:$C$34</c:f>
              <c:numCache>
                <c:formatCode>0.00000</c:formatCode>
                <c:ptCount val="26"/>
                <c:pt idx="0">
                  <c:v>2.1224263786981707E-3</c:v>
                </c:pt>
                <c:pt idx="1">
                  <c:v>1.3404798181251598E-2</c:v>
                </c:pt>
                <c:pt idx="2">
                  <c:v>4.197818377813E-2</c:v>
                </c:pt>
                <c:pt idx="3">
                  <c:v>8.6902205014374428E-2</c:v>
                </c:pt>
                <c:pt idx="4">
                  <c:v>0.13378365771949743</c:v>
                </c:pt>
                <c:pt idx="5">
                  <c:v>0.16335688732064954</c:v>
                </c:pt>
                <c:pt idx="6">
                  <c:v>0.16478984247258505</c:v>
                </c:pt>
                <c:pt idx="7">
                  <c:v>0.14124843640507292</c:v>
                </c:pt>
                <c:pt idx="8">
                  <c:v>0.10500706127482397</c:v>
                </c:pt>
                <c:pt idx="9">
                  <c:v>6.8776554753100988E-2</c:v>
                </c:pt>
                <c:pt idx="10">
                  <c:v>4.0179987250495861E-2</c:v>
                </c:pt>
                <c:pt idx="11">
                  <c:v>2.1147361710787332E-2</c:v>
                </c:pt>
                <c:pt idx="12">
                  <c:v>1.0109922923139543E-2</c:v>
                </c:pt>
                <c:pt idx="13">
                  <c:v>4.420533099996243E-3</c:v>
                </c:pt>
                <c:pt idx="14">
                  <c:v>1.7781843672917185E-3</c:v>
                </c:pt>
                <c:pt idx="15">
                  <c:v>6.6135979976463942E-4</c:v>
                </c:pt>
                <c:pt idx="16">
                  <c:v>2.2843019399765548E-4</c:v>
                </c:pt>
                <c:pt idx="17">
                  <c:v>7.3550279181907395E-5</c:v>
                </c:pt>
                <c:pt idx="18">
                  <c:v>2.2151107472913691E-5</c:v>
                </c:pt>
                <c:pt idx="19">
                  <c:v>6.2587616682471019E-6</c:v>
                </c:pt>
                <c:pt idx="20">
                  <c:v>1.6635129697183E-6</c:v>
                </c:pt>
                <c:pt idx="21">
                  <c:v>4.1692054378904789E-7</c:v>
                </c:pt>
                <c:pt idx="22">
                  <c:v>9.8744339318458341E-8</c:v>
                </c:pt>
                <c:pt idx="23">
                  <c:v>2.2144039481027379E-8</c:v>
                </c:pt>
                <c:pt idx="24">
                  <c:v>4.7104645387273254E-9</c:v>
                </c:pt>
                <c:pt idx="25">
                  <c:v>9.5200967519541356E-10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C-40AB-995C-89D27BB97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212360"/>
        <c:axId val="185212752"/>
      </c:barChart>
      <c:lineChart>
        <c:grouping val="standard"/>
        <c:varyColors val="0"/>
        <c:ser>
          <c:idx val="1"/>
          <c:order val="1"/>
          <c:tx>
            <c:strRef>
              <c:f>norm!$D$8</c:f>
              <c:strCache>
                <c:ptCount val="1"/>
                <c:pt idx="0">
                  <c:v>Gostota normalne p.</c:v>
                </c:pt>
              </c:strCache>
            </c:strRef>
          </c:tx>
          <c:marker>
            <c:symbol val="none"/>
          </c:marker>
          <c:val>
            <c:numRef>
              <c:f>norm!$D$9:$D$34</c:f>
              <c:numCache>
                <c:formatCode>0.000000</c:formatCode>
                <c:ptCount val="26"/>
                <c:pt idx="0">
                  <c:v>7.1042196294174879E-3</c:v>
                </c:pt>
                <c:pt idx="1">
                  <c:v>1.864543235620026E-2</c:v>
                </c:pt>
                <c:pt idx="2">
                  <c:v>4.1061661930423758E-2</c:v>
                </c:pt>
                <c:pt idx="3">
                  <c:v>7.5876724261289552E-2</c:v>
                </c:pt>
                <c:pt idx="4">
                  <c:v>0.1176491000046353</c:v>
                </c:pt>
                <c:pt idx="5">
                  <c:v>0.15306525903753312</c:v>
                </c:pt>
                <c:pt idx="6">
                  <c:v>0.16709853332894156</c:v>
                </c:pt>
                <c:pt idx="7">
                  <c:v>0.15306525903753312</c:v>
                </c:pt>
                <c:pt idx="8">
                  <c:v>0.1176491000046353</c:v>
                </c:pt>
                <c:pt idx="9">
                  <c:v>7.5876724261289552E-2</c:v>
                </c:pt>
                <c:pt idx="10">
                  <c:v>4.1061661930423758E-2</c:v>
                </c:pt>
                <c:pt idx="11">
                  <c:v>1.864543235620026E-2</c:v>
                </c:pt>
                <c:pt idx="12">
                  <c:v>7.1042196294174879E-3</c:v>
                </c:pt>
                <c:pt idx="13">
                  <c:v>2.2712674968549964E-3</c:v>
                </c:pt>
                <c:pt idx="14">
                  <c:v>6.0929579119289813E-4</c:v>
                </c:pt>
                <c:pt idx="15">
                  <c:v>1.3715007708668778E-4</c:v>
                </c:pt>
                <c:pt idx="16">
                  <c:v>2.5904303488966273E-5</c:v>
                </c:pt>
                <c:pt idx="17">
                  <c:v>4.1054027478236002E-6</c:v>
                </c:pt>
                <c:pt idx="18">
                  <c:v>5.4594337902769677E-7</c:v>
                </c:pt>
                <c:pt idx="19">
                  <c:v>6.0918250694264133E-8</c:v>
                </c:pt>
                <c:pt idx="20">
                  <c:v>5.7036810245214924E-9</c:v>
                </c:pt>
                <c:pt idx="21">
                  <c:v>4.480959528903702E-10</c:v>
                </c:pt>
                <c:pt idx="22">
                  <c:v>2.9538932660010305E-11</c:v>
                </c:pt>
                <c:pt idx="23">
                  <c:v>1.6339040966279143E-12</c:v>
                </c:pt>
                <c:pt idx="24">
                  <c:v>7.583440964225166E-14</c:v>
                </c:pt>
                <c:pt idx="25">
                  <c:v>2.9533440588855037E-15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3C-40AB-995C-89D27BB97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212360"/>
        <c:axId val="185212752"/>
      </c:lineChart>
      <c:catAx>
        <c:axId val="185212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212752"/>
        <c:crosses val="autoZero"/>
        <c:auto val="1"/>
        <c:lblAlgn val="ctr"/>
        <c:lblOffset val="100"/>
        <c:noMultiLvlLbl val="0"/>
      </c:catAx>
      <c:valAx>
        <c:axId val="185212752"/>
        <c:scaling>
          <c:orientation val="minMax"/>
        </c:scaling>
        <c:delete val="0"/>
        <c:axPos val="l"/>
        <c:majorGridlines/>
        <c:numFmt formatCode="0.00000" sourceLinked="1"/>
        <c:majorTickMark val="out"/>
        <c:minorTickMark val="none"/>
        <c:tickLblPos val="nextTo"/>
        <c:crossAx val="185212360"/>
        <c:crosses val="autoZero"/>
        <c:crossBetween val="between"/>
      </c:valAx>
      <c:spPr>
        <a:solidFill>
          <a:schemeClr val="bg1"/>
        </a:solidFill>
        <a:effectLst>
          <a:outerShdw blurRad="50800" dist="50800" dir="5400000" algn="ctr" rotWithShape="0">
            <a:schemeClr val="bg1"/>
          </a:outerShdw>
        </a:effectLst>
      </c:spPr>
    </c:plotArea>
    <c:legend>
      <c:legendPos val="b"/>
      <c:layout>
        <c:manualLayout>
          <c:xMode val="edge"/>
          <c:yMode val="edge"/>
          <c:x val="0.33397647327982305"/>
          <c:y val="0.92251314869425105"/>
          <c:w val="0.40065076611186312"/>
          <c:h val="5.8181832000729641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b="1" i="0" baseline="0"/>
      </a:pPr>
      <a:endParaRPr lang="sl-SI"/>
    </a:p>
  </c:txPr>
  <c:externalData r:id="rId1">
    <c:autoUpdate val="0"/>
  </c:externalData>
</c:chartSpace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D0787-87B5-4EDB-8EF7-B359782F93B2}">
      <dsp:nvSpPr>
        <dsp:cNvPr id="0" name=""/>
        <dsp:cNvSpPr/>
      </dsp:nvSpPr>
      <dsp:spPr>
        <a:xfrm>
          <a:off x="4101048" y="1938310"/>
          <a:ext cx="1202382" cy="286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977"/>
              </a:lnTo>
              <a:lnTo>
                <a:pt x="1202382" y="194977"/>
              </a:lnTo>
              <a:lnTo>
                <a:pt x="1202382" y="286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DAF54-C088-4BE2-AE74-699D413D6173}">
      <dsp:nvSpPr>
        <dsp:cNvPr id="0" name=""/>
        <dsp:cNvSpPr/>
      </dsp:nvSpPr>
      <dsp:spPr>
        <a:xfrm>
          <a:off x="4055328" y="1938310"/>
          <a:ext cx="91440" cy="286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97D2C-F082-406C-B7C0-6D58F705A048}">
      <dsp:nvSpPr>
        <dsp:cNvPr id="0" name=""/>
        <dsp:cNvSpPr/>
      </dsp:nvSpPr>
      <dsp:spPr>
        <a:xfrm>
          <a:off x="2898666" y="1938310"/>
          <a:ext cx="1202382" cy="286112"/>
        </a:xfrm>
        <a:custGeom>
          <a:avLst/>
          <a:gdLst/>
          <a:ahLst/>
          <a:cxnLst/>
          <a:rect l="0" t="0" r="0" b="0"/>
          <a:pathLst>
            <a:path>
              <a:moveTo>
                <a:pt x="1202382" y="0"/>
              </a:moveTo>
              <a:lnTo>
                <a:pt x="1202382" y="194977"/>
              </a:lnTo>
              <a:lnTo>
                <a:pt x="0" y="194977"/>
              </a:lnTo>
              <a:lnTo>
                <a:pt x="0" y="286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AB822-EEFE-4F50-B7F3-E99CB3FE703B}">
      <dsp:nvSpPr>
        <dsp:cNvPr id="0" name=""/>
        <dsp:cNvSpPr/>
      </dsp:nvSpPr>
      <dsp:spPr>
        <a:xfrm>
          <a:off x="2499249" y="1027506"/>
          <a:ext cx="1601799" cy="286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977"/>
              </a:lnTo>
              <a:lnTo>
                <a:pt x="1601799" y="194977"/>
              </a:lnTo>
              <a:lnTo>
                <a:pt x="1601799" y="2861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EB2BE-FA5F-49C6-B2C6-DD2A87D781E3}">
      <dsp:nvSpPr>
        <dsp:cNvPr id="0" name=""/>
        <dsp:cNvSpPr/>
      </dsp:nvSpPr>
      <dsp:spPr>
        <a:xfrm>
          <a:off x="1095093" y="1938310"/>
          <a:ext cx="601191" cy="286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977"/>
              </a:lnTo>
              <a:lnTo>
                <a:pt x="601191" y="194977"/>
              </a:lnTo>
              <a:lnTo>
                <a:pt x="601191" y="286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F1006-82ED-4C7D-B424-E89A920E47B6}">
      <dsp:nvSpPr>
        <dsp:cNvPr id="0" name=""/>
        <dsp:cNvSpPr/>
      </dsp:nvSpPr>
      <dsp:spPr>
        <a:xfrm>
          <a:off x="493902" y="1938310"/>
          <a:ext cx="601191" cy="286112"/>
        </a:xfrm>
        <a:custGeom>
          <a:avLst/>
          <a:gdLst/>
          <a:ahLst/>
          <a:cxnLst/>
          <a:rect l="0" t="0" r="0" b="0"/>
          <a:pathLst>
            <a:path>
              <a:moveTo>
                <a:pt x="601191" y="0"/>
              </a:moveTo>
              <a:lnTo>
                <a:pt x="601191" y="194977"/>
              </a:lnTo>
              <a:lnTo>
                <a:pt x="0" y="194977"/>
              </a:lnTo>
              <a:lnTo>
                <a:pt x="0" y="286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837B5-287D-4920-B7CA-3E34BDDAA4B9}">
      <dsp:nvSpPr>
        <dsp:cNvPr id="0" name=""/>
        <dsp:cNvSpPr/>
      </dsp:nvSpPr>
      <dsp:spPr>
        <a:xfrm>
          <a:off x="1095093" y="1027506"/>
          <a:ext cx="1404155" cy="286112"/>
        </a:xfrm>
        <a:custGeom>
          <a:avLst/>
          <a:gdLst/>
          <a:ahLst/>
          <a:cxnLst/>
          <a:rect l="0" t="0" r="0" b="0"/>
          <a:pathLst>
            <a:path>
              <a:moveTo>
                <a:pt x="1404155" y="0"/>
              </a:moveTo>
              <a:lnTo>
                <a:pt x="1404155" y="194977"/>
              </a:lnTo>
              <a:lnTo>
                <a:pt x="0" y="194977"/>
              </a:lnTo>
              <a:lnTo>
                <a:pt x="0" y="2861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CA141-9F20-4A06-8159-4FC43EEC2FE8}">
      <dsp:nvSpPr>
        <dsp:cNvPr id="0" name=""/>
        <dsp:cNvSpPr/>
      </dsp:nvSpPr>
      <dsp:spPr>
        <a:xfrm>
          <a:off x="1003347" y="112182"/>
          <a:ext cx="2991803" cy="915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CC0BB-0C9D-4D44-B67A-A99FD688E6B6}">
      <dsp:nvSpPr>
        <dsp:cNvPr id="0" name=""/>
        <dsp:cNvSpPr/>
      </dsp:nvSpPr>
      <dsp:spPr>
        <a:xfrm>
          <a:off x="1112655" y="216024"/>
          <a:ext cx="2991803" cy="915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b="1" kern="1200" dirty="0"/>
            <a:t>mere </a:t>
          </a:r>
          <a:r>
            <a:rPr lang="sl-SI" sz="1000" b="1" kern="1200" dirty="0" err="1"/>
            <a:t>osredinjenosti</a:t>
          </a:r>
          <a:endParaRPr lang="sl-SI" sz="100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b="1" kern="1200" dirty="0"/>
            <a:t>mere sredine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b="1" kern="1200" dirty="0"/>
            <a:t>srednje vrednosti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00" kern="1200" dirty="0"/>
            <a:t>(mere centralne tendence)</a:t>
          </a:r>
          <a:endParaRPr lang="en-US" sz="900" kern="1200" dirty="0"/>
        </a:p>
      </dsp:txBody>
      <dsp:txXfrm>
        <a:off x="1139464" y="242833"/>
        <a:ext cx="2938185" cy="861705"/>
      </dsp:txXfrm>
    </dsp:sp>
    <dsp:sp modelId="{556FB920-EF9F-4C26-9562-252C1130E989}">
      <dsp:nvSpPr>
        <dsp:cNvPr id="0" name=""/>
        <dsp:cNvSpPr/>
      </dsp:nvSpPr>
      <dsp:spPr>
        <a:xfrm>
          <a:off x="283269" y="1313618"/>
          <a:ext cx="1623648" cy="62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F5ACE-F481-4B53-9021-AD10A0D0B45C}">
      <dsp:nvSpPr>
        <dsp:cNvPr id="0" name=""/>
        <dsp:cNvSpPr/>
      </dsp:nvSpPr>
      <dsp:spPr>
        <a:xfrm>
          <a:off x="392576" y="1417460"/>
          <a:ext cx="1623648" cy="62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kern="1200" dirty="0"/>
            <a:t>Sredinske vrednosti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kern="1200" dirty="0"/>
            <a:t>(določene z lego</a:t>
          </a:r>
          <a:r>
            <a:rPr lang="sl-SI" sz="800" kern="1200" dirty="0"/>
            <a:t>)</a:t>
          </a:r>
          <a:endParaRPr lang="en-US" sz="800" kern="1200" dirty="0"/>
        </a:p>
      </dsp:txBody>
      <dsp:txXfrm>
        <a:off x="410873" y="1435757"/>
        <a:ext cx="1587054" cy="588098"/>
      </dsp:txXfrm>
    </dsp:sp>
    <dsp:sp modelId="{5ED52E15-A4C5-4E45-AEC6-32FA212AB885}">
      <dsp:nvSpPr>
        <dsp:cNvPr id="0" name=""/>
        <dsp:cNvSpPr/>
      </dsp:nvSpPr>
      <dsp:spPr>
        <a:xfrm>
          <a:off x="2018" y="2224423"/>
          <a:ext cx="983767" cy="62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96695-1678-428E-89DC-4C7214FFF108}">
      <dsp:nvSpPr>
        <dsp:cNvPr id="0" name=""/>
        <dsp:cNvSpPr/>
      </dsp:nvSpPr>
      <dsp:spPr>
        <a:xfrm>
          <a:off x="111326" y="2328265"/>
          <a:ext cx="983767" cy="62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b="1" kern="1200" dirty="0"/>
            <a:t>mediana</a:t>
          </a:r>
          <a:endParaRPr lang="en-US" sz="1000" b="1" kern="1200" dirty="0"/>
        </a:p>
      </dsp:txBody>
      <dsp:txXfrm>
        <a:off x="129623" y="2346562"/>
        <a:ext cx="947173" cy="588098"/>
      </dsp:txXfrm>
    </dsp:sp>
    <dsp:sp modelId="{C12E72FD-7F41-4BB8-931C-2FC60F8447F5}">
      <dsp:nvSpPr>
        <dsp:cNvPr id="0" name=""/>
        <dsp:cNvSpPr/>
      </dsp:nvSpPr>
      <dsp:spPr>
        <a:xfrm>
          <a:off x="1204401" y="2224423"/>
          <a:ext cx="983767" cy="62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A3710-1649-4AE7-A124-A1D23E01BB19}">
      <dsp:nvSpPr>
        <dsp:cNvPr id="0" name=""/>
        <dsp:cNvSpPr/>
      </dsp:nvSpPr>
      <dsp:spPr>
        <a:xfrm>
          <a:off x="1313708" y="2328265"/>
          <a:ext cx="983767" cy="62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b="1" kern="1200" dirty="0"/>
            <a:t>modus</a:t>
          </a:r>
          <a:endParaRPr lang="en-US" sz="1000" b="1" kern="1200" dirty="0"/>
        </a:p>
      </dsp:txBody>
      <dsp:txXfrm>
        <a:off x="1332005" y="2346562"/>
        <a:ext cx="947173" cy="588098"/>
      </dsp:txXfrm>
    </dsp:sp>
    <dsp:sp modelId="{83F0305F-3F17-4D78-A20F-A6AF22A09DA8}">
      <dsp:nvSpPr>
        <dsp:cNvPr id="0" name=""/>
        <dsp:cNvSpPr/>
      </dsp:nvSpPr>
      <dsp:spPr>
        <a:xfrm>
          <a:off x="3486868" y="1313618"/>
          <a:ext cx="1228361" cy="62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B7737-B838-4D53-BAE9-0F9117481489}">
      <dsp:nvSpPr>
        <dsp:cNvPr id="0" name=""/>
        <dsp:cNvSpPr/>
      </dsp:nvSpPr>
      <dsp:spPr>
        <a:xfrm>
          <a:off x="3596175" y="1417460"/>
          <a:ext cx="1228361" cy="62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kern="1200" dirty="0"/>
            <a:t>Povprečja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kern="1200" dirty="0"/>
            <a:t>(izračunana)</a:t>
          </a:r>
          <a:endParaRPr lang="en-US" sz="1000" kern="1200" dirty="0"/>
        </a:p>
      </dsp:txBody>
      <dsp:txXfrm>
        <a:off x="3614472" y="1435757"/>
        <a:ext cx="1191767" cy="588098"/>
      </dsp:txXfrm>
    </dsp:sp>
    <dsp:sp modelId="{BAEE70F3-D551-4195-8E49-D1DEF062B4FC}">
      <dsp:nvSpPr>
        <dsp:cNvPr id="0" name=""/>
        <dsp:cNvSpPr/>
      </dsp:nvSpPr>
      <dsp:spPr>
        <a:xfrm>
          <a:off x="2406783" y="2224423"/>
          <a:ext cx="983767" cy="62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21722-7A7D-4D44-A29C-FDC7D4E31BB5}">
      <dsp:nvSpPr>
        <dsp:cNvPr id="0" name=""/>
        <dsp:cNvSpPr/>
      </dsp:nvSpPr>
      <dsp:spPr>
        <a:xfrm>
          <a:off x="2516090" y="2328265"/>
          <a:ext cx="983767" cy="62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b="1" kern="1200" dirty="0"/>
            <a:t>aritmetična sredina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b="1" kern="1200" dirty="0"/>
            <a:t>(posebej: tehtana aritmetična sredina)</a:t>
          </a:r>
          <a:endParaRPr lang="en-US" sz="700" b="1" kern="1200" dirty="0"/>
        </a:p>
      </dsp:txBody>
      <dsp:txXfrm>
        <a:off x="2534387" y="2346562"/>
        <a:ext cx="947173" cy="588098"/>
      </dsp:txXfrm>
    </dsp:sp>
    <dsp:sp modelId="{196932D5-9861-495F-854A-BEAE24CDBB8A}">
      <dsp:nvSpPr>
        <dsp:cNvPr id="0" name=""/>
        <dsp:cNvSpPr/>
      </dsp:nvSpPr>
      <dsp:spPr>
        <a:xfrm>
          <a:off x="3609165" y="2224423"/>
          <a:ext cx="983767" cy="62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E1FE1-22BD-4A69-A85A-8275BE9664D6}">
      <dsp:nvSpPr>
        <dsp:cNvPr id="0" name=""/>
        <dsp:cNvSpPr/>
      </dsp:nvSpPr>
      <dsp:spPr>
        <a:xfrm>
          <a:off x="3718472" y="2328265"/>
          <a:ext cx="983767" cy="62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kern="1200"/>
            <a:t>harmonična sredina</a:t>
          </a:r>
          <a:endParaRPr lang="en-US" sz="1000" kern="1200"/>
        </a:p>
      </dsp:txBody>
      <dsp:txXfrm>
        <a:off x="3736769" y="2346562"/>
        <a:ext cx="947173" cy="588098"/>
      </dsp:txXfrm>
    </dsp:sp>
    <dsp:sp modelId="{D5889855-F5D1-44BB-90EF-11CE7BC28369}">
      <dsp:nvSpPr>
        <dsp:cNvPr id="0" name=""/>
        <dsp:cNvSpPr/>
      </dsp:nvSpPr>
      <dsp:spPr>
        <a:xfrm>
          <a:off x="4811547" y="2224423"/>
          <a:ext cx="983767" cy="62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1205B-94E5-4820-80C6-CA753DF12DAC}">
      <dsp:nvSpPr>
        <dsp:cNvPr id="0" name=""/>
        <dsp:cNvSpPr/>
      </dsp:nvSpPr>
      <dsp:spPr>
        <a:xfrm>
          <a:off x="4920854" y="2328265"/>
          <a:ext cx="983767" cy="62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kern="1200"/>
            <a:t>geometrijska sredina</a:t>
          </a:r>
          <a:endParaRPr lang="en-US" sz="1000" kern="1200"/>
        </a:p>
      </dsp:txBody>
      <dsp:txXfrm>
        <a:off x="4939151" y="2346562"/>
        <a:ext cx="947173" cy="588098"/>
      </dsp:txXfrm>
    </dsp:sp>
  </dsp:spTree>
</dsp:drawing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1774</TotalTime>
  <Words>1553</Words>
  <Application>Microsoft Office PowerPoint</Application>
  <PresentationFormat>Diaprojekcija na zaslonu (4:3)</PresentationFormat>
  <Paragraphs>217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2</vt:lpstr>
      <vt:lpstr>Austin</vt:lpstr>
      <vt:lpstr>UČENJE / POUČEVANJE STATISTIKE S PREISKOVANJEM?</vt:lpstr>
      <vt:lpstr>Je učenje s preiskovanjem nov učni pristop?</vt:lpstr>
      <vt:lpstr>   Različni pristopi-strategije-koncepti pouka-učenja-poučevanja</vt:lpstr>
      <vt:lpstr>Na učenca osredotočeni pristopi pri učenju</vt:lpstr>
      <vt:lpstr>Inquiry-based learning in prevodi</vt:lpstr>
      <vt:lpstr>Značilnosti  IBL </vt:lpstr>
      <vt:lpstr>PowerPointova predstavitev</vt:lpstr>
      <vt:lpstr>Razlike med IBL in PBL</vt:lpstr>
      <vt:lpstr>Kontinuum pri pouku</vt:lpstr>
      <vt:lpstr>Primeri PBL problemov pri statistiki za gimnazijski program</vt:lpstr>
      <vt:lpstr>IBL / PBL pri statistiki – kontekst 1</vt:lpstr>
      <vt:lpstr>PowerPointova predstavitev</vt:lpstr>
      <vt:lpstr>PowerPointova predstavitev</vt:lpstr>
      <vt:lpstr>PowerPointova predstavitev</vt:lpstr>
      <vt:lpstr>IBL / PBL pri statistiki – kontekst 2</vt:lpstr>
      <vt:lpstr>PowerPointova predstavitev</vt:lpstr>
      <vt:lpstr>PowerPointova predstavitev</vt:lpstr>
      <vt:lpstr>PowerPointova predstavitev</vt:lpstr>
      <vt:lpstr>IBL / PBL pri statistiki – kontekst 3</vt:lpstr>
      <vt:lpstr>PowerPointova predstavitev</vt:lpstr>
      <vt:lpstr>PowerPointova predstavitev</vt:lpstr>
      <vt:lpstr>Hvala za pozornost</vt:lpstr>
    </vt:vector>
  </TitlesOfParts>
  <Company>FKKT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UČENJE / POUČEVANJE STATISTIKE S PREISKOVANJEM?</dc:title>
  <dc:creator>Andreja</dc:creator>
  <cp:lastModifiedBy>Sonja Rajh</cp:lastModifiedBy>
  <cp:revision>66</cp:revision>
  <cp:lastPrinted>2018-06-26T12:26:30Z</cp:lastPrinted>
  <dcterms:created xsi:type="dcterms:W3CDTF">2018-06-18T07:03:33Z</dcterms:created>
  <dcterms:modified xsi:type="dcterms:W3CDTF">2018-07-16T09:51:47Z</dcterms:modified>
</cp:coreProperties>
</file>