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5" r:id="rId5"/>
    <p:sldId id="292" r:id="rId6"/>
    <p:sldId id="293" r:id="rId7"/>
    <p:sldId id="291" r:id="rId8"/>
    <p:sldId id="296" r:id="rId9"/>
    <p:sldId id="294" r:id="rId10"/>
    <p:sldId id="298" r:id="rId11"/>
    <p:sldId id="299" r:id="rId12"/>
    <p:sldId id="300" r:id="rId13"/>
    <p:sldId id="279" r:id="rId14"/>
    <p:sldId id="262" r:id="rId15"/>
    <p:sldId id="264" r:id="rId16"/>
    <p:sldId id="263" r:id="rId17"/>
    <p:sldId id="265" r:id="rId18"/>
    <p:sldId id="271" r:id="rId19"/>
    <p:sldId id="301" r:id="rId20"/>
    <p:sldId id="270" r:id="rId21"/>
    <p:sldId id="302" r:id="rId22"/>
    <p:sldId id="284" r:id="rId23"/>
    <p:sldId id="257" r:id="rId24"/>
    <p:sldId id="308" r:id="rId25"/>
    <p:sldId id="275" r:id="rId26"/>
    <p:sldId id="269" r:id="rId27"/>
    <p:sldId id="282" r:id="rId28"/>
    <p:sldId id="307" r:id="rId29"/>
    <p:sldId id="303" r:id="rId30"/>
    <p:sldId id="285" r:id="rId31"/>
    <p:sldId id="304" r:id="rId32"/>
    <p:sldId id="286" r:id="rId33"/>
    <p:sldId id="305" r:id="rId34"/>
    <p:sldId id="287" r:id="rId35"/>
    <p:sldId id="306" r:id="rId36"/>
    <p:sldId id="288" r:id="rId37"/>
    <p:sldId id="309" r:id="rId38"/>
    <p:sldId id="281" r:id="rId39"/>
    <p:sldId id="310" r:id="rId40"/>
    <p:sldId id="258" r:id="rId41"/>
    <p:sldId id="280" r:id="rId42"/>
    <p:sldId id="259" r:id="rId43"/>
    <p:sldId id="260" r:id="rId44"/>
    <p:sldId id="261" r:id="rId45"/>
    <p:sldId id="283" r:id="rId4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2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ury\AppData\Local\Temp\xls_analiza-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 err="1" smtClean="0"/>
              <a:t>Rangiranje</a:t>
            </a:r>
            <a:r>
              <a:rPr lang="sl-SI" sz="2400" dirty="0" smtClean="0"/>
              <a:t> razlogov za samoevalvacijo 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 smtClean="0"/>
              <a:t>1 – najpomembnejši, 5 najmanj pomemben razlog</a:t>
            </a:r>
            <a:endParaRPr lang="sl-SI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List1!$A$1:$A$5</c:f>
              <c:strCache>
                <c:ptCount val="5"/>
                <c:pt idx="0">
                  <c:v>Ker čutimo potrebo po tem, da se izboljšujemo.</c:v>
                </c:pt>
                <c:pt idx="1">
                  <c:v>Ker želimo preprečiti napake.</c:v>
                </c:pt>
                <c:pt idx="2">
                  <c:v>Ker je to zakonska obveza.</c:v>
                </c:pt>
                <c:pt idx="3">
                  <c:v>Kar tako od nas pričakujejo starši.</c:v>
                </c:pt>
                <c:pt idx="4">
                  <c:v>Ker tako pričakuje lokalna skupnost.</c:v>
                </c:pt>
              </c:strCache>
            </c:strRef>
          </c:cat>
          <c:val>
            <c:numRef>
              <c:f>List1!$B$1:$B$5</c:f>
              <c:numCache>
                <c:formatCode>General</c:formatCode>
                <c:ptCount val="5"/>
                <c:pt idx="0">
                  <c:v>1.5</c:v>
                </c:pt>
                <c:pt idx="1">
                  <c:v>2.4</c:v>
                </c:pt>
                <c:pt idx="2">
                  <c:v>2.5</c:v>
                </c:pt>
                <c:pt idx="3">
                  <c:v>3.8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649536"/>
        <c:axId val="71671808"/>
      </c:barChart>
      <c:catAx>
        <c:axId val="7164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1671808"/>
        <c:crosses val="autoZero"/>
        <c:auto val="1"/>
        <c:lblAlgn val="ctr"/>
        <c:lblOffset val="100"/>
        <c:noMultiLvlLbl val="0"/>
      </c:catAx>
      <c:valAx>
        <c:axId val="7167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164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Skupina za kakovost ne obstaja</a:t>
            </a:r>
          </a:p>
        </c:rich>
      </c:tx>
      <c:layout>
        <c:manualLayout>
          <c:xMode val="edge"/>
          <c:yMode val="edge"/>
          <c:x val="0.42097521777169156"/>
          <c:y val="2.04304974699736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SREDNJA STROKOVNA/POKLICNA ŠOLA</c:v>
                </c:pt>
                <c:pt idx="1">
                  <c:v>GIMNAZIJA</c:v>
                </c:pt>
                <c:pt idx="2">
                  <c:v>OSNOVNA ŠOLA</c:v>
                </c:pt>
                <c:pt idx="3">
                  <c:v>VRTEC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0.02</c:v>
                </c:pt>
                <c:pt idx="1">
                  <c:v>0.08</c:v>
                </c:pt>
                <c:pt idx="2">
                  <c:v>0.3</c:v>
                </c:pt>
                <c:pt idx="3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SREDNJA STROKOVNA/POKLICNA ŠOLA</c:v>
                </c:pt>
                <c:pt idx="1">
                  <c:v>GIMNAZIJA</c:v>
                </c:pt>
                <c:pt idx="2">
                  <c:v>OSNOVNA ŠOLA</c:v>
                </c:pt>
                <c:pt idx="3">
                  <c:v>VRTEC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SREDNJA STROKOVNA/POKLICNA ŠOLA</c:v>
                </c:pt>
                <c:pt idx="1">
                  <c:v>GIMNAZIJA</c:v>
                </c:pt>
                <c:pt idx="2">
                  <c:v>OSNOVNA ŠOLA</c:v>
                </c:pt>
                <c:pt idx="3">
                  <c:v>VRTEC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337664"/>
        <c:axId val="74719232"/>
      </c:barChart>
      <c:catAx>
        <c:axId val="7233766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4719232"/>
        <c:crosses val="autoZero"/>
        <c:auto val="1"/>
        <c:lblAlgn val="ctr"/>
        <c:lblOffset val="100"/>
        <c:noMultiLvlLbl val="0"/>
      </c:catAx>
      <c:valAx>
        <c:axId val="7471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23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409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86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3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57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39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37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39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94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89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6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9B91-9C58-4B56-85CD-E7778803DE86}" type="datetimeFigureOut">
              <a:rPr lang="sl-SI" smtClean="0"/>
              <a:t>3.12.2015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840-FA60-4947-B062-C5D023AB8E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1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ydice.si/images/15_structural_indicators_JAF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845377"/>
            <a:ext cx="9144000" cy="3410752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chemeClr val="accent1"/>
                </a:solidFill>
              </a:rPr>
              <a:t/>
            </a:r>
            <a:br>
              <a:rPr lang="sl-SI" sz="4000" dirty="0" smtClean="0">
                <a:solidFill>
                  <a:schemeClr val="accent1"/>
                </a:solidFill>
              </a:rPr>
            </a:br>
            <a:r>
              <a:rPr lang="sl-SI" sz="4000" dirty="0">
                <a:solidFill>
                  <a:schemeClr val="accent1"/>
                </a:solidFill>
              </a:rPr>
              <a:t/>
            </a:r>
            <a:br>
              <a:rPr lang="sl-SI" sz="4000" dirty="0">
                <a:solidFill>
                  <a:schemeClr val="accent1"/>
                </a:solidFill>
              </a:rPr>
            </a:br>
            <a:r>
              <a:rPr lang="sl-SI" sz="4000" dirty="0" smtClean="0">
                <a:solidFill>
                  <a:schemeClr val="accent1"/>
                </a:solidFill>
              </a:rPr>
              <a:t/>
            </a:r>
            <a:br>
              <a:rPr lang="sl-SI" sz="4000" dirty="0" smtClean="0">
                <a:solidFill>
                  <a:schemeClr val="accent1"/>
                </a:solidFill>
              </a:rPr>
            </a:br>
            <a:r>
              <a:rPr lang="sl-SI" sz="4000" b="1" dirty="0" smtClean="0">
                <a:solidFill>
                  <a:schemeClr val="accent1"/>
                </a:solidFill>
              </a:rPr>
              <a:t>Študija </a:t>
            </a:r>
            <a:r>
              <a:rPr lang="sl-SI" sz="4000" b="1" dirty="0" err="1" smtClean="0">
                <a:solidFill>
                  <a:schemeClr val="accent1"/>
                </a:solidFill>
              </a:rPr>
              <a:t>Eurydice</a:t>
            </a:r>
            <a:r>
              <a:rPr lang="sl-SI" sz="4000" b="1" dirty="0" smtClean="0">
                <a:solidFill>
                  <a:schemeClr val="accent1"/>
                </a:solidFill>
              </a:rPr>
              <a:t>:</a:t>
            </a:r>
            <a:r>
              <a:rPr lang="sl-SI" sz="4000" b="1" dirty="0" smtClean="0"/>
              <a:t> </a:t>
            </a:r>
            <a:r>
              <a:rPr lang="sl-SI" sz="4000" b="1" dirty="0" smtClean="0">
                <a:solidFill>
                  <a:schemeClr val="accent1"/>
                </a:solidFill>
              </a:rPr>
              <a:t>Ugotavljanje in zagotavljanje kakovosti v izobraževanju,</a:t>
            </a:r>
            <a:r>
              <a:rPr lang="sl-SI" sz="4000" b="1" dirty="0" smtClean="0">
                <a:solidFill>
                  <a:schemeClr val="accent2"/>
                </a:solidFill>
              </a:rPr>
              <a:t> poudarki za Slovenijo </a:t>
            </a:r>
            <a:r>
              <a:rPr lang="sl-SI" sz="4000" b="1" dirty="0" smtClean="0">
                <a:solidFill>
                  <a:schemeClr val="accent3"/>
                </a:solidFill>
              </a:rPr>
              <a:t>in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>
                <a:solidFill>
                  <a:srgbClr val="C00000"/>
                </a:solidFill>
              </a:rPr>
              <a:t>analiza ankete za ravnatelje o samoevalvaciji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542308"/>
            <a:ext cx="9144000" cy="521388"/>
          </a:xfrm>
        </p:spPr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Tanja Taštanoska, </a:t>
            </a:r>
            <a:r>
              <a:rPr lang="sl-SI" dirty="0" err="1" smtClean="0">
                <a:solidFill>
                  <a:schemeClr val="accent3"/>
                </a:solidFill>
              </a:rPr>
              <a:t>Eurydice</a:t>
            </a:r>
            <a:r>
              <a:rPr lang="sl-SI" dirty="0" smtClean="0">
                <a:solidFill>
                  <a:schemeClr val="accent3"/>
                </a:solidFill>
              </a:rPr>
              <a:t> Slovenija, MIZŠ</a:t>
            </a:r>
            <a:endParaRPr lang="sl-SI" dirty="0">
              <a:solidFill>
                <a:schemeClr val="accent3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850" y="5349875"/>
            <a:ext cx="2975150" cy="819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003704" y="6149589"/>
            <a:ext cx="413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3"/>
                </a:solidFill>
              </a:rPr>
              <a:t>18. </a:t>
            </a:r>
            <a:r>
              <a:rPr lang="sl-SI" sz="2000" dirty="0">
                <a:solidFill>
                  <a:schemeClr val="accent3"/>
                </a:solidFill>
              </a:rPr>
              <a:t>n</a:t>
            </a:r>
            <a:r>
              <a:rPr lang="sl-SI" sz="2000" dirty="0" smtClean="0">
                <a:solidFill>
                  <a:schemeClr val="accent3"/>
                </a:solidFill>
              </a:rPr>
              <a:t>ovember 2015, Brdo pri Kranju</a:t>
            </a:r>
            <a:endParaRPr lang="sl-SI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Podporni ukrepi za notranje </a:t>
            </a:r>
            <a:r>
              <a:rPr lang="sl-SI" dirty="0" err="1" smtClean="0"/>
              <a:t>evalvatorje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6" y="1825625"/>
            <a:ext cx="7336701" cy="4351338"/>
          </a:xfrm>
        </p:spPr>
      </p:pic>
      <p:cxnSp>
        <p:nvCxnSpPr>
          <p:cNvPr id="6" name="Raven puščični povezovalnik 5"/>
          <p:cNvCxnSpPr/>
          <p:nvPr/>
        </p:nvCxnSpPr>
        <p:spPr>
          <a:xfrm flipV="1">
            <a:off x="1880558" y="3174521"/>
            <a:ext cx="1604514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894938" y="4293067"/>
            <a:ext cx="1604514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1917945" y="4663557"/>
            <a:ext cx="1604514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1889199" y="5089567"/>
            <a:ext cx="1604514" cy="17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8604898" y="5490762"/>
            <a:ext cx="0" cy="966158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1953114" y="4779662"/>
            <a:ext cx="1545644" cy="0"/>
          </a:xfrm>
          <a:prstGeom prst="straightConnector1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Uporaba in uporabniki rezultatov notranje evalvacije šol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8" y="1690688"/>
            <a:ext cx="7882551" cy="4486275"/>
          </a:xfrm>
        </p:spPr>
      </p:pic>
      <p:cxnSp>
        <p:nvCxnSpPr>
          <p:cNvPr id="5" name="Raven puščični povezovalnik 4"/>
          <p:cNvCxnSpPr/>
          <p:nvPr/>
        </p:nvCxnSpPr>
        <p:spPr>
          <a:xfrm flipV="1">
            <a:off x="8172819" y="5380230"/>
            <a:ext cx="0" cy="966158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2200582" y="2562331"/>
            <a:ext cx="849246" cy="227101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4360985" y="5576835"/>
            <a:ext cx="10048" cy="7636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4704304" y="5588563"/>
            <a:ext cx="10048" cy="7636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V="1">
            <a:off x="6191456" y="5397648"/>
            <a:ext cx="10048" cy="7636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6966845" y="5389280"/>
            <a:ext cx="10048" cy="7636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7702048" y="5370864"/>
            <a:ext cx="10048" cy="7636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1256044" y="3607360"/>
            <a:ext cx="1082137" cy="2"/>
          </a:xfrm>
          <a:prstGeom prst="straightConnector1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1256043" y="4943791"/>
            <a:ext cx="1082137" cy="2"/>
          </a:xfrm>
          <a:prstGeom prst="straightConnector1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80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600" b="1" dirty="0" smtClean="0">
                <a:solidFill>
                  <a:srgbClr val="C00000"/>
                </a:solidFill>
              </a:rPr>
              <a:t>Analiza rezultatov ankete za ravnatelje o samoevalvaciji</a:t>
            </a:r>
            <a:endParaRPr lang="sl-SI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C00000"/>
                </a:solidFill>
              </a:rPr>
              <a:t>Anketa za ravnatelje o samoevalvaciji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Spletna anketa, dostop prek povezave, brez gesla</a:t>
            </a:r>
          </a:p>
          <a:p>
            <a:r>
              <a:rPr lang="sl-SI" dirty="0" smtClean="0"/>
              <a:t>Zbiranje podatkov po pozivu, poslanem z MIZŠ</a:t>
            </a:r>
          </a:p>
          <a:p>
            <a:r>
              <a:rPr lang="sl-SI" dirty="0" smtClean="0"/>
              <a:t>Aktivna </a:t>
            </a:r>
            <a:r>
              <a:rPr lang="sl-SI" dirty="0"/>
              <a:t>o</a:t>
            </a:r>
            <a:r>
              <a:rPr lang="sl-SI" dirty="0" smtClean="0"/>
              <a:t>d 9. 10. 2015 do 7. 11. 2015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Končal </a:t>
            </a:r>
            <a:r>
              <a:rPr lang="sl-SI" dirty="0"/>
              <a:t>anketo </a:t>
            </a:r>
            <a:r>
              <a:rPr lang="sl-SI" dirty="0" smtClean="0"/>
              <a:t>:264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Delno </a:t>
            </a:r>
            <a:r>
              <a:rPr lang="sl-SI" dirty="0" smtClean="0"/>
              <a:t>izpolnjena </a:t>
            </a:r>
            <a:r>
              <a:rPr lang="sl-SI" dirty="0"/>
              <a:t>:70</a:t>
            </a:r>
          </a:p>
          <a:p>
            <a:pPr marL="0" indent="0">
              <a:buNone/>
            </a:pPr>
            <a:r>
              <a:rPr lang="sl-SI" dirty="0"/>
              <a:t>Skupaj </a:t>
            </a:r>
            <a:r>
              <a:rPr lang="sl-SI" dirty="0" smtClean="0"/>
              <a:t>ustrezno: 334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5" y="3495080"/>
            <a:ext cx="4883331" cy="26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5658"/>
            <a:ext cx="10515600" cy="1325563"/>
          </a:xfrm>
        </p:spPr>
        <p:txBody>
          <a:bodyPr/>
          <a:lstStyle/>
          <a:p>
            <a:r>
              <a:rPr lang="sl-SI" dirty="0" smtClean="0"/>
              <a:t>Struktura anketirancev</a:t>
            </a:r>
            <a:endParaRPr lang="sl-SI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1077" y="2409093"/>
            <a:ext cx="13782700" cy="429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773722" y="1415562"/>
            <a:ext cx="8015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 dolgo ste že ravnatelj/ica? </a:t>
            </a:r>
            <a:r>
              <a:rPr lang="sl-SI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(n = 331)</a:t>
            </a:r>
            <a:r>
              <a:rPr lang="sl-SI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408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Starost</a:t>
            </a:r>
            <a:endParaRPr lang="sl-SI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6591" y="1489328"/>
            <a:ext cx="16329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smtClean="0"/>
              <a:t>V katero starostno skupino spadate?  (n = 326) </a:t>
            </a:r>
            <a:endParaRPr lang="sl-SI" sz="240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911" y="1959785"/>
            <a:ext cx="15476713" cy="48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Spol</a:t>
            </a:r>
            <a:endParaRPr lang="sl-SI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53700" y="1726353"/>
            <a:ext cx="228460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l-SI" altLang="sl-S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Spol: 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 = 321)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702" y="1756804"/>
            <a:ext cx="14598018" cy="51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Tip zavoda </a:t>
            </a:r>
            <a:r>
              <a:rPr lang="sl-SI" sz="2800" dirty="0" smtClean="0"/>
              <a:t>(možnih več odgovorov)</a:t>
            </a:r>
            <a:endParaRPr lang="sl-SI" sz="2800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431"/>
              </p:ext>
            </p:extLst>
          </p:nvPr>
        </p:nvGraphicFramePr>
        <p:xfrm>
          <a:off x="2356446" y="1501646"/>
          <a:ext cx="6658156" cy="507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268"/>
                <a:gridCol w="1595888"/>
              </a:tblGrid>
              <a:tr h="745957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Tip zavoda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 (334)</a:t>
                      </a:r>
                      <a:endParaRPr lang="sl-SI" sz="3200" dirty="0"/>
                    </a:p>
                  </a:txBody>
                  <a:tcPr/>
                </a:tc>
              </a:tr>
              <a:tr h="745957">
                <a:tc>
                  <a:txBody>
                    <a:bodyPr/>
                    <a:lstStyle/>
                    <a:p>
                      <a:endParaRPr lang="sl-SI" sz="2800" dirty="0" smtClean="0"/>
                    </a:p>
                    <a:p>
                      <a:r>
                        <a:rPr lang="sl-SI" sz="2800" dirty="0" smtClean="0"/>
                        <a:t>vrtec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96</a:t>
                      </a:r>
                      <a:endParaRPr lang="sl-SI" sz="3200" dirty="0"/>
                    </a:p>
                  </a:txBody>
                  <a:tcPr/>
                </a:tc>
              </a:tr>
              <a:tr h="745957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osnovna</a:t>
                      </a:r>
                      <a:r>
                        <a:rPr lang="sl-SI" sz="2800" baseline="0" dirty="0" smtClean="0"/>
                        <a:t> šola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181</a:t>
                      </a:r>
                      <a:endParaRPr lang="sl-SI" sz="3200" dirty="0"/>
                    </a:p>
                  </a:txBody>
                  <a:tcPr/>
                </a:tc>
              </a:tr>
              <a:tr h="745957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zavod oz. osnovna šola za otroke s posebnimi potrebami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17</a:t>
                      </a:r>
                      <a:endParaRPr lang="sl-SI" sz="3200" dirty="0"/>
                    </a:p>
                  </a:txBody>
                  <a:tcPr/>
                </a:tc>
              </a:tr>
              <a:tr h="745957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gimnazija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53</a:t>
                      </a:r>
                      <a:endParaRPr lang="sl-SI" sz="3200" dirty="0"/>
                    </a:p>
                  </a:txBody>
                  <a:tcPr/>
                </a:tc>
              </a:tr>
              <a:tr h="745957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srednja strokovna in/ali poklicna šola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3200" dirty="0" smtClean="0"/>
                        <a:t>65</a:t>
                      </a:r>
                      <a:endParaRPr lang="sl-SI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Ali na šoli/v vrtcu opravljate samoevalvacijo? </a:t>
            </a:r>
            <a:r>
              <a:rPr lang="sl-SI" dirty="0" smtClean="0"/>
              <a:t> </a:t>
            </a:r>
            <a:r>
              <a:rPr lang="sl-SI" sz="2400" dirty="0" smtClean="0"/>
              <a:t>(</a:t>
            </a:r>
            <a:r>
              <a:rPr lang="sl-SI" sz="2400" dirty="0"/>
              <a:t>n = 323)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3" y="2259504"/>
            <a:ext cx="11534912" cy="40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0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Javna objava </a:t>
            </a:r>
            <a:endParaRPr lang="sl-SI" dirty="0"/>
          </a:p>
        </p:txBody>
      </p:sp>
      <p:pic>
        <p:nvPicPr>
          <p:cNvPr id="1026" name="Picture 2" descr="https://c1.staticflickr.com/5/4153/5026344012_0f0643feb9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66" y="1825625"/>
            <a:ext cx="44574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Umestitev Slovenije v študiji</a:t>
            </a:r>
            <a:endParaRPr lang="sl-SI" b="1" dirty="0">
              <a:solidFill>
                <a:schemeClr val="accent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11" y="1699314"/>
            <a:ext cx="3040497" cy="4351338"/>
          </a:xfrm>
        </p:spPr>
      </p:pic>
    </p:spTree>
    <p:extLst>
      <p:ext uri="{BB962C8B-B14F-4D97-AF65-F5344CB8AC3E}">
        <p14:creationId xmlns:p14="http://schemas.microsoft.com/office/powerpoint/2010/main" val="28659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1ka.si/admin/survey/pChart/Cache/ae96c5c7fc14c1a5a44f7fb06a9b517c?1447016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2" y="1685567"/>
            <a:ext cx="12445039" cy="46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57499" cy="1453627"/>
          </a:xfrm>
          <a:solidFill>
            <a:srgbClr val="FFFFFF"/>
          </a:solidFill>
        </p:spPr>
        <p:txBody>
          <a:bodyPr/>
          <a:lstStyle/>
          <a:p>
            <a:r>
              <a:rPr lang="sl-SI" dirty="0" smtClean="0"/>
              <a:t>  Ali je </a:t>
            </a:r>
            <a:r>
              <a:rPr lang="sl-SI" dirty="0" err="1" smtClean="0"/>
              <a:t>samoevalvacijsko</a:t>
            </a:r>
            <a:r>
              <a:rPr lang="sl-SI" dirty="0" smtClean="0"/>
              <a:t> poročilo javno objavljeno?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-10048" y="5915362"/>
            <a:ext cx="121675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57% ravnateljev poroča, da je </a:t>
            </a:r>
            <a:r>
              <a:rPr lang="sl-SI" sz="2400" dirty="0" err="1" smtClean="0"/>
              <a:t>samoevalvacijsko</a:t>
            </a:r>
            <a:r>
              <a:rPr lang="sl-SI" sz="2400" dirty="0" smtClean="0"/>
              <a:t> poročilo javno objavljeno, od teh jih 53 % objavi poročilo na spletu. </a:t>
            </a:r>
            <a:endParaRPr lang="sl-SI" sz="2400" dirty="0"/>
          </a:p>
        </p:txBody>
      </p:sp>
      <p:cxnSp>
        <p:nvCxnSpPr>
          <p:cNvPr id="5" name="Raven povezovalnik 4"/>
          <p:cNvCxnSpPr/>
          <p:nvPr/>
        </p:nvCxnSpPr>
        <p:spPr>
          <a:xfrm>
            <a:off x="7897999" y="1685567"/>
            <a:ext cx="20097" cy="40319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3778"/>
            <a:ext cx="3784042" cy="1325563"/>
          </a:xfrm>
        </p:spPr>
        <p:txBody>
          <a:bodyPr/>
          <a:lstStyle/>
          <a:p>
            <a:r>
              <a:rPr lang="sl-SI" dirty="0" smtClean="0"/>
              <a:t>Razlogi za samoevalvacijo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7" y="365125"/>
            <a:ext cx="4231195" cy="5810841"/>
          </a:xfrm>
        </p:spPr>
      </p:pic>
    </p:spTree>
    <p:extLst>
      <p:ext uri="{BB962C8B-B14F-4D97-AF65-F5344CB8AC3E}">
        <p14:creationId xmlns:p14="http://schemas.microsoft.com/office/powerpoint/2010/main" val="37431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Razlogi za samoevalvacijo </a:t>
            </a:r>
            <a:endParaRPr lang="sl-SI" dirty="0"/>
          </a:p>
        </p:txBody>
      </p:sp>
      <p:graphicFrame>
        <p:nvGraphicFramePr>
          <p:cNvPr id="13" name="Grafikon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10143"/>
              </p:ext>
            </p:extLst>
          </p:nvPr>
        </p:nvGraphicFramePr>
        <p:xfrm>
          <a:off x="1202452" y="1690688"/>
          <a:ext cx="9787095" cy="454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6031"/>
            <a:ext cx="13891759" cy="57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0467"/>
            <a:ext cx="10515600" cy="1325563"/>
          </a:xfrm>
        </p:spPr>
        <p:txBody>
          <a:bodyPr/>
          <a:lstStyle/>
          <a:p>
            <a:r>
              <a:rPr lang="sl-SI" dirty="0" smtClean="0"/>
              <a:t>S samoevalvacijo izboljšujemo</a:t>
            </a:r>
            <a:endParaRPr lang="sl-SI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0484" y="1046697"/>
            <a:ext cx="12091517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Prosimo, da na lestvici od "sploh se ne strinjam" do "povsem se  strinjam"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izrazite strinjanje s spodnjimi trditvami, kot to drži za vašo šolo/vrtec. </a:t>
            </a:r>
            <a:r>
              <a:rPr kumimoji="0" lang="sl-SI" altLang="sl-S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l-SI" altLang="sl-SI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 = 261)</a:t>
            </a:r>
            <a:r>
              <a:rPr kumimoji="0" lang="sl-SI" altLang="sl-SI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27" y="610829"/>
            <a:ext cx="8621486" cy="609431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Proces in vloge v samoevalvaciji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01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564"/>
            <a:ext cx="11575701" cy="621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14435"/>
            <a:ext cx="10515600" cy="1325563"/>
          </a:xfrm>
        </p:spPr>
        <p:txBody>
          <a:bodyPr/>
          <a:lstStyle/>
          <a:p>
            <a:r>
              <a:rPr lang="sl-SI" dirty="0" smtClean="0"/>
              <a:t>Proces samoevalvacije – vloge, sodelujoči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14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Proces samoevalvacije – vloge, sodelujoči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49567" y="1468315"/>
            <a:ext cx="951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Skupina za kakovost</a:t>
            </a:r>
            <a:endParaRPr lang="sl-SI" sz="2800" dirty="0"/>
          </a:p>
        </p:txBody>
      </p:sp>
      <p:pic>
        <p:nvPicPr>
          <p:cNvPr id="2050" name="Picture 2" descr="https://www.1ka.si/admin/survey/pChart/Cache/848bdc4ca699b16b0a36793bf7132126?14470155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2" y="1991535"/>
            <a:ext cx="11769971" cy="44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Skupina za kakovost, na našem zavodu je ni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20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7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20681"/>
            <a:ext cx="4527620" cy="1325563"/>
          </a:xfrm>
        </p:spPr>
        <p:txBody>
          <a:bodyPr/>
          <a:lstStyle/>
          <a:p>
            <a:r>
              <a:rPr lang="sl-SI" dirty="0" smtClean="0"/>
              <a:t>Cilji </a:t>
            </a:r>
            <a:br>
              <a:rPr lang="sl-SI" dirty="0" smtClean="0"/>
            </a:br>
            <a:r>
              <a:rPr lang="sl-SI" dirty="0" smtClean="0"/>
              <a:t>samoevalvacije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53" y="387907"/>
            <a:ext cx="6757203" cy="6284198"/>
          </a:xfrm>
        </p:spPr>
      </p:pic>
    </p:spTree>
    <p:extLst>
      <p:ext uri="{BB962C8B-B14F-4D97-AF65-F5344CB8AC3E}">
        <p14:creationId xmlns:p14="http://schemas.microsoft.com/office/powerpoint/2010/main" val="278500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762" y="2579993"/>
            <a:ext cx="1774372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</a:rPr>
              <a:t>VRTEC</a:t>
            </a:r>
            <a:endParaRPr lang="sl-SI" b="1" dirty="0">
              <a:solidFill>
                <a:schemeClr val="accent2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09" y="44316"/>
            <a:ext cx="6160668" cy="6813684"/>
          </a:xfrm>
        </p:spPr>
      </p:pic>
    </p:spTree>
    <p:extLst>
      <p:ext uri="{BB962C8B-B14F-4D97-AF65-F5344CB8AC3E}">
        <p14:creationId xmlns:p14="http://schemas.microsoft.com/office/powerpoint/2010/main" val="20938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Komu so šole odgovorne?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Tržni sistemi              dostop do informacij, svobodno odločanje staršev</a:t>
            </a:r>
          </a:p>
          <a:p>
            <a:endParaRPr lang="sl-SI" dirty="0" smtClean="0"/>
          </a:p>
          <a:p>
            <a:r>
              <a:rPr lang="sl-SI" dirty="0" smtClean="0"/>
              <a:t>Sistemi odgovornosti do države              informacije dostopne tistim, ki odločajo o sistemu.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Tržni  sistemi 						odgovornost državi</a:t>
            </a:r>
          </a:p>
          <a:p>
            <a:pPr marL="0" indent="0">
              <a:buNone/>
            </a:pPr>
            <a:r>
              <a:rPr lang="sl-SI" dirty="0" smtClean="0"/>
              <a:t>BE (</a:t>
            </a:r>
            <a:r>
              <a:rPr lang="sl-SI" dirty="0" err="1" smtClean="0"/>
              <a:t>fl</a:t>
            </a:r>
            <a:r>
              <a:rPr lang="sl-SI" dirty="0" smtClean="0"/>
              <a:t>), VB, LT,                                                                         </a:t>
            </a:r>
            <a:r>
              <a:rPr lang="sl-SI" dirty="0" smtClean="0">
                <a:solidFill>
                  <a:srgbClr val="C00000"/>
                </a:solidFill>
              </a:rPr>
              <a:t>SLO</a:t>
            </a:r>
            <a:r>
              <a:rPr lang="sl-SI" dirty="0" smtClean="0"/>
              <a:t>, FR, TR, CY</a:t>
            </a:r>
          </a:p>
          <a:p>
            <a:pPr marL="0" indent="0">
              <a:buNone/>
            </a:pPr>
            <a:r>
              <a:rPr lang="sl-SI" dirty="0" smtClean="0"/>
              <a:t>IR, NL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3114137" y="2475777"/>
            <a:ext cx="750498" cy="103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5822834" y="3407430"/>
            <a:ext cx="785004" cy="120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ovezovalnik 6"/>
          <p:cNvCxnSpPr/>
          <p:nvPr/>
        </p:nvCxnSpPr>
        <p:spPr>
          <a:xfrm>
            <a:off x="1837423" y="4912964"/>
            <a:ext cx="7608498" cy="2587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samoevalvacije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VRTEC</a:t>
            </a:r>
            <a:r>
              <a:rPr lang="sl-SI" dirty="0" smtClean="0"/>
              <a:t> </a:t>
            </a:r>
            <a:r>
              <a:rPr lang="sl-SI" dirty="0"/>
              <a:t>(35 specifičnih odgovorov za </a:t>
            </a:r>
            <a:r>
              <a:rPr lang="sl-SI" dirty="0" smtClean="0"/>
              <a:t>vrtce, za 24 vrtcev pri šolah ravnatelji ne navajajo specifičnih siljev) </a:t>
            </a:r>
          </a:p>
          <a:p>
            <a:pPr marL="0" lvl="0" indent="0">
              <a:buNone/>
            </a:pPr>
            <a:endParaRPr lang="sl-SI" dirty="0" smtClean="0"/>
          </a:p>
          <a:p>
            <a:r>
              <a:rPr lang="sl-SI" dirty="0" smtClean="0"/>
              <a:t>Področje </a:t>
            </a:r>
            <a:r>
              <a:rPr lang="sl-SI" dirty="0"/>
              <a:t>učenja in </a:t>
            </a:r>
            <a:r>
              <a:rPr lang="sl-SI" dirty="0" smtClean="0"/>
              <a:t>poučevanja 45 % (</a:t>
            </a:r>
            <a:r>
              <a:rPr lang="sl-SI" b="1" dirty="0"/>
              <a:t>ustvarjalnost </a:t>
            </a:r>
            <a:r>
              <a:rPr lang="sl-SI" dirty="0"/>
              <a:t>- ponudba različnih materialov </a:t>
            </a:r>
            <a:r>
              <a:rPr lang="sl-SI" dirty="0" smtClean="0"/>
              <a:t>17 %, </a:t>
            </a:r>
            <a:r>
              <a:rPr lang="sl-SI" b="1" dirty="0" smtClean="0"/>
              <a:t>spremljanje napredka</a:t>
            </a:r>
            <a:r>
              <a:rPr lang="sl-SI" dirty="0" smtClean="0"/>
              <a:t>, vsa področja </a:t>
            </a:r>
            <a:r>
              <a:rPr lang="sl-SI" dirty="0" err="1" smtClean="0"/>
              <a:t>kurikula</a:t>
            </a:r>
            <a:r>
              <a:rPr lang="sl-SI" dirty="0" smtClean="0"/>
              <a:t>)</a:t>
            </a:r>
          </a:p>
          <a:p>
            <a:r>
              <a:rPr lang="sl-SI" dirty="0"/>
              <a:t>Klima in kultura </a:t>
            </a:r>
            <a:r>
              <a:rPr lang="sl-SI" dirty="0" smtClean="0"/>
              <a:t>43 % </a:t>
            </a:r>
            <a:r>
              <a:rPr lang="sl-SI" dirty="0"/>
              <a:t>(</a:t>
            </a:r>
            <a:r>
              <a:rPr lang="sl-SI" b="1" dirty="0"/>
              <a:t>Komunikacija med zaposlenimi </a:t>
            </a:r>
            <a:r>
              <a:rPr lang="sl-SI" dirty="0" smtClean="0"/>
              <a:t>18 %)</a:t>
            </a:r>
          </a:p>
          <a:p>
            <a:r>
              <a:rPr lang="sl-SI" dirty="0"/>
              <a:t>Sodelovanje s starši </a:t>
            </a:r>
            <a:r>
              <a:rPr lang="sl-SI" dirty="0" smtClean="0"/>
              <a:t>40% (pogovorne ure, vprašalniki o zadovoljstvu)</a:t>
            </a:r>
          </a:p>
          <a:p>
            <a:r>
              <a:rPr lang="sl-SI" dirty="0"/>
              <a:t>Vodenje </a:t>
            </a:r>
            <a:r>
              <a:rPr lang="sl-SI" dirty="0" smtClean="0"/>
              <a:t>37 % </a:t>
            </a:r>
            <a:r>
              <a:rPr lang="sl-SI" dirty="0"/>
              <a:t>(</a:t>
            </a:r>
            <a:r>
              <a:rPr lang="pl-PL" b="1" dirty="0"/>
              <a:t>analiza, samoevalvacija </a:t>
            </a:r>
            <a:r>
              <a:rPr lang="pl-PL" b="1" dirty="0" smtClean="0"/>
              <a:t>17 %, </a:t>
            </a:r>
            <a:r>
              <a:rPr lang="pl-PL" dirty="0"/>
              <a:t>počitek 10 %) </a:t>
            </a:r>
            <a:endParaRPr lang="sl-SI" dirty="0"/>
          </a:p>
          <a:p>
            <a:r>
              <a:rPr lang="sl-SI" dirty="0" smtClean="0"/>
              <a:t>Področje </a:t>
            </a:r>
            <a:r>
              <a:rPr lang="sl-SI" dirty="0"/>
              <a:t>strokovnega </a:t>
            </a:r>
            <a:r>
              <a:rPr lang="sl-SI" dirty="0" smtClean="0"/>
              <a:t>razvoja 22 % (</a:t>
            </a:r>
            <a:r>
              <a:rPr lang="sl-SI" dirty="0"/>
              <a:t>h</a:t>
            </a:r>
            <a:r>
              <a:rPr lang="sl-SI" dirty="0" smtClean="0"/>
              <a:t>ospitacije</a:t>
            </a:r>
            <a:r>
              <a:rPr lang="sl-SI" dirty="0"/>
              <a:t>, </a:t>
            </a:r>
            <a:r>
              <a:rPr lang="sl-SI" dirty="0" smtClean="0"/>
              <a:t>strok. usposabljanja)</a:t>
            </a:r>
          </a:p>
          <a:p>
            <a:pPr marL="0" lv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2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2465" y="2532182"/>
            <a:ext cx="2672861" cy="1175657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OSNOVNA ŠOLA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4" y="10046"/>
            <a:ext cx="8036766" cy="6847954"/>
          </a:xfrm>
        </p:spPr>
      </p:pic>
    </p:spTree>
    <p:extLst>
      <p:ext uri="{BB962C8B-B14F-4D97-AF65-F5344CB8AC3E}">
        <p14:creationId xmlns:p14="http://schemas.microsoft.com/office/powerpoint/2010/main" val="324427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samoevalvacije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OSNOVNA ŠOLA </a:t>
            </a:r>
            <a:r>
              <a:rPr lang="sl-SI" dirty="0" smtClean="0"/>
              <a:t>(146 odgovorov)</a:t>
            </a:r>
          </a:p>
          <a:p>
            <a:pPr lvl="0"/>
            <a:r>
              <a:rPr lang="sl-SI" dirty="0" smtClean="0"/>
              <a:t>Področje </a:t>
            </a:r>
            <a:r>
              <a:rPr lang="sl-SI" dirty="0"/>
              <a:t>učenja in </a:t>
            </a:r>
            <a:r>
              <a:rPr lang="sl-SI" dirty="0" smtClean="0"/>
              <a:t>poučevanja 70% (</a:t>
            </a:r>
            <a:r>
              <a:rPr lang="sl-SI" b="1" dirty="0"/>
              <a:t>Bralna pismenost/funkcionalna </a:t>
            </a:r>
            <a:r>
              <a:rPr lang="sl-SI" b="1" dirty="0" smtClean="0"/>
              <a:t>pismenost </a:t>
            </a:r>
            <a:r>
              <a:rPr lang="sl-SI" b="1" dirty="0"/>
              <a:t>33 </a:t>
            </a:r>
            <a:r>
              <a:rPr lang="sl-SI" b="1" dirty="0" smtClean="0"/>
              <a:t>%, dosežki </a:t>
            </a:r>
            <a:r>
              <a:rPr lang="sl-SI" b="1" dirty="0"/>
              <a:t>na NPZ </a:t>
            </a:r>
            <a:r>
              <a:rPr lang="sl-SI" b="1" dirty="0" smtClean="0"/>
              <a:t>10 %, medpredmetno </a:t>
            </a:r>
            <a:r>
              <a:rPr lang="sl-SI" b="1" dirty="0"/>
              <a:t>povezovanje </a:t>
            </a:r>
            <a:r>
              <a:rPr lang="sl-SI" b="1" dirty="0" smtClean="0"/>
              <a:t>10 %)</a:t>
            </a:r>
            <a:endParaRPr lang="sl-SI" dirty="0"/>
          </a:p>
          <a:p>
            <a:r>
              <a:rPr lang="sl-SI" dirty="0" smtClean="0"/>
              <a:t>Klima </a:t>
            </a:r>
            <a:r>
              <a:rPr lang="sl-SI" dirty="0"/>
              <a:t>in kultura </a:t>
            </a:r>
            <a:r>
              <a:rPr lang="sl-SI" dirty="0" smtClean="0"/>
              <a:t>60% (</a:t>
            </a:r>
            <a:r>
              <a:rPr lang="sl-SI" b="1" dirty="0" smtClean="0"/>
              <a:t>vzgojni cilji, </a:t>
            </a:r>
            <a:r>
              <a:rPr lang="sl-SI" b="1" dirty="0" err="1" smtClean="0"/>
              <a:t>medvrstniško</a:t>
            </a:r>
            <a:r>
              <a:rPr lang="sl-SI" b="1" dirty="0" smtClean="0"/>
              <a:t> nasilje 31 %, odgovornost za domače delo/naloge 15%</a:t>
            </a:r>
            <a:r>
              <a:rPr lang="sl-SI" dirty="0" smtClean="0"/>
              <a:t>, medosebni odnosi 12%, komunikacija zaposlenih, ugotavljanje zadovoljstvo 10%)</a:t>
            </a:r>
            <a:endParaRPr lang="sl-SI" dirty="0"/>
          </a:p>
          <a:p>
            <a:r>
              <a:rPr lang="sl-SI" dirty="0" smtClean="0"/>
              <a:t>Sodelovanje </a:t>
            </a:r>
            <a:r>
              <a:rPr lang="sl-SI" dirty="0"/>
              <a:t>s starši </a:t>
            </a:r>
            <a:r>
              <a:rPr lang="sl-SI" dirty="0" smtClean="0"/>
              <a:t>30%</a:t>
            </a:r>
            <a:endParaRPr lang="sl-SI" dirty="0"/>
          </a:p>
          <a:p>
            <a:r>
              <a:rPr lang="sl-SI" dirty="0" smtClean="0"/>
              <a:t>Področje </a:t>
            </a:r>
            <a:r>
              <a:rPr lang="sl-SI" dirty="0"/>
              <a:t>strokovnega razvoja </a:t>
            </a:r>
            <a:r>
              <a:rPr lang="sl-SI" dirty="0" smtClean="0"/>
              <a:t>10%</a:t>
            </a:r>
            <a:endParaRPr lang="sl-SI" dirty="0"/>
          </a:p>
          <a:p>
            <a:r>
              <a:rPr lang="sl-SI" dirty="0"/>
              <a:t>Vodenje </a:t>
            </a:r>
            <a:r>
              <a:rPr lang="sl-SI" dirty="0" smtClean="0"/>
              <a:t>11% (analiza in zbiranje podatkov, OPB, diferenciacija)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08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0181" y="3058086"/>
            <a:ext cx="2769158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tx2"/>
                </a:solidFill>
              </a:rPr>
              <a:t>GIMNAZIJA</a:t>
            </a:r>
            <a:endParaRPr lang="sl-SI" b="1" dirty="0">
              <a:solidFill>
                <a:schemeClr val="tx2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90" y="0"/>
            <a:ext cx="6697265" cy="6940638"/>
          </a:xfrm>
        </p:spPr>
      </p:pic>
    </p:spTree>
    <p:extLst>
      <p:ext uri="{BB962C8B-B14F-4D97-AF65-F5344CB8AC3E}">
        <p14:creationId xmlns:p14="http://schemas.microsoft.com/office/powerpoint/2010/main" val="165385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samoevalvacije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GIMNAZIJA</a:t>
            </a:r>
            <a:r>
              <a:rPr lang="sl-SI" dirty="0" smtClean="0"/>
              <a:t> (40 odgovorov)</a:t>
            </a:r>
          </a:p>
          <a:p>
            <a:pPr marL="0" lvl="0" indent="0">
              <a:buNone/>
            </a:pPr>
            <a:endParaRPr lang="sl-SI" dirty="0" smtClean="0"/>
          </a:p>
          <a:p>
            <a:r>
              <a:rPr lang="sl-SI" dirty="0" smtClean="0"/>
              <a:t>Področje </a:t>
            </a:r>
            <a:r>
              <a:rPr lang="sl-SI" dirty="0"/>
              <a:t>učenja in </a:t>
            </a:r>
            <a:r>
              <a:rPr lang="sl-SI" dirty="0" smtClean="0"/>
              <a:t>poučevanja 70% (</a:t>
            </a:r>
            <a:r>
              <a:rPr lang="sl-SI" b="1" dirty="0" smtClean="0"/>
              <a:t>matura 15 %, </a:t>
            </a:r>
            <a:r>
              <a:rPr lang="sl-SI" b="1" dirty="0" err="1" smtClean="0"/>
              <a:t>medpredmetnost</a:t>
            </a:r>
            <a:r>
              <a:rPr lang="sl-SI" b="1" dirty="0" smtClean="0"/>
              <a:t> 12%, </a:t>
            </a:r>
            <a:r>
              <a:rPr lang="sl-SI" dirty="0" smtClean="0"/>
              <a:t>nadarjeni, višji nivo)</a:t>
            </a:r>
          </a:p>
          <a:p>
            <a:pPr lvl="0"/>
            <a:r>
              <a:rPr lang="sl-SI" dirty="0"/>
              <a:t>Klima </a:t>
            </a:r>
            <a:r>
              <a:rPr lang="sl-SI" dirty="0" smtClean="0"/>
              <a:t>55</a:t>
            </a:r>
            <a:r>
              <a:rPr lang="sl-SI" dirty="0"/>
              <a:t>% </a:t>
            </a:r>
            <a:r>
              <a:rPr lang="sl-SI" dirty="0" smtClean="0"/>
              <a:t>(medosebni odnosi)</a:t>
            </a:r>
            <a:endParaRPr lang="sl-SI" dirty="0"/>
          </a:p>
          <a:p>
            <a:pPr lvl="0"/>
            <a:r>
              <a:rPr lang="sl-SI" dirty="0"/>
              <a:t>Vodenje </a:t>
            </a:r>
            <a:r>
              <a:rPr lang="sl-SI" dirty="0" smtClean="0"/>
              <a:t>45</a:t>
            </a:r>
            <a:r>
              <a:rPr lang="sl-SI" dirty="0"/>
              <a:t>% </a:t>
            </a:r>
            <a:r>
              <a:rPr lang="sl-SI" dirty="0" smtClean="0"/>
              <a:t>(analiza</a:t>
            </a:r>
            <a:r>
              <a:rPr lang="sl-SI" dirty="0"/>
              <a:t>, organizacija, zbiranje podatkov, </a:t>
            </a:r>
            <a:r>
              <a:rPr lang="sl-SI" b="1" dirty="0" err="1"/>
              <a:t>obdržanje</a:t>
            </a:r>
            <a:r>
              <a:rPr lang="sl-SI" b="1" dirty="0"/>
              <a:t> vpisa, prepoznavnost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Strokovni razvoj </a:t>
            </a:r>
            <a:r>
              <a:rPr lang="sl-SI" dirty="0" smtClean="0"/>
              <a:t>20%</a:t>
            </a:r>
            <a:endParaRPr lang="sl-SI" dirty="0"/>
          </a:p>
          <a:p>
            <a:pPr lvl="0"/>
            <a:r>
              <a:rPr lang="sl-SI" dirty="0" smtClean="0"/>
              <a:t>Sodelovanje z deležniki 10 </a:t>
            </a:r>
            <a:r>
              <a:rPr lang="sl-SI" dirty="0"/>
              <a:t>% </a:t>
            </a:r>
            <a:r>
              <a:rPr lang="sl-SI" dirty="0" smtClean="0"/>
              <a:t>(starši</a:t>
            </a:r>
            <a:r>
              <a:rPr lang="sl-SI" dirty="0"/>
              <a:t>)</a:t>
            </a:r>
          </a:p>
          <a:p>
            <a:pPr marL="0" lv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67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90222" cy="581183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2AA28B"/>
                </a:solidFill>
              </a:rPr>
              <a:t>SREDNJA POLKICNA/ STROKOVNA ŠOLA</a:t>
            </a:r>
            <a:endParaRPr lang="sl-SI" b="1" dirty="0">
              <a:solidFill>
                <a:srgbClr val="2AA28B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8" y="0"/>
            <a:ext cx="7032791" cy="6903919"/>
          </a:xfrm>
        </p:spPr>
      </p:pic>
    </p:spTree>
    <p:extLst>
      <p:ext uri="{BB962C8B-B14F-4D97-AF65-F5344CB8AC3E}">
        <p14:creationId xmlns:p14="http://schemas.microsoft.com/office/powerpoint/2010/main" val="2501294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samoevalvacije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SREDNJA STROKOVNA IN POKLICNA</a:t>
            </a:r>
            <a:r>
              <a:rPr lang="sl-SI" dirty="0"/>
              <a:t> (44 odgovorov)</a:t>
            </a:r>
          </a:p>
          <a:p>
            <a:pPr marL="0" lvl="0" indent="0">
              <a:buNone/>
            </a:pPr>
            <a:endParaRPr lang="sl-SI" dirty="0" smtClean="0"/>
          </a:p>
          <a:p>
            <a:pPr lvl="0"/>
            <a:r>
              <a:rPr lang="sl-SI" dirty="0" smtClean="0"/>
              <a:t>Področje </a:t>
            </a:r>
            <a:r>
              <a:rPr lang="sl-SI" dirty="0"/>
              <a:t>učenja in poučevanja </a:t>
            </a:r>
            <a:r>
              <a:rPr lang="sl-SI" dirty="0" smtClean="0"/>
              <a:t>63 % (</a:t>
            </a:r>
            <a:r>
              <a:rPr lang="sl-SI" b="1" dirty="0" smtClean="0"/>
              <a:t>Uspeh 25 %, Osip 10 %</a:t>
            </a:r>
            <a:r>
              <a:rPr lang="sl-SI" dirty="0" smtClean="0"/>
              <a:t>)</a:t>
            </a:r>
            <a:endParaRPr lang="sl-SI" dirty="0"/>
          </a:p>
          <a:p>
            <a:pPr lvl="0"/>
            <a:r>
              <a:rPr lang="sl-SI" dirty="0" smtClean="0"/>
              <a:t>Klima 54</a:t>
            </a:r>
            <a:r>
              <a:rPr lang="sl-SI" dirty="0"/>
              <a:t>% (</a:t>
            </a:r>
            <a:r>
              <a:rPr lang="sl-SI" dirty="0" smtClean="0"/>
              <a:t>medosebni </a:t>
            </a:r>
            <a:r>
              <a:rPr lang="sl-SI" dirty="0"/>
              <a:t>odnosi, </a:t>
            </a:r>
            <a:r>
              <a:rPr lang="sl-SI" b="1" dirty="0"/>
              <a:t>odgovornost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Vodenje 45% (</a:t>
            </a:r>
            <a:r>
              <a:rPr lang="sl-SI" b="1" dirty="0"/>
              <a:t>projekti 10%, samoevalvacija 12</a:t>
            </a:r>
            <a:r>
              <a:rPr lang="sl-SI" b="1" dirty="0" smtClean="0"/>
              <a:t>%, </a:t>
            </a:r>
            <a:r>
              <a:rPr lang="sl-SI" b="1" dirty="0"/>
              <a:t>promocija</a:t>
            </a:r>
            <a:r>
              <a:rPr lang="sl-SI" dirty="0"/>
              <a:t>, </a:t>
            </a:r>
            <a:r>
              <a:rPr lang="sl-SI" dirty="0" smtClean="0"/>
              <a:t>e- asistent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Strokovni razvoj 11%</a:t>
            </a:r>
          </a:p>
          <a:p>
            <a:pPr lvl="0"/>
            <a:r>
              <a:rPr lang="sl-SI" dirty="0" smtClean="0"/>
              <a:t>Sodelovanje z deležniki 28% (starši</a:t>
            </a:r>
            <a:r>
              <a:rPr lang="sl-SI" dirty="0"/>
              <a:t>, tudi okolje oz. delodajalci – manj kot 5%)</a:t>
            </a:r>
          </a:p>
          <a:p>
            <a:pPr marL="0" lv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96" y="155281"/>
            <a:ext cx="8913156" cy="6684867"/>
          </a:xfrm>
        </p:spPr>
      </p:pic>
    </p:spTree>
    <p:extLst>
      <p:ext uri="{BB962C8B-B14F-4D97-AF65-F5344CB8AC3E}">
        <p14:creationId xmlns:p14="http://schemas.microsoft.com/office/powerpoint/2010/main" val="1752583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Podatki, uporabljeni pri samoevalvaciji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67059"/>
            <a:ext cx="10515600" cy="514475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rgbClr val="C00000"/>
                </a:solidFill>
              </a:rPr>
              <a:t>Podatki, pridobljeni z lastnimi anketami 94% </a:t>
            </a:r>
            <a:r>
              <a:rPr lang="sl-SI" sz="2200" dirty="0" smtClean="0"/>
              <a:t>( 96 % vrtec, 95 % OŠ, 98 % gimnazija,</a:t>
            </a:r>
            <a:r>
              <a:rPr lang="sl-SI" sz="2000" dirty="0"/>
              <a:t> </a:t>
            </a:r>
            <a:r>
              <a:rPr lang="sl-SI" sz="2000" dirty="0" smtClean="0"/>
              <a:t>90 % srednja </a:t>
            </a:r>
            <a:r>
              <a:rPr lang="sl-SI" sz="2000" dirty="0"/>
              <a:t>strokovna/poklicna </a:t>
            </a:r>
            <a:r>
              <a:rPr lang="sl-SI" sz="2000" dirty="0" smtClean="0"/>
              <a:t>šola</a:t>
            </a:r>
            <a:r>
              <a:rPr lang="sl-SI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rgbClr val="C00000"/>
                </a:solidFill>
              </a:rPr>
              <a:t>Podatki o rezultatih NPZ, mature poklicne mature – 84 % </a:t>
            </a:r>
            <a:r>
              <a:rPr lang="sl-SI" sz="2400" dirty="0" smtClean="0"/>
              <a:t>(84 % OŠ in 86% gimnazija, 85 % </a:t>
            </a:r>
            <a:r>
              <a:rPr lang="sl-SI" sz="2400" dirty="0"/>
              <a:t>srednja strokovna/ poklicna šola</a:t>
            </a:r>
            <a:r>
              <a:rPr lang="sl-SI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rgbClr val="C00000"/>
                </a:solidFill>
              </a:rPr>
              <a:t>Podatki o šolskih ocenah – 68 % </a:t>
            </a:r>
            <a:r>
              <a:rPr lang="sl-SI" sz="2400" dirty="0"/>
              <a:t>(60 % OŠ, </a:t>
            </a:r>
            <a:r>
              <a:rPr lang="sl-SI" sz="2400" dirty="0" smtClean="0"/>
              <a:t>77 % </a:t>
            </a:r>
            <a:r>
              <a:rPr lang="sl-SI" sz="2400" dirty="0"/>
              <a:t>gimnazija, 81% srednja strokovna</a:t>
            </a:r>
            <a:r>
              <a:rPr lang="sl-SI" sz="2400" dirty="0" smtClean="0"/>
              <a:t>/ poklicna </a:t>
            </a:r>
            <a:r>
              <a:rPr lang="sl-SI" sz="2400" dirty="0"/>
              <a:t>šola)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rgbClr val="C00000"/>
                </a:solidFill>
              </a:rPr>
              <a:t>Rezultati na tekmovanjih </a:t>
            </a:r>
            <a:r>
              <a:rPr lang="sl-SI" dirty="0" smtClean="0">
                <a:solidFill>
                  <a:srgbClr val="C00000"/>
                </a:solidFill>
              </a:rPr>
              <a:t>62 % </a:t>
            </a:r>
            <a:r>
              <a:rPr lang="sl-SI" sz="2400" dirty="0"/>
              <a:t>(</a:t>
            </a:r>
            <a:r>
              <a:rPr lang="sl-SI" sz="2400" dirty="0" smtClean="0"/>
              <a:t>57 % </a:t>
            </a:r>
            <a:r>
              <a:rPr lang="sl-SI" sz="2400" dirty="0"/>
              <a:t>OŠ, </a:t>
            </a:r>
            <a:r>
              <a:rPr lang="sl-SI" sz="2400" dirty="0" smtClean="0"/>
              <a:t>77 % </a:t>
            </a:r>
            <a:r>
              <a:rPr lang="sl-SI" sz="2400" dirty="0"/>
              <a:t>SŠ</a:t>
            </a:r>
            <a:r>
              <a:rPr lang="sl-SI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rgbClr val="C00000"/>
                </a:solidFill>
              </a:rPr>
              <a:t>Podatki o strokovnih usposabljanjih delavcev 61 % </a:t>
            </a:r>
            <a:r>
              <a:rPr lang="sl-SI" sz="2400" dirty="0"/>
              <a:t>(69 % vrtec, 51% OŠ, 78% OŠPP, 57 % gimnazija, 83 % srednja strokovna/poklicna </a:t>
            </a:r>
            <a:r>
              <a:rPr lang="sl-SI" sz="2400" dirty="0" smtClean="0"/>
              <a:t>šola</a:t>
            </a:r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rgbClr val="C00000"/>
                </a:solidFill>
              </a:rPr>
              <a:t>Podatki o dodani vrednosti šol – 51 %</a:t>
            </a:r>
            <a:r>
              <a:rPr lang="sl-SI" dirty="0" smtClean="0"/>
              <a:t> </a:t>
            </a:r>
            <a:r>
              <a:rPr lang="sl-SI" sz="2400" dirty="0" smtClean="0"/>
              <a:t>(49 % gimnazija, 54 % srednja strokovna/poklicna šola)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>
                <a:solidFill>
                  <a:srgbClr val="C00000"/>
                </a:solidFill>
              </a:rPr>
              <a:t>Podatki iz e-asistenta 40 % </a:t>
            </a:r>
            <a:r>
              <a:rPr lang="sl-SI" sz="2600" dirty="0" smtClean="0"/>
              <a:t>(26 vrtec, 34 % OŠ, 60 % gimnazija, 69 %</a:t>
            </a:r>
            <a:r>
              <a:rPr lang="sl-SI" sz="2000" dirty="0"/>
              <a:t> srednja strokovna</a:t>
            </a:r>
            <a:r>
              <a:rPr lang="sl-SI" sz="2000" dirty="0" smtClean="0"/>
              <a:t>/ poklicna </a:t>
            </a:r>
            <a:r>
              <a:rPr lang="sl-SI" sz="2000" dirty="0"/>
              <a:t>šola)</a:t>
            </a:r>
            <a:endParaRPr lang="sl-SI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rgbClr val="C00000"/>
                </a:solidFill>
              </a:rPr>
              <a:t>Podatki o izostankih 36 % </a:t>
            </a:r>
            <a:r>
              <a:rPr lang="sl-SI" sz="2400" dirty="0" smtClean="0"/>
              <a:t>( 21 % vrtec, 26 % OŠ, 60 % gimnazija, 71 % </a:t>
            </a:r>
            <a:r>
              <a:rPr lang="sl-SI" sz="2400" dirty="0"/>
              <a:t>srednja strokovna/poklicna šola </a:t>
            </a:r>
            <a:r>
              <a:rPr lang="sl-SI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>
                <a:solidFill>
                  <a:srgbClr val="C00000"/>
                </a:solidFill>
              </a:rPr>
              <a:t>Podatki o zaposlitvi/ nadaljevanju šolanja 22 % </a:t>
            </a:r>
            <a:r>
              <a:rPr lang="sl-SI" sz="2400" dirty="0" smtClean="0"/>
              <a:t>(19 % OŠ, 56% OŠPP, 14 % gimnazija, 33 % </a:t>
            </a:r>
            <a:r>
              <a:rPr lang="sl-SI" sz="2400" dirty="0"/>
              <a:t>srednja strokovna/poklicna </a:t>
            </a:r>
            <a:r>
              <a:rPr lang="sl-SI" sz="2400" dirty="0" smtClean="0"/>
              <a:t>šola)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91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9793" y="4947175"/>
            <a:ext cx="2156209" cy="1325563"/>
          </a:xfrm>
        </p:spPr>
        <p:txBody>
          <a:bodyPr/>
          <a:lstStyle/>
          <a:p>
            <a:r>
              <a:rPr lang="sl-SI" dirty="0" smtClean="0"/>
              <a:t>Podpora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74" y="365125"/>
            <a:ext cx="4132461" cy="6089944"/>
          </a:xfrm>
        </p:spPr>
      </p:pic>
    </p:spTree>
    <p:extLst>
      <p:ext uri="{BB962C8B-B14F-4D97-AF65-F5344CB8AC3E}">
        <p14:creationId xmlns:p14="http://schemas.microsoft.com/office/powerpoint/2010/main" val="29634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8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>
                <a:solidFill>
                  <a:srgbClr val="C00000"/>
                </a:solidFill>
              </a:rPr>
              <a:t>Zunanja evalvacija</a:t>
            </a:r>
            <a:endParaRPr lang="sl-SI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7" y="1478508"/>
            <a:ext cx="13881155" cy="59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159889"/>
            <a:ext cx="10515600" cy="1325563"/>
          </a:xfrm>
        </p:spPr>
        <p:txBody>
          <a:bodyPr/>
          <a:lstStyle/>
          <a:p>
            <a:r>
              <a:rPr lang="sl-SI" dirty="0" smtClean="0"/>
              <a:t>Čigavo podporo potrebujete?</a:t>
            </a:r>
            <a:endParaRPr lang="sl-SI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0870" y="921788"/>
            <a:ext cx="11927394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Če ocenjujete, da bi potrebovali podporo za izvajanje samoevalvacije,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označite čigavo podporo bi potrebovali.   </a:t>
            </a:r>
            <a:r>
              <a:rPr kumimoji="0" lang="sl-SI" altLang="sl-SI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sl-SI" altLang="sl-SI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 = 248)</a:t>
            </a:r>
            <a:r>
              <a:rPr kumimoji="0" lang="sl-SI" altLang="sl-SI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                             </a:t>
            </a:r>
            <a:r>
              <a:rPr kumimoji="0" lang="sl-SI" altLang="sl-SI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Možnih je več odgovorov</a:t>
            </a: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Druge institucija, katerih podpore si želite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Pedagoški inštitut</a:t>
            </a:r>
          </a:p>
          <a:p>
            <a:r>
              <a:rPr lang="sl-SI" dirty="0" smtClean="0"/>
              <a:t>SIQ</a:t>
            </a:r>
          </a:p>
          <a:p>
            <a:r>
              <a:rPr lang="sl-SI" dirty="0" smtClean="0"/>
              <a:t>GZS</a:t>
            </a:r>
          </a:p>
          <a:p>
            <a:r>
              <a:rPr lang="sl-SI" dirty="0" smtClean="0"/>
              <a:t>Inštitut za kakovost in meroslovje</a:t>
            </a:r>
          </a:p>
          <a:p>
            <a:r>
              <a:rPr lang="sl-SI" dirty="0" smtClean="0"/>
              <a:t>Univerze, fakultete</a:t>
            </a:r>
          </a:p>
          <a:p>
            <a:r>
              <a:rPr lang="sl-SI" dirty="0" smtClean="0"/>
              <a:t>ACS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11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1ka.si/admin/survey/pChart/Cache/f23ddf0731f21ed22c33133fdc62735d?1446979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816" y="1700158"/>
            <a:ext cx="11642840" cy="53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112" y="-70067"/>
            <a:ext cx="11122688" cy="1325563"/>
          </a:xfrm>
        </p:spPr>
        <p:txBody>
          <a:bodyPr/>
          <a:lstStyle/>
          <a:p>
            <a:r>
              <a:rPr lang="sl-SI" dirty="0" smtClean="0"/>
              <a:t>Pri čem bi potrebovali podporo?</a:t>
            </a:r>
            <a:endParaRPr lang="sl-SI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677" y="1060270"/>
            <a:ext cx="11957537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 ocenjujete, da bi potrebovali podporo za izvajanje samoevalvacije,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 čem bi potrebovali podporo oz. kakšno podporo bi potrebovali.  (n = 260)</a:t>
            </a:r>
            <a:b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l-SI" altLang="sl-SI" sz="2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862649" y="2491989"/>
            <a:ext cx="28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-&gt; Izrazito v OŠ in vrtcu (67% in 62%)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822453" y="3399093"/>
            <a:ext cx="308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-&gt; Izrazito v OŠ PP (64%)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822453" y="4392565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-&gt; Izrazito v gimnaziji (53%)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305536" y="2451795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56%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13676" y="2937428"/>
            <a:ext cx="73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45%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315354" y="3401316"/>
            <a:ext cx="73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45%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335452" y="3878663"/>
            <a:ext cx="73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40%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285447" y="4358523"/>
            <a:ext cx="65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39%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184954" y="4833262"/>
            <a:ext cx="64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24%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114624" y="5315585"/>
            <a:ext cx="77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22%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53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Dostop do podatkov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Prehodnost na višje ravni izobraževanja</a:t>
            </a:r>
          </a:p>
          <a:p>
            <a:r>
              <a:rPr lang="sl-SI" dirty="0" smtClean="0"/>
              <a:t>Uspešnost učencev/dijakov pri nadaljnjem izobraževanju</a:t>
            </a:r>
          </a:p>
          <a:p>
            <a:r>
              <a:rPr lang="sl-SI" dirty="0" smtClean="0"/>
              <a:t>Primerjava podobnih šol</a:t>
            </a:r>
          </a:p>
          <a:p>
            <a:r>
              <a:rPr lang="sl-SI" dirty="0" smtClean="0"/>
              <a:t>Poklicna kariera dijakov po končani srednji šoli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05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Druga podpora, ki jo potrebujete: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</a:t>
            </a:r>
            <a:r>
              <a:rPr lang="sl-SI" dirty="0" smtClean="0"/>
              <a:t>notna navodila, zapis standardov, metodologij</a:t>
            </a:r>
          </a:p>
          <a:p>
            <a:r>
              <a:rPr lang="sl-SI" dirty="0"/>
              <a:t>U</a:t>
            </a:r>
            <a:r>
              <a:rPr lang="sl-SI" dirty="0" smtClean="0"/>
              <a:t>sposabljanje pripravljavcev samoevalvacije </a:t>
            </a:r>
          </a:p>
          <a:p>
            <a:r>
              <a:rPr lang="sl-SI" dirty="0"/>
              <a:t>S</a:t>
            </a:r>
            <a:r>
              <a:rPr lang="sl-SI" dirty="0" smtClean="0"/>
              <a:t>trokovno svetovanje</a:t>
            </a:r>
          </a:p>
          <a:p>
            <a:r>
              <a:rPr lang="sl-SI" dirty="0"/>
              <a:t>S</a:t>
            </a:r>
            <a:r>
              <a:rPr lang="sl-SI" dirty="0" smtClean="0"/>
              <a:t>istemsko vrednotenje dela komisije za kakovost oz. vodje komisije za kakovost; svetovalec za kakovost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52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Hvala za pozornost.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Tanja.tastanoska@gov.si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64" y="4985006"/>
            <a:ext cx="4340028" cy="11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Merila zunanje evalvacije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7" y="1427797"/>
            <a:ext cx="7842908" cy="4749166"/>
          </a:xfrm>
        </p:spPr>
      </p:pic>
      <p:sp>
        <p:nvSpPr>
          <p:cNvPr id="5" name="PoljeZBesedilom 4"/>
          <p:cNvSpPr txBox="1"/>
          <p:nvPr/>
        </p:nvSpPr>
        <p:spPr>
          <a:xfrm>
            <a:off x="8800445" y="1587176"/>
            <a:ext cx="31557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Seznam/tem področij, </a:t>
            </a:r>
          </a:p>
          <a:p>
            <a:r>
              <a:rPr lang="sl-SI" sz="2400" dirty="0" smtClean="0"/>
              <a:t>brez okvira in standardov: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C00000"/>
                </a:solidFill>
              </a:rPr>
              <a:t>Slovenija</a:t>
            </a:r>
            <a:r>
              <a:rPr lang="sl-SI" sz="2400" dirty="0" smtClean="0"/>
              <a:t>, Estonija (zakonska skladnost)</a:t>
            </a:r>
          </a:p>
          <a:p>
            <a:r>
              <a:rPr lang="sl-SI" sz="2400" dirty="0" smtClean="0"/>
              <a:t>Danska (NPZ, delež vpisa)</a:t>
            </a:r>
          </a:p>
          <a:p>
            <a:r>
              <a:rPr lang="sl-SI" sz="2400" dirty="0" smtClean="0"/>
              <a:t>Francija (lokalno /ciljno usmerjene pogodbe) Švedska</a:t>
            </a:r>
            <a:r>
              <a:rPr lang="sl-SI" sz="2400" dirty="0"/>
              <a:t> </a:t>
            </a:r>
            <a:r>
              <a:rPr lang="sl-SI" sz="2400" dirty="0" smtClean="0"/>
              <a:t>(avtonomija inšpektorata o parametrih)</a:t>
            </a:r>
          </a:p>
          <a:p>
            <a:r>
              <a:rPr lang="sl-SI" sz="2400" dirty="0" smtClean="0"/>
              <a:t>Ciper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86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Raba nacionalnih preizkusov znanja za zunanjo evalvacijo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1" y="1883440"/>
            <a:ext cx="7294784" cy="4217996"/>
          </a:xfrm>
        </p:spPr>
      </p:pic>
      <p:sp>
        <p:nvSpPr>
          <p:cNvPr id="7" name="PoljeZBesedilom 6"/>
          <p:cNvSpPr txBox="1"/>
          <p:nvPr/>
        </p:nvSpPr>
        <p:spPr>
          <a:xfrm>
            <a:off x="8531525" y="2027208"/>
            <a:ext cx="2822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Testi obstajajo, a niso v rabi za obstoječo eksterno evalvacijo: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C00000"/>
                </a:solidFill>
              </a:rPr>
              <a:t>Slovenija</a:t>
            </a:r>
            <a:r>
              <a:rPr lang="sl-SI" sz="2400" dirty="0" smtClean="0"/>
              <a:t>, Estonija, Slovaška in Grčija.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" y="611981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Vir: </a:t>
            </a:r>
            <a:r>
              <a:rPr lang="sl-SI" sz="1400" dirty="0" err="1"/>
              <a:t>European</a:t>
            </a:r>
            <a:r>
              <a:rPr lang="sl-SI" sz="1400" dirty="0"/>
              <a:t> </a:t>
            </a:r>
            <a:r>
              <a:rPr lang="sl-SI" sz="1400" dirty="0" err="1"/>
              <a:t>Commission</a:t>
            </a:r>
            <a:r>
              <a:rPr lang="sl-SI" sz="1400" dirty="0"/>
              <a:t>/EACEA/</a:t>
            </a:r>
            <a:r>
              <a:rPr lang="sl-SI" sz="1400" dirty="0" err="1"/>
              <a:t>Eurydice</a:t>
            </a:r>
            <a:r>
              <a:rPr lang="sl-SI" sz="1400" dirty="0"/>
              <a:t>, 2015. </a:t>
            </a:r>
            <a:r>
              <a:rPr lang="sl-SI" sz="1400" dirty="0" err="1"/>
              <a:t>Structural</a:t>
            </a:r>
            <a:r>
              <a:rPr lang="sl-SI" sz="1400" dirty="0"/>
              <a:t> </a:t>
            </a:r>
            <a:r>
              <a:rPr lang="sl-SI" sz="1400" dirty="0" err="1"/>
              <a:t>Indicators</a:t>
            </a:r>
            <a:r>
              <a:rPr lang="sl-SI" sz="1400" dirty="0"/>
              <a:t> </a:t>
            </a:r>
            <a:r>
              <a:rPr lang="sl-SI" sz="1400" dirty="0" err="1"/>
              <a:t>for</a:t>
            </a:r>
            <a:r>
              <a:rPr lang="sl-SI" sz="1400" dirty="0"/>
              <a:t> Monitoring </a:t>
            </a:r>
            <a:r>
              <a:rPr lang="sl-SI" sz="1400" dirty="0" err="1"/>
              <a:t>Education</a:t>
            </a:r>
            <a:r>
              <a:rPr lang="sl-SI" sz="1400" dirty="0"/>
              <a:t>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r>
              <a:rPr lang="sl-SI" sz="1400" dirty="0" err="1"/>
              <a:t>Training</a:t>
            </a:r>
            <a:r>
              <a:rPr lang="sl-SI" sz="1400" dirty="0"/>
              <a:t> </a:t>
            </a:r>
            <a:r>
              <a:rPr lang="sl-SI" sz="1400" dirty="0" err="1"/>
              <a:t>Systems</a:t>
            </a:r>
            <a:r>
              <a:rPr lang="sl-SI" sz="1400" dirty="0"/>
              <a:t> in </a:t>
            </a:r>
            <a:r>
              <a:rPr lang="sl-SI" sz="1400" dirty="0" err="1"/>
              <a:t>Europe</a:t>
            </a:r>
            <a:r>
              <a:rPr lang="sl-SI" sz="1400" dirty="0"/>
              <a:t> -2015.Eurydice </a:t>
            </a:r>
            <a:r>
              <a:rPr lang="sl-SI" sz="1400" dirty="0" err="1"/>
              <a:t>Background</a:t>
            </a:r>
            <a:r>
              <a:rPr lang="sl-SI" sz="1400" dirty="0"/>
              <a:t> </a:t>
            </a:r>
            <a:r>
              <a:rPr lang="sl-SI" sz="1400" dirty="0" err="1"/>
              <a:t>Report</a:t>
            </a:r>
            <a:r>
              <a:rPr lang="sl-SI" sz="1400" dirty="0"/>
              <a:t> to </a:t>
            </a:r>
            <a:r>
              <a:rPr lang="sl-SI" sz="1400" dirty="0" err="1"/>
              <a:t>the</a:t>
            </a:r>
            <a:r>
              <a:rPr lang="sl-SI" sz="1400" dirty="0"/>
              <a:t> </a:t>
            </a:r>
            <a:r>
              <a:rPr lang="sl-SI" sz="1400" dirty="0" err="1"/>
              <a:t>Education</a:t>
            </a:r>
            <a:r>
              <a:rPr lang="sl-SI" sz="1400" dirty="0"/>
              <a:t>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r>
              <a:rPr lang="sl-SI" sz="1400" dirty="0" err="1"/>
              <a:t>Training</a:t>
            </a:r>
            <a:r>
              <a:rPr lang="sl-SI" sz="1400" dirty="0"/>
              <a:t> Monitor 2015. </a:t>
            </a:r>
            <a:r>
              <a:rPr lang="sl-SI" sz="1400" dirty="0" err="1"/>
              <a:t>Eurydice</a:t>
            </a:r>
            <a:r>
              <a:rPr lang="sl-SI" sz="1400" dirty="0"/>
              <a:t> </a:t>
            </a:r>
            <a:r>
              <a:rPr lang="sl-SI" sz="1400" dirty="0" err="1"/>
              <a:t>Report</a:t>
            </a:r>
            <a:r>
              <a:rPr lang="sl-SI" sz="1400" dirty="0"/>
              <a:t>. Luxembourg: </a:t>
            </a:r>
            <a:r>
              <a:rPr lang="sl-SI" sz="1400" dirty="0" err="1"/>
              <a:t>Publications</a:t>
            </a:r>
            <a:r>
              <a:rPr lang="sl-SI" sz="1400" dirty="0"/>
              <a:t> Office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</a:t>
            </a:r>
            <a:r>
              <a:rPr lang="sl-SI" sz="1400" dirty="0" err="1"/>
              <a:t>European</a:t>
            </a:r>
            <a:r>
              <a:rPr lang="sl-SI" sz="1400" dirty="0"/>
              <a:t> Union, </a:t>
            </a:r>
            <a:r>
              <a:rPr lang="sl-SI" sz="1400" dirty="0" err="1"/>
              <a:t>pridobleno</a:t>
            </a:r>
            <a:r>
              <a:rPr lang="sl-SI" sz="1400" dirty="0"/>
              <a:t> 13.11.2015 z </a:t>
            </a:r>
            <a:r>
              <a:rPr lang="sl-SI" sz="1400" u="sng" dirty="0">
                <a:hlinkClick r:id="rId3"/>
              </a:rPr>
              <a:t>http://www.eurydice.si/images/15_structural_indicators_JAF.pdf</a:t>
            </a:r>
            <a:endParaRPr lang="sl-SI" sz="1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99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Razširjanje poročil zunanje evalvacije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9" y="1421775"/>
            <a:ext cx="7087116" cy="4755188"/>
          </a:xfrm>
        </p:spPr>
      </p:pic>
      <p:sp>
        <p:nvSpPr>
          <p:cNvPr id="5" name="PoljeZBesedilom 4"/>
          <p:cNvSpPr txBox="1"/>
          <p:nvPr/>
        </p:nvSpPr>
        <p:spPr>
          <a:xfrm>
            <a:off x="8212347" y="1932317"/>
            <a:ext cx="3001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Slovenija</a:t>
            </a:r>
            <a:r>
              <a:rPr lang="sl-SI" sz="2400" dirty="0" smtClean="0"/>
              <a:t>: poročila dobijo šole in zaposleni, ki jih zadeva, občine, če se priporočila nanašajo na njihove pristojnosti; dostopna na zahtevo</a:t>
            </a:r>
            <a:r>
              <a:rPr lang="sl-SI" sz="2400" dirty="0"/>
              <a:t>,</a:t>
            </a:r>
            <a:r>
              <a:rPr lang="sl-SI" sz="2400" dirty="0" smtClean="0"/>
              <a:t> prikriti osebni podatki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675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68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 smtClean="0">
                <a:solidFill>
                  <a:srgbClr val="C00000"/>
                </a:solidFill>
              </a:rPr>
              <a:t>Notranja evalvacija</a:t>
            </a:r>
            <a:endParaRPr lang="sl-SI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Status notranje evalvacije – trend obveznosti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7" y="1664857"/>
            <a:ext cx="8053862" cy="4766572"/>
          </a:xfrm>
        </p:spPr>
      </p:pic>
      <p:sp>
        <p:nvSpPr>
          <p:cNvPr id="5" name="PoljeZBesedilom 4"/>
          <p:cNvSpPr txBox="1"/>
          <p:nvPr/>
        </p:nvSpPr>
        <p:spPr>
          <a:xfrm>
            <a:off x="8983226" y="1467059"/>
            <a:ext cx="28694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Od leta 2000 je postala notranja  evalvacija obvezna v 12 sistemih. </a:t>
            </a:r>
          </a:p>
          <a:p>
            <a:endParaRPr lang="sl-SI" sz="2000" dirty="0"/>
          </a:p>
          <a:p>
            <a:r>
              <a:rPr lang="sl-SI" sz="2000" dirty="0" smtClean="0"/>
              <a:t>V </a:t>
            </a:r>
            <a:r>
              <a:rPr lang="sl-SI" sz="2000" dirty="0" smtClean="0">
                <a:solidFill>
                  <a:srgbClr val="C00000"/>
                </a:solidFill>
              </a:rPr>
              <a:t>Sloveniji </a:t>
            </a:r>
            <a:r>
              <a:rPr lang="sl-SI" sz="2000" dirty="0" smtClean="0"/>
              <a:t>2008 za vse šole. </a:t>
            </a:r>
          </a:p>
          <a:p>
            <a:r>
              <a:rPr lang="sl-SI" sz="2000" dirty="0" smtClean="0"/>
              <a:t>Obveznost so uvedle še: </a:t>
            </a:r>
          </a:p>
          <a:p>
            <a:r>
              <a:rPr lang="sl-SI" sz="2000" dirty="0" smtClean="0"/>
              <a:t>Portugalska (2002), Estonija (2006), Hrvaška (2008), </a:t>
            </a:r>
            <a:r>
              <a:rPr lang="sl-SI" sz="2000" dirty="0"/>
              <a:t>Luksemburg </a:t>
            </a:r>
            <a:r>
              <a:rPr lang="sl-SI" sz="2000" dirty="0" smtClean="0"/>
              <a:t>(2009)</a:t>
            </a:r>
            <a:endParaRPr lang="sl-SI" sz="2000" dirty="0"/>
          </a:p>
          <a:p>
            <a:r>
              <a:rPr lang="sl-SI" sz="2000" dirty="0" smtClean="0"/>
              <a:t> Združeni kraljestvo (Wales in Severna Irska, 2010), Italija (2011), Madžarska (2011), Irska (2012), Avstrija (2012), Grčija (2013)</a:t>
            </a:r>
            <a:endParaRPr lang="sl-SI" dirty="0"/>
          </a:p>
        </p:txBody>
      </p:sp>
      <p:sp>
        <p:nvSpPr>
          <p:cNvPr id="7" name="5-kraka zvezda 6"/>
          <p:cNvSpPr/>
          <p:nvPr/>
        </p:nvSpPr>
        <p:spPr>
          <a:xfrm>
            <a:off x="1296238" y="5466307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5-kraka zvezda 7"/>
          <p:cNvSpPr/>
          <p:nvPr/>
        </p:nvSpPr>
        <p:spPr>
          <a:xfrm>
            <a:off x="3016181" y="4985661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5-kraka zvezda 8"/>
          <p:cNvSpPr/>
          <p:nvPr/>
        </p:nvSpPr>
        <p:spPr>
          <a:xfrm>
            <a:off x="3480076" y="3681062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5-kraka zvezda 9"/>
          <p:cNvSpPr/>
          <p:nvPr/>
        </p:nvSpPr>
        <p:spPr>
          <a:xfrm>
            <a:off x="3130059" y="5029211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5-kraka zvezda 10"/>
          <p:cNvSpPr/>
          <p:nvPr/>
        </p:nvSpPr>
        <p:spPr>
          <a:xfrm>
            <a:off x="1381648" y="3843512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5-kraka zvezda 11"/>
          <p:cNvSpPr/>
          <p:nvPr/>
        </p:nvSpPr>
        <p:spPr>
          <a:xfrm>
            <a:off x="1825447" y="4337557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5-kraka zvezda 12"/>
          <p:cNvSpPr/>
          <p:nvPr/>
        </p:nvSpPr>
        <p:spPr>
          <a:xfrm>
            <a:off x="1724964" y="3995912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5-kraka zvezda 13"/>
          <p:cNvSpPr/>
          <p:nvPr/>
        </p:nvSpPr>
        <p:spPr>
          <a:xfrm>
            <a:off x="2820225" y="5261990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5-kraka zvezda 14"/>
          <p:cNvSpPr/>
          <p:nvPr/>
        </p:nvSpPr>
        <p:spPr>
          <a:xfrm>
            <a:off x="3242261" y="4900257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5-kraka zvezda 15"/>
          <p:cNvSpPr/>
          <p:nvPr/>
        </p:nvSpPr>
        <p:spPr>
          <a:xfrm>
            <a:off x="2900621" y="4860067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5-kraka zvezda 16"/>
          <p:cNvSpPr/>
          <p:nvPr/>
        </p:nvSpPr>
        <p:spPr>
          <a:xfrm>
            <a:off x="3614051" y="5563447"/>
            <a:ext cx="180872" cy="2110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0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1250</Words>
  <Application>Microsoft Office PowerPoint</Application>
  <PresentationFormat>Po meri</PresentationFormat>
  <Paragraphs>175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46" baseType="lpstr">
      <vt:lpstr>Officeova tema</vt:lpstr>
      <vt:lpstr>   Študija Eurydice: Ugotavljanje in zagotavljanje kakovosti v izobraževanju, poudarki za Slovenijo in  analiza ankete za ravnatelje o samoevalvaciji</vt:lpstr>
      <vt:lpstr>Umestitev Slovenije v študiji</vt:lpstr>
      <vt:lpstr>Komu so šole odgovorne?</vt:lpstr>
      <vt:lpstr>Zunanja evalvacija</vt:lpstr>
      <vt:lpstr>Merila zunanje evalvacije</vt:lpstr>
      <vt:lpstr>Raba nacionalnih preizkusov znanja za zunanjo evalvacijo</vt:lpstr>
      <vt:lpstr>Razširjanje poročil zunanje evalvacije</vt:lpstr>
      <vt:lpstr>Notranja evalvacija</vt:lpstr>
      <vt:lpstr>Status notranje evalvacije – trend obveznosti</vt:lpstr>
      <vt:lpstr>Podporni ukrepi za notranje evalvatorje</vt:lpstr>
      <vt:lpstr>Uporaba in uporabniki rezultatov notranje evalvacije šol</vt:lpstr>
      <vt:lpstr>Analiza rezultatov ankete za ravnatelje o samoevalvaciji</vt:lpstr>
      <vt:lpstr>Anketa za ravnatelje o samoevalvaciji</vt:lpstr>
      <vt:lpstr>Struktura anketirancev</vt:lpstr>
      <vt:lpstr>Starost</vt:lpstr>
      <vt:lpstr>Spol</vt:lpstr>
      <vt:lpstr>Tip zavoda (možnih več odgovorov)</vt:lpstr>
      <vt:lpstr>Ali na šoli/v vrtcu opravljate samoevalvacijo?  (n = 323)</vt:lpstr>
      <vt:lpstr>Javna objava </vt:lpstr>
      <vt:lpstr>  Ali je samoevalvacijsko poročilo javno objavljeno?</vt:lpstr>
      <vt:lpstr>Razlogi za samoevalvacijo</vt:lpstr>
      <vt:lpstr>Razlogi za samoevalvacijo </vt:lpstr>
      <vt:lpstr>S samoevalvacijo izboljšujemo</vt:lpstr>
      <vt:lpstr>Proces in vloge v samoevalvaciji</vt:lpstr>
      <vt:lpstr>Proces samoevalvacije – vloge, sodelujoči</vt:lpstr>
      <vt:lpstr>Proces samoevalvacije – vloge, sodelujoči</vt:lpstr>
      <vt:lpstr>Skupina za kakovost, na našem zavodu je ni</vt:lpstr>
      <vt:lpstr>Cilji  samoevalvacije</vt:lpstr>
      <vt:lpstr>VRTEC</vt:lpstr>
      <vt:lpstr>Cilji samoevalvacije</vt:lpstr>
      <vt:lpstr>OSNOVNA ŠOLA</vt:lpstr>
      <vt:lpstr>Cilji samoevalvacije</vt:lpstr>
      <vt:lpstr>GIMNAZIJA</vt:lpstr>
      <vt:lpstr>Cilji samoevalvacije</vt:lpstr>
      <vt:lpstr>SREDNJA POLKICNA/ STROKOVNA ŠOLA</vt:lpstr>
      <vt:lpstr>Cilji samoevalvacije</vt:lpstr>
      <vt:lpstr>Podatki</vt:lpstr>
      <vt:lpstr>Podatki, uporabljeni pri samoevalvaciji</vt:lpstr>
      <vt:lpstr>Podpora</vt:lpstr>
      <vt:lpstr>Čigavo podporo potrebujete?</vt:lpstr>
      <vt:lpstr>Druge institucija, katerih podpore si želite</vt:lpstr>
      <vt:lpstr>Pri čem bi potrebovali podporo?</vt:lpstr>
      <vt:lpstr>Dostop do podatkov</vt:lpstr>
      <vt:lpstr>Druga podpora, ki jo potrebujete:</vt:lpstr>
      <vt:lpstr>Hvala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ankete za ravnatelje o samoevalvacijo</dc:title>
  <dc:creator>Tanja Taštanoska</dc:creator>
  <cp:lastModifiedBy>Tanja Taštanoska</cp:lastModifiedBy>
  <cp:revision>76</cp:revision>
  <dcterms:created xsi:type="dcterms:W3CDTF">2015-11-08T10:34:02Z</dcterms:created>
  <dcterms:modified xsi:type="dcterms:W3CDTF">2015-12-03T09:45:26Z</dcterms:modified>
</cp:coreProperties>
</file>