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377" r:id="rId3"/>
    <p:sldId id="257" r:id="rId4"/>
    <p:sldId id="400" r:id="rId5"/>
    <p:sldId id="388" r:id="rId6"/>
    <p:sldId id="391" r:id="rId7"/>
    <p:sldId id="409" r:id="rId8"/>
    <p:sldId id="402" r:id="rId9"/>
    <p:sldId id="378" r:id="rId10"/>
    <p:sldId id="408" r:id="rId11"/>
    <p:sldId id="410" r:id="rId12"/>
    <p:sldId id="371" r:id="rId13"/>
    <p:sldId id="386" r:id="rId14"/>
    <p:sldId id="372" r:id="rId15"/>
    <p:sldId id="411" r:id="rId16"/>
    <p:sldId id="412" r:id="rId17"/>
    <p:sldId id="387" r:id="rId18"/>
    <p:sldId id="413" r:id="rId19"/>
    <p:sldId id="404" r:id="rId20"/>
    <p:sldId id="401" r:id="rId21"/>
  </p:sldIdLst>
  <p:sldSz cx="9144000" cy="6858000" type="screen4x3"/>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1" d="100"/>
          <a:sy n="101" d="100"/>
        </p:scale>
        <p:origin x="-2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8AA1C4-A3DD-CE4D-8133-A920A45D2B46}" type="datetimeFigureOut">
              <a:rPr lang="da-DK" smtClean="0"/>
              <a:t>03-12-2015</a:t>
            </a:fld>
            <a:endParaRPr lang="da-DK"/>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32F48D4-E075-8643-95BA-8C3CBAB187C3}" type="slidenum">
              <a:rPr lang="da-DK" smtClean="0"/>
              <a:t>‹#›</a:t>
            </a:fld>
            <a:endParaRPr lang="da-DK"/>
          </a:p>
        </p:txBody>
      </p:sp>
    </p:spTree>
    <p:extLst>
      <p:ext uri="{BB962C8B-B14F-4D97-AF65-F5344CB8AC3E}">
        <p14:creationId xmlns:p14="http://schemas.microsoft.com/office/powerpoint/2010/main" val="17514877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593DE3-2CE6-5146-89EF-0A5E387388DF}" type="datetimeFigureOut">
              <a:rPr lang="da-DK" smtClean="0"/>
              <a:t>03-12-2015</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945265-7AD4-584D-8042-A3B567F820CC}" type="slidenum">
              <a:rPr lang="da-DK" smtClean="0"/>
              <a:t>‹#›</a:t>
            </a:fld>
            <a:endParaRPr lang="da-DK"/>
          </a:p>
        </p:txBody>
      </p:sp>
    </p:spTree>
    <p:extLst>
      <p:ext uri="{BB962C8B-B14F-4D97-AF65-F5344CB8AC3E}">
        <p14:creationId xmlns:p14="http://schemas.microsoft.com/office/powerpoint/2010/main" val="13570337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en-GB" dirty="0"/>
          </a:p>
        </p:txBody>
      </p:sp>
      <p:sp>
        <p:nvSpPr>
          <p:cNvPr id="4" name="Pladsholder til diasnummer 3"/>
          <p:cNvSpPr>
            <a:spLocks noGrp="1"/>
          </p:cNvSpPr>
          <p:nvPr>
            <p:ph type="sldNum" sz="quarter" idx="10"/>
          </p:nvPr>
        </p:nvSpPr>
        <p:spPr/>
        <p:txBody>
          <a:bodyPr/>
          <a:lstStyle/>
          <a:p>
            <a:fld id="{2336C548-B58F-4577-956A-A567C7589401}" type="slidenum">
              <a:rPr lang="en-GB" smtClean="0"/>
              <a:pPr/>
              <a:t>2</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307D0A1B-28E0-3F40-B34E-9711D987D0C9}" type="datetime1">
              <a:rPr lang="da-DK" smtClean="0"/>
              <a:t>03-12-2015</a:t>
            </a:fld>
            <a:endParaRPr lang="da-DK"/>
          </a:p>
        </p:txBody>
      </p:sp>
      <p:sp>
        <p:nvSpPr>
          <p:cNvPr id="5" name="Pladsholder til sidefod 4"/>
          <p:cNvSpPr>
            <a:spLocks noGrp="1"/>
          </p:cNvSpPr>
          <p:nvPr>
            <p:ph type="ftr" sz="quarter" idx="11"/>
          </p:nvPr>
        </p:nvSpPr>
        <p:spPr/>
        <p:txBody>
          <a:bodyPr/>
          <a:lstStyle/>
          <a:p>
            <a:r>
              <a:rPr lang="da-DK" smtClean="0"/>
              <a:t>Hans Joergen Knudsen, NCE</a:t>
            </a:r>
            <a:endParaRPr lang="da-DK"/>
          </a:p>
        </p:txBody>
      </p:sp>
      <p:sp>
        <p:nvSpPr>
          <p:cNvPr id="6" name="Pladsholder til diasnummer 5"/>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236039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A6BADC1-0C6E-3B4C-83F3-B62A68F4BF07}" type="datetime1">
              <a:rPr lang="da-DK" smtClean="0"/>
              <a:t>03-12-2015</a:t>
            </a:fld>
            <a:endParaRPr lang="da-DK"/>
          </a:p>
        </p:txBody>
      </p:sp>
      <p:sp>
        <p:nvSpPr>
          <p:cNvPr id="5" name="Pladsholder til sidefod 4"/>
          <p:cNvSpPr>
            <a:spLocks noGrp="1"/>
          </p:cNvSpPr>
          <p:nvPr>
            <p:ph type="ftr" sz="quarter" idx="11"/>
          </p:nvPr>
        </p:nvSpPr>
        <p:spPr/>
        <p:txBody>
          <a:bodyPr/>
          <a:lstStyle/>
          <a:p>
            <a:r>
              <a:rPr lang="da-DK" smtClean="0"/>
              <a:t>Hans Joergen Knudsen, NCE</a:t>
            </a:r>
            <a:endParaRPr lang="da-DK"/>
          </a:p>
        </p:txBody>
      </p:sp>
      <p:sp>
        <p:nvSpPr>
          <p:cNvPr id="6" name="Pladsholder til diasnummer 5"/>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3637214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0D5D988-8E66-E54E-9DDC-0FAC18935BA4}" type="datetime1">
              <a:rPr lang="da-DK" smtClean="0"/>
              <a:t>03-12-2015</a:t>
            </a:fld>
            <a:endParaRPr lang="da-DK"/>
          </a:p>
        </p:txBody>
      </p:sp>
      <p:sp>
        <p:nvSpPr>
          <p:cNvPr id="5" name="Pladsholder til sidefod 4"/>
          <p:cNvSpPr>
            <a:spLocks noGrp="1"/>
          </p:cNvSpPr>
          <p:nvPr>
            <p:ph type="ftr" sz="quarter" idx="11"/>
          </p:nvPr>
        </p:nvSpPr>
        <p:spPr/>
        <p:txBody>
          <a:bodyPr/>
          <a:lstStyle/>
          <a:p>
            <a:r>
              <a:rPr lang="da-DK" smtClean="0"/>
              <a:t>Hans Joergen Knudsen, NCE</a:t>
            </a:r>
            <a:endParaRPr lang="da-DK"/>
          </a:p>
        </p:txBody>
      </p:sp>
      <p:sp>
        <p:nvSpPr>
          <p:cNvPr id="6" name="Pladsholder til diasnummer 5"/>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167988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idx="1"/>
          </p:nvPr>
        </p:nvSpPr>
        <p:spPr/>
        <p:txBody>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35D61A0-78C8-7240-872D-D280BA7B95EE}" type="datetime1">
              <a:rPr lang="da-DK" smtClean="0"/>
              <a:t>03-12-2015</a:t>
            </a:fld>
            <a:endParaRPr lang="da-DK"/>
          </a:p>
        </p:txBody>
      </p:sp>
      <p:sp>
        <p:nvSpPr>
          <p:cNvPr id="5" name="Pladsholder til sidefod 4"/>
          <p:cNvSpPr>
            <a:spLocks noGrp="1"/>
          </p:cNvSpPr>
          <p:nvPr>
            <p:ph type="ftr" sz="quarter" idx="11"/>
          </p:nvPr>
        </p:nvSpPr>
        <p:spPr/>
        <p:txBody>
          <a:bodyPr/>
          <a:lstStyle/>
          <a:p>
            <a:r>
              <a:rPr lang="da-DK" smtClean="0"/>
              <a:t>Hans Joergen Knudsen, NCE</a:t>
            </a:r>
            <a:endParaRPr lang="da-DK"/>
          </a:p>
        </p:txBody>
      </p:sp>
      <p:sp>
        <p:nvSpPr>
          <p:cNvPr id="6" name="Pladsholder til diasnummer 5"/>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3228113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teksttypografierne i masteren</a:t>
            </a:r>
          </a:p>
        </p:txBody>
      </p:sp>
      <p:sp>
        <p:nvSpPr>
          <p:cNvPr id="4" name="Pladsholder til dato 3"/>
          <p:cNvSpPr>
            <a:spLocks noGrp="1"/>
          </p:cNvSpPr>
          <p:nvPr>
            <p:ph type="dt" sz="half" idx="10"/>
          </p:nvPr>
        </p:nvSpPr>
        <p:spPr/>
        <p:txBody>
          <a:bodyPr/>
          <a:lstStyle/>
          <a:p>
            <a:fld id="{644D7F5F-DBDD-E44B-A263-784ADDA5185B}" type="datetime1">
              <a:rPr lang="da-DK" smtClean="0"/>
              <a:t>03-12-2015</a:t>
            </a:fld>
            <a:endParaRPr lang="da-DK"/>
          </a:p>
        </p:txBody>
      </p:sp>
      <p:sp>
        <p:nvSpPr>
          <p:cNvPr id="5" name="Pladsholder til sidefod 4"/>
          <p:cNvSpPr>
            <a:spLocks noGrp="1"/>
          </p:cNvSpPr>
          <p:nvPr>
            <p:ph type="ftr" sz="quarter" idx="11"/>
          </p:nvPr>
        </p:nvSpPr>
        <p:spPr/>
        <p:txBody>
          <a:bodyPr/>
          <a:lstStyle/>
          <a:p>
            <a:r>
              <a:rPr lang="da-DK" smtClean="0"/>
              <a:t>Hans Joergen Knudsen, NCE</a:t>
            </a:r>
            <a:endParaRPr lang="da-DK"/>
          </a:p>
        </p:txBody>
      </p:sp>
      <p:sp>
        <p:nvSpPr>
          <p:cNvPr id="6" name="Pladsholder til diasnummer 5"/>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31175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E1FBD993-DF50-FF49-8E83-BD8BB72E1092}" type="datetime1">
              <a:rPr lang="da-DK" smtClean="0"/>
              <a:t>03-12-2015</a:t>
            </a:fld>
            <a:endParaRPr lang="da-DK"/>
          </a:p>
        </p:txBody>
      </p:sp>
      <p:sp>
        <p:nvSpPr>
          <p:cNvPr id="6" name="Pladsholder til sidefod 5"/>
          <p:cNvSpPr>
            <a:spLocks noGrp="1"/>
          </p:cNvSpPr>
          <p:nvPr>
            <p:ph type="ftr" sz="quarter" idx="11"/>
          </p:nvPr>
        </p:nvSpPr>
        <p:spPr/>
        <p:txBody>
          <a:bodyPr/>
          <a:lstStyle/>
          <a:p>
            <a:r>
              <a:rPr lang="da-DK" smtClean="0"/>
              <a:t>Hans Joergen Knudsen, NCE</a:t>
            </a:r>
            <a:endParaRPr lang="da-DK"/>
          </a:p>
        </p:txBody>
      </p:sp>
      <p:sp>
        <p:nvSpPr>
          <p:cNvPr id="7" name="Pladsholder til diasnummer 6"/>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179026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teksttypografierne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FD443582-8B62-CD45-B82F-652D9E6936FD}" type="datetime1">
              <a:rPr lang="da-DK" smtClean="0"/>
              <a:t>03-12-2015</a:t>
            </a:fld>
            <a:endParaRPr lang="da-DK"/>
          </a:p>
        </p:txBody>
      </p:sp>
      <p:sp>
        <p:nvSpPr>
          <p:cNvPr id="8" name="Pladsholder til sidefod 7"/>
          <p:cNvSpPr>
            <a:spLocks noGrp="1"/>
          </p:cNvSpPr>
          <p:nvPr>
            <p:ph type="ftr" sz="quarter" idx="11"/>
          </p:nvPr>
        </p:nvSpPr>
        <p:spPr/>
        <p:txBody>
          <a:bodyPr/>
          <a:lstStyle/>
          <a:p>
            <a:r>
              <a:rPr lang="da-DK" smtClean="0"/>
              <a:t>Hans Joergen Knudsen, NCE</a:t>
            </a:r>
            <a:endParaRPr lang="da-DK"/>
          </a:p>
        </p:txBody>
      </p:sp>
      <p:sp>
        <p:nvSpPr>
          <p:cNvPr id="9" name="Pladsholder til diasnummer 8"/>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1040254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masteren</a:t>
            </a:r>
            <a:endParaRPr lang="da-DK"/>
          </a:p>
        </p:txBody>
      </p:sp>
      <p:sp>
        <p:nvSpPr>
          <p:cNvPr id="3" name="Pladsholder til dato 2"/>
          <p:cNvSpPr>
            <a:spLocks noGrp="1"/>
          </p:cNvSpPr>
          <p:nvPr>
            <p:ph type="dt" sz="half" idx="10"/>
          </p:nvPr>
        </p:nvSpPr>
        <p:spPr/>
        <p:txBody>
          <a:bodyPr/>
          <a:lstStyle/>
          <a:p>
            <a:fld id="{019FC4D5-2573-CF42-9C42-36BE46539B34}" type="datetime1">
              <a:rPr lang="da-DK" smtClean="0"/>
              <a:t>03-12-2015</a:t>
            </a:fld>
            <a:endParaRPr lang="da-DK"/>
          </a:p>
        </p:txBody>
      </p:sp>
      <p:sp>
        <p:nvSpPr>
          <p:cNvPr id="4" name="Pladsholder til sidefod 3"/>
          <p:cNvSpPr>
            <a:spLocks noGrp="1"/>
          </p:cNvSpPr>
          <p:nvPr>
            <p:ph type="ftr" sz="quarter" idx="11"/>
          </p:nvPr>
        </p:nvSpPr>
        <p:spPr/>
        <p:txBody>
          <a:bodyPr/>
          <a:lstStyle/>
          <a:p>
            <a:r>
              <a:rPr lang="da-DK" smtClean="0"/>
              <a:t>Hans Joergen Knudsen, NCE</a:t>
            </a:r>
            <a:endParaRPr lang="da-DK"/>
          </a:p>
        </p:txBody>
      </p:sp>
      <p:sp>
        <p:nvSpPr>
          <p:cNvPr id="5" name="Pladsholder til diasnummer 4"/>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595655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5CA1C56F-DFD7-4941-9B6B-334E5C27953B}" type="datetime1">
              <a:rPr lang="da-DK" smtClean="0"/>
              <a:t>03-12-2015</a:t>
            </a:fld>
            <a:endParaRPr lang="da-DK"/>
          </a:p>
        </p:txBody>
      </p:sp>
      <p:sp>
        <p:nvSpPr>
          <p:cNvPr id="3" name="Pladsholder til sidefod 2"/>
          <p:cNvSpPr>
            <a:spLocks noGrp="1"/>
          </p:cNvSpPr>
          <p:nvPr>
            <p:ph type="ftr" sz="quarter" idx="11"/>
          </p:nvPr>
        </p:nvSpPr>
        <p:spPr/>
        <p:txBody>
          <a:bodyPr/>
          <a:lstStyle/>
          <a:p>
            <a:r>
              <a:rPr lang="da-DK" smtClean="0"/>
              <a:t>Hans Joergen Knudsen, NCE</a:t>
            </a:r>
            <a:endParaRPr lang="da-DK"/>
          </a:p>
        </p:txBody>
      </p:sp>
      <p:sp>
        <p:nvSpPr>
          <p:cNvPr id="4" name="Pladsholder til diasnummer 3"/>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424182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8539B594-605A-DC4D-8858-6D87AB8309D5}" type="datetime1">
              <a:rPr lang="da-DK" smtClean="0"/>
              <a:t>03-12-2015</a:t>
            </a:fld>
            <a:endParaRPr lang="da-DK"/>
          </a:p>
        </p:txBody>
      </p:sp>
      <p:sp>
        <p:nvSpPr>
          <p:cNvPr id="6" name="Pladsholder til sidefod 5"/>
          <p:cNvSpPr>
            <a:spLocks noGrp="1"/>
          </p:cNvSpPr>
          <p:nvPr>
            <p:ph type="ftr" sz="quarter" idx="11"/>
          </p:nvPr>
        </p:nvSpPr>
        <p:spPr/>
        <p:txBody>
          <a:bodyPr/>
          <a:lstStyle/>
          <a:p>
            <a:r>
              <a:rPr lang="da-DK" smtClean="0"/>
              <a:t>Hans Joergen Knudsen, NCE</a:t>
            </a:r>
            <a:endParaRPr lang="da-DK"/>
          </a:p>
        </p:txBody>
      </p:sp>
      <p:sp>
        <p:nvSpPr>
          <p:cNvPr id="7" name="Pladsholder til diasnummer 6"/>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355944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teksttypografierne i masteren</a:t>
            </a:r>
          </a:p>
        </p:txBody>
      </p:sp>
      <p:sp>
        <p:nvSpPr>
          <p:cNvPr id="5" name="Pladsholder til dato 4"/>
          <p:cNvSpPr>
            <a:spLocks noGrp="1"/>
          </p:cNvSpPr>
          <p:nvPr>
            <p:ph type="dt" sz="half" idx="10"/>
          </p:nvPr>
        </p:nvSpPr>
        <p:spPr/>
        <p:txBody>
          <a:bodyPr/>
          <a:lstStyle/>
          <a:p>
            <a:fld id="{1FFABA97-FE9E-A74E-8C28-A81FDB4ADE15}" type="datetime1">
              <a:rPr lang="da-DK" smtClean="0"/>
              <a:t>03-12-2015</a:t>
            </a:fld>
            <a:endParaRPr lang="da-DK"/>
          </a:p>
        </p:txBody>
      </p:sp>
      <p:sp>
        <p:nvSpPr>
          <p:cNvPr id="6" name="Pladsholder til sidefod 5"/>
          <p:cNvSpPr>
            <a:spLocks noGrp="1"/>
          </p:cNvSpPr>
          <p:nvPr>
            <p:ph type="ftr" sz="quarter" idx="11"/>
          </p:nvPr>
        </p:nvSpPr>
        <p:spPr/>
        <p:txBody>
          <a:bodyPr/>
          <a:lstStyle/>
          <a:p>
            <a:r>
              <a:rPr lang="da-DK" smtClean="0"/>
              <a:t>Hans Joergen Knudsen, NCE</a:t>
            </a:r>
            <a:endParaRPr lang="da-DK"/>
          </a:p>
        </p:txBody>
      </p:sp>
      <p:sp>
        <p:nvSpPr>
          <p:cNvPr id="7" name="Pladsholder til diasnummer 6"/>
          <p:cNvSpPr>
            <a:spLocks noGrp="1"/>
          </p:cNvSpPr>
          <p:nvPr>
            <p:ph type="sldNum" sz="quarter" idx="12"/>
          </p:nvPr>
        </p:nvSpPr>
        <p:spPr/>
        <p:txBody>
          <a:bodyPr/>
          <a:lstStyle/>
          <a:p>
            <a:fld id="{52F7C158-34E4-FB41-9881-C9B7192B2E46}" type="slidenum">
              <a:rPr lang="da-DK" smtClean="0"/>
              <a:t>‹#›</a:t>
            </a:fld>
            <a:endParaRPr lang="da-DK"/>
          </a:p>
        </p:txBody>
      </p:sp>
    </p:spTree>
    <p:extLst>
      <p:ext uri="{BB962C8B-B14F-4D97-AF65-F5344CB8AC3E}">
        <p14:creationId xmlns:p14="http://schemas.microsoft.com/office/powerpoint/2010/main" val="284274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3CEB0-DECD-864E-91E7-95B77A7A2F58}" type="datetime1">
              <a:rPr lang="da-DK" smtClean="0"/>
              <a:t>03-12-2015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Hans Joergen Knudsen, NCE</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7C158-34E4-FB41-9881-C9B7192B2E46}" type="slidenum">
              <a:rPr lang="da-DK" smtClean="0"/>
              <a:t>‹#›</a:t>
            </a:fld>
            <a:endParaRPr lang="da-DK"/>
          </a:p>
        </p:txBody>
      </p:sp>
    </p:spTree>
    <p:extLst>
      <p:ext uri="{BB962C8B-B14F-4D97-AF65-F5344CB8AC3E}">
        <p14:creationId xmlns:p14="http://schemas.microsoft.com/office/powerpoint/2010/main" val="2233884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en-GB" dirty="0" smtClean="0"/>
              <a:t>Quality assurance in Danish VET</a:t>
            </a:r>
            <a:br>
              <a:rPr lang="en-GB" dirty="0" smtClean="0"/>
            </a:br>
            <a:r>
              <a:rPr lang="en-GB" dirty="0" smtClean="0"/>
              <a:t>1991 - 2015</a:t>
            </a:r>
            <a:endParaRPr lang="en-GB" dirty="0"/>
          </a:p>
        </p:txBody>
      </p:sp>
      <p:sp>
        <p:nvSpPr>
          <p:cNvPr id="3" name="Undertitel 2"/>
          <p:cNvSpPr>
            <a:spLocks noGrp="1"/>
          </p:cNvSpPr>
          <p:nvPr>
            <p:ph type="subTitle" idx="1"/>
          </p:nvPr>
        </p:nvSpPr>
        <p:spPr/>
        <p:txBody>
          <a:bodyPr/>
          <a:lstStyle/>
          <a:p>
            <a:r>
              <a:rPr lang="da-DK" dirty="0" smtClean="0"/>
              <a:t>Ljubljana 19th November 2015</a:t>
            </a:r>
            <a:endParaRPr lang="da-DK" dirty="0"/>
          </a:p>
        </p:txBody>
      </p:sp>
      <p:sp>
        <p:nvSpPr>
          <p:cNvPr id="4" name="Pladsholder til sidefod 3"/>
          <p:cNvSpPr>
            <a:spLocks noGrp="1"/>
          </p:cNvSpPr>
          <p:nvPr>
            <p:ph type="ftr" sz="quarter" idx="11"/>
          </p:nvPr>
        </p:nvSpPr>
        <p:spPr/>
        <p:txBody>
          <a:bodyPr/>
          <a:lstStyle/>
          <a:p>
            <a:r>
              <a:rPr lang="da-DK" smtClean="0"/>
              <a:t>Hans Joergen Knudsen, NCE</a:t>
            </a:r>
            <a:endParaRPr lang="da-DK"/>
          </a:p>
        </p:txBody>
      </p:sp>
      <p:pic>
        <p:nvPicPr>
          <p:cNvPr id="5"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4800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51288"/>
            <a:ext cx="8229600" cy="1143000"/>
          </a:xfrm>
        </p:spPr>
        <p:txBody>
          <a:bodyPr>
            <a:normAutofit fontScale="90000"/>
          </a:bodyPr>
          <a:lstStyle/>
          <a:p>
            <a:pPr algn="l"/>
            <a:r>
              <a:rPr lang="en-GB" dirty="0"/>
              <a:t>Political objectives for </a:t>
            </a:r>
            <a:r>
              <a:rPr lang="en-GB" dirty="0" smtClean="0"/>
              <a:t>VET education</a:t>
            </a:r>
            <a:endParaRPr lang="en-GB" dirty="0"/>
          </a:p>
        </p:txBody>
      </p:sp>
      <p:sp>
        <p:nvSpPr>
          <p:cNvPr id="3075" name="Rectangle 3"/>
          <p:cNvSpPr>
            <a:spLocks noGrp="1" noChangeArrowheads="1"/>
          </p:cNvSpPr>
          <p:nvPr>
            <p:ph idx="1"/>
          </p:nvPr>
        </p:nvSpPr>
        <p:spPr/>
        <p:txBody>
          <a:bodyPr>
            <a:normAutofit fontScale="92500"/>
          </a:bodyPr>
          <a:lstStyle/>
          <a:p>
            <a:pPr>
              <a:lnSpc>
                <a:spcPct val="80000"/>
              </a:lnSpc>
            </a:pPr>
            <a:r>
              <a:rPr lang="en-GB" sz="2400" u="sng" dirty="0"/>
              <a:t>Effective</a:t>
            </a:r>
            <a:r>
              <a:rPr lang="en-GB" sz="2400" dirty="0"/>
              <a:t> – </a:t>
            </a:r>
            <a:r>
              <a:rPr lang="en-GB" sz="2400" b="0" dirty="0"/>
              <a:t>in terms of ensuring the employability – and actually lead to jobs. (</a:t>
            </a:r>
            <a:r>
              <a:rPr lang="en-GB" sz="2400" b="0" i="1" dirty="0"/>
              <a:t>Involving </a:t>
            </a:r>
            <a:r>
              <a:rPr lang="en-GB" sz="2400" b="0" dirty="0"/>
              <a:t>the social partners and other relevant stakeholders a key to adaptability of the VET programmes.)</a:t>
            </a:r>
          </a:p>
          <a:p>
            <a:pPr>
              <a:lnSpc>
                <a:spcPct val="80000"/>
              </a:lnSpc>
            </a:pPr>
            <a:r>
              <a:rPr lang="en-GB" sz="2400" u="sng" dirty="0"/>
              <a:t>Attractive</a:t>
            </a:r>
            <a:r>
              <a:rPr lang="en-GB" sz="2400" dirty="0"/>
              <a:t> </a:t>
            </a:r>
            <a:r>
              <a:rPr lang="en-GB" sz="2400" b="0" dirty="0"/>
              <a:t>(</a:t>
            </a:r>
            <a:r>
              <a:rPr lang="en-GB" sz="2400" b="0" i="1" dirty="0"/>
              <a:t>flexible </a:t>
            </a:r>
            <a:r>
              <a:rPr lang="en-GB" sz="2400" b="0" dirty="0"/>
              <a:t>system on a level with the more academically-oriented education programmes at upper secondary level). </a:t>
            </a:r>
          </a:p>
          <a:p>
            <a:pPr>
              <a:lnSpc>
                <a:spcPct val="80000"/>
              </a:lnSpc>
            </a:pPr>
            <a:r>
              <a:rPr lang="en-GB" sz="2400" i="1" u="sng" dirty="0"/>
              <a:t>For everybody</a:t>
            </a:r>
            <a:r>
              <a:rPr lang="en-GB" sz="2400" i="1" dirty="0"/>
              <a:t> </a:t>
            </a:r>
            <a:r>
              <a:rPr lang="en-GB" sz="2400" b="0" i="1" dirty="0"/>
              <a:t>(inclusion – also for </a:t>
            </a:r>
            <a:r>
              <a:rPr lang="en-GB" sz="2400" b="0" dirty="0"/>
              <a:t>immigrants and weak learners) </a:t>
            </a:r>
          </a:p>
          <a:p>
            <a:pPr>
              <a:lnSpc>
                <a:spcPct val="80000"/>
              </a:lnSpc>
            </a:pPr>
            <a:r>
              <a:rPr lang="en-GB" sz="2400" u="sng" dirty="0"/>
              <a:t>Adaptable</a:t>
            </a:r>
            <a:r>
              <a:rPr lang="en-GB" sz="2400" dirty="0"/>
              <a:t> </a:t>
            </a:r>
            <a:r>
              <a:rPr lang="en-GB" sz="2400" b="0" dirty="0"/>
              <a:t>(</a:t>
            </a:r>
            <a:r>
              <a:rPr lang="en-GB" sz="2400" b="0" i="1" dirty="0"/>
              <a:t>developing new solutions to </a:t>
            </a:r>
            <a:r>
              <a:rPr lang="en-GB" sz="2400" b="0" dirty="0"/>
              <a:t>the challenges of a globalising world - IT, the services and the entertainment and leisure industry etc</a:t>
            </a:r>
            <a:r>
              <a:rPr lang="en-GB" sz="2400" b="0" dirty="0" smtClean="0"/>
              <a:t>.)</a:t>
            </a:r>
          </a:p>
          <a:p>
            <a:pPr>
              <a:lnSpc>
                <a:spcPct val="80000"/>
              </a:lnSpc>
            </a:pPr>
            <a:endParaRPr lang="en-GB" sz="2400" b="0" dirty="0" smtClean="0"/>
          </a:p>
          <a:p>
            <a:pPr>
              <a:lnSpc>
                <a:spcPct val="80000"/>
              </a:lnSpc>
            </a:pPr>
            <a:endParaRPr lang="en-GB" sz="2400" b="0" dirty="0" smtClean="0"/>
          </a:p>
          <a:p>
            <a:pPr>
              <a:lnSpc>
                <a:spcPct val="80000"/>
              </a:lnSpc>
            </a:pPr>
            <a:endParaRPr lang="en-GB" sz="2400" dirty="0" smtClean="0"/>
          </a:p>
          <a:p>
            <a:pPr>
              <a:lnSpc>
                <a:spcPct val="80000"/>
              </a:lnSpc>
            </a:pPr>
            <a:r>
              <a:rPr lang="en-GB" sz="2400" dirty="0" smtClean="0"/>
              <a:t>VET-schools must work accordingly</a:t>
            </a:r>
            <a:endParaRPr lang="en-GB" sz="2400" dirty="0"/>
          </a:p>
        </p:txBody>
      </p:sp>
      <p:sp>
        <p:nvSpPr>
          <p:cNvPr id="5" name="Pladsholder til sidefod 4"/>
          <p:cNvSpPr>
            <a:spLocks noGrp="1"/>
          </p:cNvSpPr>
          <p:nvPr>
            <p:ph type="ftr" sz="quarter" idx="11"/>
          </p:nvPr>
        </p:nvSpPr>
        <p:spPr>
          <a:prstGeom prst="rect">
            <a:avLst/>
          </a:prstGeom>
        </p:spPr>
        <p:txBody>
          <a:bodyPr/>
          <a:lstStyle/>
          <a:p>
            <a:r>
              <a:rPr lang="en-GB" smtClean="0"/>
              <a:t>Hans Joergen Knudsen, NCE</a:t>
            </a:r>
            <a:endParaRPr lang="en-GB" dirty="0"/>
          </a:p>
        </p:txBody>
      </p:sp>
      <p:sp>
        <p:nvSpPr>
          <p:cNvPr id="6" name="Tekstboks 5"/>
          <p:cNvSpPr txBox="1"/>
          <p:nvPr/>
        </p:nvSpPr>
        <p:spPr>
          <a:xfrm>
            <a:off x="2369475" y="4402354"/>
            <a:ext cx="6107817" cy="830997"/>
          </a:xfrm>
          <a:prstGeom prst="rect">
            <a:avLst/>
          </a:prstGeom>
          <a:noFill/>
        </p:spPr>
        <p:txBody>
          <a:bodyPr wrap="none" lIns="0" tIns="0" rIns="0" bIns="0" rtlCol="0">
            <a:spAutoFit/>
          </a:bodyPr>
          <a:lstStyle/>
          <a:p>
            <a:r>
              <a:rPr lang="en-GB" dirty="0" smtClean="0">
                <a:latin typeface="Arial" pitchFamily="34" charset="0"/>
                <a:cs typeface="Arial" pitchFamily="34" charset="0"/>
              </a:rPr>
              <a:t>Based on that, concrete objectives are set up like 95% of all</a:t>
            </a:r>
          </a:p>
          <a:p>
            <a:r>
              <a:rPr lang="en-GB" dirty="0" smtClean="0">
                <a:latin typeface="Arial" pitchFamily="34" charset="0"/>
                <a:cs typeface="Arial" pitchFamily="34" charset="0"/>
              </a:rPr>
              <a:t>students should have a formal educational competence by</a:t>
            </a:r>
          </a:p>
          <a:p>
            <a:r>
              <a:rPr lang="en-GB" dirty="0" smtClean="0">
                <a:latin typeface="Arial" pitchFamily="34" charset="0"/>
                <a:cs typeface="Arial" pitchFamily="34" charset="0"/>
              </a:rPr>
              <a:t>2015</a:t>
            </a:r>
            <a:endParaRPr lang="en-GB" dirty="0">
              <a:latin typeface="Arial" pitchFamily="34" charset="0"/>
              <a:cs typeface="Arial" pitchFamily="34" charset="0"/>
            </a:endParaRPr>
          </a:p>
        </p:txBody>
      </p:sp>
      <p:pic>
        <p:nvPicPr>
          <p:cNvPr id="7"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10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075">
                                            <p:txEl>
                                              <p:pRg st="7" end="7"/>
                                            </p:txEl>
                                          </p:spTgt>
                                        </p:tgtEl>
                                        <p:attrNameLst>
                                          <p:attrName>style.visibility</p:attrName>
                                        </p:attrNameLst>
                                      </p:cBhvr>
                                      <p:to>
                                        <p:strVal val="visible"/>
                                      </p:to>
                                    </p:set>
                                    <p:anim calcmode="lin" valueType="num">
                                      <p:cBhvr additive="base">
                                        <p:cTn id="31" dur="500" fill="hold"/>
                                        <p:tgtEl>
                                          <p:spTgt spid="307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p:cNvSpPr txBox="1"/>
          <p:nvPr/>
        </p:nvSpPr>
        <p:spPr>
          <a:xfrm>
            <a:off x="125788" y="364659"/>
            <a:ext cx="6575638" cy="1323439"/>
          </a:xfrm>
          <a:prstGeom prst="rect">
            <a:avLst/>
          </a:prstGeom>
          <a:noFill/>
        </p:spPr>
        <p:txBody>
          <a:bodyPr wrap="none" rtlCol="0">
            <a:spAutoFit/>
          </a:bodyPr>
          <a:lstStyle/>
          <a:p>
            <a:r>
              <a:rPr lang="en-GB" sz="4000" dirty="0" smtClean="0"/>
              <a:t>Major changes in legislation – </a:t>
            </a:r>
          </a:p>
          <a:p>
            <a:r>
              <a:rPr lang="en-GB" sz="4000" dirty="0"/>
              <a:t>a</a:t>
            </a:r>
            <a:r>
              <a:rPr lang="en-GB" sz="4000" dirty="0" smtClean="0"/>
              <a:t>nd the quality issue</a:t>
            </a:r>
            <a:endParaRPr lang="en-GB" sz="4000" dirty="0"/>
          </a:p>
        </p:txBody>
      </p:sp>
      <p:sp>
        <p:nvSpPr>
          <p:cNvPr id="3" name="Ellipse 2"/>
          <p:cNvSpPr/>
          <p:nvPr/>
        </p:nvSpPr>
        <p:spPr>
          <a:xfrm>
            <a:off x="754409" y="1961661"/>
            <a:ext cx="2124904" cy="169760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Education</a:t>
            </a:r>
          </a:p>
          <a:p>
            <a:pPr algn="ctr"/>
            <a:r>
              <a:rPr lang="en-GB" dirty="0" smtClean="0"/>
              <a:t>Institutions</a:t>
            </a:r>
          </a:p>
          <a:p>
            <a:pPr algn="ctr"/>
            <a:r>
              <a:rPr lang="en-GB" dirty="0" smtClean="0"/>
              <a:t>School-autonomy</a:t>
            </a:r>
            <a:endParaRPr lang="en-GB" dirty="0"/>
          </a:p>
        </p:txBody>
      </p:sp>
      <p:sp>
        <p:nvSpPr>
          <p:cNvPr id="4" name="Ellipse 3"/>
          <p:cNvSpPr/>
          <p:nvPr/>
        </p:nvSpPr>
        <p:spPr>
          <a:xfrm>
            <a:off x="6112168" y="1961661"/>
            <a:ext cx="2124904" cy="1697603"/>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Core products</a:t>
            </a:r>
          </a:p>
          <a:p>
            <a:pPr algn="ctr"/>
            <a:r>
              <a:rPr lang="en-GB" dirty="0" smtClean="0"/>
              <a:t>Pedagogical leadership</a:t>
            </a:r>
          </a:p>
          <a:p>
            <a:pPr algn="ctr"/>
            <a:r>
              <a:rPr lang="en-GB" dirty="0" smtClean="0"/>
              <a:t>Quality control</a:t>
            </a:r>
          </a:p>
        </p:txBody>
      </p:sp>
      <p:sp>
        <p:nvSpPr>
          <p:cNvPr id="5" name="Tekstfelt 4"/>
          <p:cNvSpPr txBox="1"/>
          <p:nvPr/>
        </p:nvSpPr>
        <p:spPr>
          <a:xfrm>
            <a:off x="1433367" y="1546690"/>
            <a:ext cx="652643" cy="369332"/>
          </a:xfrm>
          <a:prstGeom prst="rect">
            <a:avLst/>
          </a:prstGeom>
          <a:noFill/>
        </p:spPr>
        <p:txBody>
          <a:bodyPr wrap="none" rtlCol="0">
            <a:spAutoFit/>
          </a:bodyPr>
          <a:lstStyle/>
          <a:p>
            <a:r>
              <a:rPr lang="da-DK" dirty="0"/>
              <a:t>1</a:t>
            </a:r>
            <a:r>
              <a:rPr lang="da-DK" dirty="0" smtClean="0"/>
              <a:t>991</a:t>
            </a:r>
            <a:endParaRPr lang="da-DK" dirty="0"/>
          </a:p>
        </p:txBody>
      </p:sp>
      <p:sp>
        <p:nvSpPr>
          <p:cNvPr id="6" name="Tekstfelt 5"/>
          <p:cNvSpPr txBox="1"/>
          <p:nvPr/>
        </p:nvSpPr>
        <p:spPr>
          <a:xfrm>
            <a:off x="477816" y="3797585"/>
            <a:ext cx="2819740" cy="2308324"/>
          </a:xfrm>
          <a:prstGeom prst="rect">
            <a:avLst/>
          </a:prstGeom>
          <a:noFill/>
        </p:spPr>
        <p:txBody>
          <a:bodyPr wrap="none" rtlCol="0">
            <a:spAutoFit/>
          </a:bodyPr>
          <a:lstStyle/>
          <a:p>
            <a:r>
              <a:rPr lang="en-GB" dirty="0" smtClean="0"/>
              <a:t>Self-governing institutions</a:t>
            </a:r>
          </a:p>
          <a:p>
            <a:r>
              <a:rPr lang="en-GB" dirty="0" smtClean="0"/>
              <a:t>Goal and framework system</a:t>
            </a:r>
          </a:p>
          <a:p>
            <a:r>
              <a:rPr lang="en-GB" dirty="0" smtClean="0"/>
              <a:t>Market orientation</a:t>
            </a:r>
          </a:p>
          <a:p>
            <a:r>
              <a:rPr lang="en-GB" dirty="0" smtClean="0"/>
              <a:t>Buildings, machinery given</a:t>
            </a:r>
          </a:p>
          <a:p>
            <a:r>
              <a:rPr lang="en-GB" dirty="0"/>
              <a:t>t</a:t>
            </a:r>
            <a:r>
              <a:rPr lang="en-GB" dirty="0" smtClean="0"/>
              <a:t>o the schools</a:t>
            </a:r>
          </a:p>
          <a:p>
            <a:r>
              <a:rPr lang="en-GB" dirty="0" smtClean="0"/>
              <a:t>School-boards accountable</a:t>
            </a:r>
          </a:p>
          <a:p>
            <a:r>
              <a:rPr lang="en-GB" dirty="0"/>
              <a:t>t</a:t>
            </a:r>
            <a:r>
              <a:rPr lang="en-GB" dirty="0" smtClean="0"/>
              <a:t>o the ministry</a:t>
            </a:r>
          </a:p>
          <a:p>
            <a:endParaRPr lang="en-GB" dirty="0"/>
          </a:p>
        </p:txBody>
      </p:sp>
      <p:sp>
        <p:nvSpPr>
          <p:cNvPr id="7" name="Tekstfelt 6"/>
          <p:cNvSpPr txBox="1"/>
          <p:nvPr/>
        </p:nvSpPr>
        <p:spPr>
          <a:xfrm>
            <a:off x="6588448" y="1534114"/>
            <a:ext cx="1210588" cy="369332"/>
          </a:xfrm>
          <a:prstGeom prst="rect">
            <a:avLst/>
          </a:prstGeom>
          <a:noFill/>
        </p:spPr>
        <p:txBody>
          <a:bodyPr wrap="none" rtlCol="0">
            <a:spAutoFit/>
          </a:bodyPr>
          <a:lstStyle/>
          <a:p>
            <a:r>
              <a:rPr lang="da-DK" dirty="0" smtClean="0"/>
              <a:t>2013/2014</a:t>
            </a:r>
            <a:endParaRPr lang="da-DK" dirty="0"/>
          </a:p>
        </p:txBody>
      </p:sp>
      <p:sp>
        <p:nvSpPr>
          <p:cNvPr id="8" name="Rektangel 7"/>
          <p:cNvSpPr/>
          <p:nvPr/>
        </p:nvSpPr>
        <p:spPr>
          <a:xfrm>
            <a:off x="3721724" y="2326332"/>
            <a:ext cx="1445940" cy="1018561"/>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Quality assurance systems</a:t>
            </a:r>
            <a:endParaRPr lang="en-GB" dirty="0"/>
          </a:p>
        </p:txBody>
      </p:sp>
      <p:sp>
        <p:nvSpPr>
          <p:cNvPr id="9" name="Tekstfelt 8"/>
          <p:cNvSpPr txBox="1"/>
          <p:nvPr/>
        </p:nvSpPr>
        <p:spPr>
          <a:xfrm>
            <a:off x="3784589" y="1622138"/>
            <a:ext cx="1209774" cy="369332"/>
          </a:xfrm>
          <a:prstGeom prst="rect">
            <a:avLst/>
          </a:prstGeom>
          <a:noFill/>
        </p:spPr>
        <p:txBody>
          <a:bodyPr wrap="none" rtlCol="0">
            <a:spAutoFit/>
          </a:bodyPr>
          <a:lstStyle/>
          <a:p>
            <a:r>
              <a:rPr lang="da-DK" dirty="0" smtClean="0"/>
              <a:t>1996/1997</a:t>
            </a:r>
            <a:endParaRPr lang="da-DK" dirty="0"/>
          </a:p>
        </p:txBody>
      </p:sp>
      <p:sp>
        <p:nvSpPr>
          <p:cNvPr id="10" name="Tekstfelt 9"/>
          <p:cNvSpPr txBox="1"/>
          <p:nvPr/>
        </p:nvSpPr>
        <p:spPr>
          <a:xfrm>
            <a:off x="4023488" y="1966320"/>
            <a:ext cx="573970" cy="369332"/>
          </a:xfrm>
          <a:prstGeom prst="rect">
            <a:avLst/>
          </a:prstGeom>
          <a:noFill/>
        </p:spPr>
        <p:txBody>
          <a:bodyPr wrap="none" rtlCol="0">
            <a:spAutoFit/>
          </a:bodyPr>
          <a:lstStyle/>
          <a:p>
            <a:r>
              <a:rPr lang="da-DK" dirty="0" smtClean="0"/>
              <a:t>Q90</a:t>
            </a:r>
            <a:endParaRPr lang="da-DK" dirty="0"/>
          </a:p>
        </p:txBody>
      </p:sp>
      <p:sp>
        <p:nvSpPr>
          <p:cNvPr id="11" name="Tekstfelt 10"/>
          <p:cNvSpPr txBox="1"/>
          <p:nvPr/>
        </p:nvSpPr>
        <p:spPr>
          <a:xfrm>
            <a:off x="3646291" y="3395184"/>
            <a:ext cx="1824951" cy="369332"/>
          </a:xfrm>
          <a:prstGeom prst="rect">
            <a:avLst/>
          </a:prstGeom>
          <a:noFill/>
        </p:spPr>
        <p:txBody>
          <a:bodyPr wrap="none" rtlCol="0">
            <a:spAutoFit/>
          </a:bodyPr>
          <a:lstStyle/>
          <a:p>
            <a:r>
              <a:rPr lang="da-DK" dirty="0" smtClean="0"/>
              <a:t>EFQM/Excellence</a:t>
            </a:r>
            <a:endParaRPr lang="da-DK" dirty="0"/>
          </a:p>
        </p:txBody>
      </p:sp>
      <p:sp>
        <p:nvSpPr>
          <p:cNvPr id="12" name="Tekstfelt 11"/>
          <p:cNvSpPr txBox="1"/>
          <p:nvPr/>
        </p:nvSpPr>
        <p:spPr>
          <a:xfrm>
            <a:off x="3646298" y="3810162"/>
            <a:ext cx="1903173" cy="1477328"/>
          </a:xfrm>
          <a:prstGeom prst="rect">
            <a:avLst/>
          </a:prstGeom>
          <a:noFill/>
        </p:spPr>
        <p:txBody>
          <a:bodyPr wrap="none" rtlCol="0">
            <a:spAutoFit/>
          </a:bodyPr>
          <a:lstStyle/>
          <a:p>
            <a:r>
              <a:rPr lang="en-GB" dirty="0" smtClean="0"/>
              <a:t>Quality based on</a:t>
            </a:r>
          </a:p>
          <a:p>
            <a:r>
              <a:rPr lang="en-GB" dirty="0" smtClean="0"/>
              <a:t>self-evaluation</a:t>
            </a:r>
          </a:p>
          <a:p>
            <a:r>
              <a:rPr lang="en-GB" dirty="0" smtClean="0"/>
              <a:t>Schools decided</a:t>
            </a:r>
          </a:p>
          <a:p>
            <a:r>
              <a:rPr lang="en-GB" dirty="0"/>
              <a:t>w</a:t>
            </a:r>
            <a:r>
              <a:rPr lang="en-GB" dirty="0" smtClean="0"/>
              <a:t>hat to work with</a:t>
            </a:r>
          </a:p>
          <a:p>
            <a:r>
              <a:rPr lang="en-GB" dirty="0" smtClean="0"/>
              <a:t>and how to it</a:t>
            </a:r>
          </a:p>
        </p:txBody>
      </p:sp>
      <p:sp>
        <p:nvSpPr>
          <p:cNvPr id="13" name="Tekstfelt 12"/>
          <p:cNvSpPr txBox="1"/>
          <p:nvPr/>
        </p:nvSpPr>
        <p:spPr>
          <a:xfrm>
            <a:off x="6211258" y="3822741"/>
            <a:ext cx="2954655" cy="2308324"/>
          </a:xfrm>
          <a:prstGeom prst="rect">
            <a:avLst/>
          </a:prstGeom>
          <a:noFill/>
        </p:spPr>
        <p:txBody>
          <a:bodyPr wrap="none" rtlCol="0">
            <a:spAutoFit/>
          </a:bodyPr>
          <a:lstStyle/>
          <a:p>
            <a:r>
              <a:rPr lang="en-GB" dirty="0" smtClean="0"/>
              <a:t>Quality is brought close</a:t>
            </a:r>
          </a:p>
          <a:p>
            <a:r>
              <a:rPr lang="en-GB" dirty="0" smtClean="0"/>
              <a:t>to the core-production</a:t>
            </a:r>
          </a:p>
          <a:p>
            <a:r>
              <a:rPr lang="en-GB" dirty="0" err="1" smtClean="0"/>
              <a:t>MoE</a:t>
            </a:r>
            <a:r>
              <a:rPr lang="en-GB" dirty="0" smtClean="0"/>
              <a:t> decides what to be </a:t>
            </a:r>
          </a:p>
          <a:p>
            <a:r>
              <a:rPr lang="en-GB" dirty="0" smtClean="0"/>
              <a:t>focused on</a:t>
            </a:r>
          </a:p>
          <a:p>
            <a:r>
              <a:rPr lang="en-GB" dirty="0" smtClean="0"/>
              <a:t>Change from general systems</a:t>
            </a:r>
          </a:p>
          <a:p>
            <a:r>
              <a:rPr lang="en-GB" dirty="0"/>
              <a:t>t</a:t>
            </a:r>
            <a:r>
              <a:rPr lang="en-GB" dirty="0" smtClean="0"/>
              <a:t>o the more concrete </a:t>
            </a:r>
          </a:p>
          <a:p>
            <a:r>
              <a:rPr lang="en-GB" dirty="0" smtClean="0"/>
              <a:t>requirements</a:t>
            </a:r>
          </a:p>
          <a:p>
            <a:endParaRPr lang="en-GB" dirty="0"/>
          </a:p>
        </p:txBody>
      </p:sp>
      <p:sp>
        <p:nvSpPr>
          <p:cNvPr id="14" name="Pladsholder til sidefod 13"/>
          <p:cNvSpPr>
            <a:spLocks noGrp="1"/>
          </p:cNvSpPr>
          <p:nvPr>
            <p:ph type="ftr" sz="quarter" idx="11"/>
          </p:nvPr>
        </p:nvSpPr>
        <p:spPr/>
        <p:txBody>
          <a:bodyPr/>
          <a:lstStyle/>
          <a:p>
            <a:r>
              <a:rPr lang="da-DK" dirty="0" smtClean="0"/>
              <a:t>Hans Joergen Knudsen, NCE</a:t>
            </a:r>
            <a:endParaRPr lang="da-DK" dirty="0"/>
          </a:p>
        </p:txBody>
      </p:sp>
      <p:pic>
        <p:nvPicPr>
          <p:cNvPr id="15"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393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additive="base">
                                        <p:cTn id="45" dur="500" fill="hold"/>
                                        <p:tgtEl>
                                          <p:spTgt spid="12"/>
                                        </p:tgtEl>
                                        <p:attrNameLst>
                                          <p:attrName>ppt_x</p:attrName>
                                        </p:attrNameLst>
                                      </p:cBhvr>
                                      <p:tavLst>
                                        <p:tav tm="0">
                                          <p:val>
                                            <p:strVal val="#ppt_x"/>
                                          </p:val>
                                        </p:tav>
                                        <p:tav tm="100000">
                                          <p:val>
                                            <p:strVal val="#ppt_x"/>
                                          </p:val>
                                        </p:tav>
                                      </p:tavLst>
                                    </p:anim>
                                    <p:anim calcmode="lin" valueType="num">
                                      <p:cBhvr additive="base">
                                        <p:cTn id="4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ppt_x"/>
                                          </p:val>
                                        </p:tav>
                                        <p:tav tm="100000">
                                          <p:val>
                                            <p:strVal val="#ppt_x"/>
                                          </p:val>
                                        </p:tav>
                                      </p:tavLst>
                                    </p:anim>
                                    <p:anim calcmode="lin" valueType="num">
                                      <p:cBhvr additive="base">
                                        <p:cTn id="5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additive="base">
                                        <p:cTn id="57" dur="500" fill="hold"/>
                                        <p:tgtEl>
                                          <p:spTgt spid="4"/>
                                        </p:tgtEl>
                                        <p:attrNameLst>
                                          <p:attrName>ppt_x</p:attrName>
                                        </p:attrNameLst>
                                      </p:cBhvr>
                                      <p:tavLst>
                                        <p:tav tm="0">
                                          <p:val>
                                            <p:strVal val="#ppt_x"/>
                                          </p:val>
                                        </p:tav>
                                        <p:tav tm="100000">
                                          <p:val>
                                            <p:strVal val="#ppt_x"/>
                                          </p:val>
                                        </p:tav>
                                      </p:tavLst>
                                    </p:anim>
                                    <p:anim calcmode="lin" valueType="num">
                                      <p:cBhvr additive="base">
                                        <p:cTn id="5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additive="base">
                                        <p:cTn id="63" dur="500" fill="hold"/>
                                        <p:tgtEl>
                                          <p:spTgt spid="13"/>
                                        </p:tgtEl>
                                        <p:attrNameLst>
                                          <p:attrName>ppt_x</p:attrName>
                                        </p:attrNameLst>
                                      </p:cBhvr>
                                      <p:tavLst>
                                        <p:tav tm="0">
                                          <p:val>
                                            <p:strVal val="#ppt_x"/>
                                          </p:val>
                                        </p:tav>
                                        <p:tav tm="100000">
                                          <p:val>
                                            <p:strVal val="#ppt_x"/>
                                          </p:val>
                                        </p:tav>
                                      </p:tavLst>
                                    </p:anim>
                                    <p:anim calcmode="lin" valueType="num">
                                      <p:cBhvr additive="base">
                                        <p:cTn id="6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p:bldP spid="7" grpId="0"/>
      <p:bldP spid="8" grpId="0" animBg="1"/>
      <p:bldP spid="9" grpId="0"/>
      <p:bldP spid="10" grpId="0"/>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Pladsholder til sidefod 3"/>
          <p:cNvSpPr>
            <a:spLocks noGrp="1"/>
          </p:cNvSpPr>
          <p:nvPr>
            <p:ph type="ftr" sz="quarter" idx="11"/>
          </p:nvPr>
        </p:nvSpPr>
        <p:spPr/>
        <p:txBody>
          <a:bodyPr/>
          <a:lstStyle/>
          <a:p>
            <a:pPr>
              <a:defRPr/>
            </a:pPr>
            <a:r>
              <a:rPr lang="en-GB"/>
              <a:t>Hans Joergen Knudsen, NCE</a:t>
            </a:r>
          </a:p>
        </p:txBody>
      </p:sp>
      <p:sp>
        <p:nvSpPr>
          <p:cNvPr id="14338" name="AutoShape 4"/>
          <p:cNvSpPr>
            <a:spLocks noGrp="1" noChangeArrowheads="1"/>
          </p:cNvSpPr>
          <p:nvPr>
            <p:ph type="title"/>
          </p:nvPr>
        </p:nvSpPr>
        <p:spPr>
          <a:xfrm>
            <a:off x="485394" y="874338"/>
            <a:ext cx="7924800" cy="1143000"/>
          </a:xfrm>
        </p:spPr>
        <p:txBody>
          <a:bodyPr>
            <a:normAutofit fontScale="90000"/>
          </a:bodyPr>
          <a:lstStyle/>
          <a:p>
            <a:pPr algn="l" eaLnBrk="1" hangingPunct="1"/>
            <a:r>
              <a:rPr lang="en-GB" dirty="0" smtClean="0">
                <a:latin typeface="Calibri" charset="0"/>
              </a:rPr>
              <a:t>From Q90 to the </a:t>
            </a:r>
            <a:r>
              <a:rPr lang="en-GB" dirty="0">
                <a:latin typeface="Calibri" charset="0"/>
              </a:rPr>
              <a:t>Excellence </a:t>
            </a:r>
            <a:r>
              <a:rPr lang="en-GB" dirty="0" smtClean="0">
                <a:latin typeface="Calibri" charset="0"/>
              </a:rPr>
              <a:t>model (EFQM)</a:t>
            </a:r>
            <a:endParaRPr lang="en-GB" dirty="0">
              <a:latin typeface="Calibri" charset="0"/>
            </a:endParaRPr>
          </a:p>
        </p:txBody>
      </p:sp>
      <p:sp>
        <p:nvSpPr>
          <p:cNvPr id="14339" name="Rectangle 5"/>
          <p:cNvSpPr>
            <a:spLocks noChangeArrowheads="1"/>
          </p:cNvSpPr>
          <p:nvPr/>
        </p:nvSpPr>
        <p:spPr bwMode="auto">
          <a:xfrm>
            <a:off x="323850" y="4076700"/>
            <a:ext cx="1366838" cy="865188"/>
          </a:xfrm>
          <a:prstGeom prst="rect">
            <a:avLst/>
          </a:prstGeom>
          <a:solidFill>
            <a:schemeClr val="bg1"/>
          </a:solidFill>
          <a:ln w="9525">
            <a:solidFill>
              <a:schemeClr val="tx1"/>
            </a:solidFill>
            <a:miter lim="800000"/>
            <a:headEnd/>
            <a:tailEnd/>
          </a:ln>
        </p:spPr>
        <p:txBody>
          <a:bodyPr wrap="none" anchor="ctr"/>
          <a:lstStyle/>
          <a:p>
            <a:pPr algn="ctr"/>
            <a:r>
              <a:rPr lang="da-DK"/>
              <a:t>Leadership</a:t>
            </a:r>
          </a:p>
        </p:txBody>
      </p:sp>
      <p:sp>
        <p:nvSpPr>
          <p:cNvPr id="14340" name="Rectangle 6"/>
          <p:cNvSpPr>
            <a:spLocks noChangeArrowheads="1"/>
          </p:cNvSpPr>
          <p:nvPr/>
        </p:nvSpPr>
        <p:spPr bwMode="auto">
          <a:xfrm>
            <a:off x="2052638" y="2924175"/>
            <a:ext cx="1366837" cy="865188"/>
          </a:xfrm>
          <a:prstGeom prst="rect">
            <a:avLst/>
          </a:prstGeom>
          <a:solidFill>
            <a:schemeClr val="bg1"/>
          </a:solidFill>
          <a:ln w="9525">
            <a:solidFill>
              <a:schemeClr val="tx1"/>
            </a:solidFill>
            <a:miter lim="800000"/>
            <a:headEnd/>
            <a:tailEnd/>
          </a:ln>
        </p:spPr>
        <p:txBody>
          <a:bodyPr wrap="none" anchor="ctr"/>
          <a:lstStyle/>
          <a:p>
            <a:pPr algn="ctr"/>
            <a:r>
              <a:rPr lang="da-DK"/>
              <a:t>People</a:t>
            </a:r>
          </a:p>
        </p:txBody>
      </p:sp>
      <p:sp>
        <p:nvSpPr>
          <p:cNvPr id="14341" name="Rectangle 7"/>
          <p:cNvSpPr>
            <a:spLocks noChangeArrowheads="1"/>
          </p:cNvSpPr>
          <p:nvPr/>
        </p:nvSpPr>
        <p:spPr bwMode="auto">
          <a:xfrm>
            <a:off x="2051050" y="4076700"/>
            <a:ext cx="1366838" cy="865188"/>
          </a:xfrm>
          <a:prstGeom prst="rect">
            <a:avLst/>
          </a:prstGeom>
          <a:solidFill>
            <a:schemeClr val="bg1"/>
          </a:solidFill>
          <a:ln w="9525">
            <a:solidFill>
              <a:schemeClr val="tx1"/>
            </a:solidFill>
            <a:miter lim="800000"/>
            <a:headEnd/>
            <a:tailEnd/>
          </a:ln>
        </p:spPr>
        <p:txBody>
          <a:bodyPr wrap="none" anchor="ctr"/>
          <a:lstStyle/>
          <a:p>
            <a:pPr algn="ctr"/>
            <a:r>
              <a:rPr lang="da-DK"/>
              <a:t>Policy and</a:t>
            </a:r>
          </a:p>
          <a:p>
            <a:pPr algn="ctr"/>
            <a:r>
              <a:rPr lang="da-DK"/>
              <a:t>strategy</a:t>
            </a:r>
          </a:p>
        </p:txBody>
      </p:sp>
      <p:sp>
        <p:nvSpPr>
          <p:cNvPr id="14342" name="Rectangle 8"/>
          <p:cNvSpPr>
            <a:spLocks noChangeArrowheads="1"/>
          </p:cNvSpPr>
          <p:nvPr/>
        </p:nvSpPr>
        <p:spPr bwMode="auto">
          <a:xfrm>
            <a:off x="2052638" y="5300663"/>
            <a:ext cx="1366837" cy="865187"/>
          </a:xfrm>
          <a:prstGeom prst="rect">
            <a:avLst/>
          </a:prstGeom>
          <a:solidFill>
            <a:schemeClr val="bg1"/>
          </a:solidFill>
          <a:ln w="9525">
            <a:solidFill>
              <a:schemeClr val="tx1"/>
            </a:solidFill>
            <a:miter lim="800000"/>
            <a:headEnd/>
            <a:tailEnd/>
          </a:ln>
        </p:spPr>
        <p:txBody>
          <a:bodyPr wrap="none" anchor="ctr"/>
          <a:lstStyle/>
          <a:p>
            <a:pPr algn="ctr"/>
            <a:r>
              <a:rPr lang="da-DK" dirty="0" err="1" smtClean="0"/>
              <a:t>Partnerships</a:t>
            </a:r>
            <a:r>
              <a:rPr lang="da-DK" dirty="0" smtClean="0"/>
              <a:t> </a:t>
            </a:r>
            <a:endParaRPr lang="da-DK" dirty="0"/>
          </a:p>
          <a:p>
            <a:pPr algn="ctr"/>
            <a:r>
              <a:rPr lang="da-DK" dirty="0"/>
              <a:t>and </a:t>
            </a:r>
            <a:r>
              <a:rPr lang="da-DK" dirty="0" err="1"/>
              <a:t>resources</a:t>
            </a:r>
            <a:endParaRPr lang="da-DK" dirty="0"/>
          </a:p>
        </p:txBody>
      </p:sp>
      <p:sp>
        <p:nvSpPr>
          <p:cNvPr id="14343" name="Rectangle 9"/>
          <p:cNvSpPr>
            <a:spLocks noChangeArrowheads="1"/>
          </p:cNvSpPr>
          <p:nvPr/>
        </p:nvSpPr>
        <p:spPr bwMode="auto">
          <a:xfrm>
            <a:off x="5365750" y="4149725"/>
            <a:ext cx="1366838" cy="865188"/>
          </a:xfrm>
          <a:prstGeom prst="rect">
            <a:avLst/>
          </a:prstGeom>
          <a:noFill/>
          <a:ln w="9525">
            <a:solidFill>
              <a:schemeClr val="tx1"/>
            </a:solidFill>
            <a:miter lim="800000"/>
            <a:headEnd/>
            <a:tailEnd/>
          </a:ln>
        </p:spPr>
        <p:txBody>
          <a:bodyPr wrap="none" anchor="ctr"/>
          <a:lstStyle/>
          <a:p>
            <a:pPr algn="ctr"/>
            <a:r>
              <a:rPr lang="da-DK"/>
              <a:t>Customer</a:t>
            </a:r>
          </a:p>
          <a:p>
            <a:pPr algn="ctr"/>
            <a:r>
              <a:rPr lang="da-DK"/>
              <a:t>results</a:t>
            </a:r>
          </a:p>
        </p:txBody>
      </p:sp>
      <p:sp>
        <p:nvSpPr>
          <p:cNvPr id="3082" name="Rectangle 10"/>
          <p:cNvSpPr>
            <a:spLocks noChangeArrowheads="1"/>
          </p:cNvSpPr>
          <p:nvPr/>
        </p:nvSpPr>
        <p:spPr bwMode="auto">
          <a:xfrm>
            <a:off x="7381875" y="4221163"/>
            <a:ext cx="1366838" cy="865187"/>
          </a:xfrm>
          <a:prstGeom prst="rect">
            <a:avLst/>
          </a:prstGeom>
          <a:noFill/>
          <a:ln w="38100">
            <a:solidFill>
              <a:schemeClr val="bg2">
                <a:lumMod val="50000"/>
                <a:lumOff val="50000"/>
              </a:schemeClr>
            </a:solidFill>
            <a:miter lim="800000"/>
            <a:headEnd/>
            <a:tailEnd/>
          </a:ln>
          <a:effectLst/>
        </p:spPr>
        <p:txBody>
          <a:bodyPr wrap="none" anchor="ctr"/>
          <a:lstStyle/>
          <a:p>
            <a:pPr algn="ctr">
              <a:defRPr/>
            </a:pPr>
            <a:r>
              <a:rPr lang="en-GB" smtClean="0"/>
              <a:t>Key </a:t>
            </a:r>
          </a:p>
          <a:p>
            <a:pPr algn="ctr">
              <a:defRPr/>
            </a:pPr>
            <a:r>
              <a:rPr lang="en-GB" smtClean="0"/>
              <a:t>perfomance</a:t>
            </a:r>
          </a:p>
          <a:p>
            <a:pPr algn="ctr">
              <a:defRPr/>
            </a:pPr>
            <a:r>
              <a:rPr lang="en-GB" smtClean="0"/>
              <a:t>results</a:t>
            </a:r>
            <a:endParaRPr lang="en-GB"/>
          </a:p>
        </p:txBody>
      </p:sp>
      <p:sp>
        <p:nvSpPr>
          <p:cNvPr id="14345" name="Rectangle 11"/>
          <p:cNvSpPr>
            <a:spLocks noChangeArrowheads="1"/>
          </p:cNvSpPr>
          <p:nvPr/>
        </p:nvSpPr>
        <p:spPr bwMode="auto">
          <a:xfrm>
            <a:off x="5365750" y="5300663"/>
            <a:ext cx="1366838" cy="865187"/>
          </a:xfrm>
          <a:prstGeom prst="rect">
            <a:avLst/>
          </a:prstGeom>
          <a:noFill/>
          <a:ln w="9525">
            <a:solidFill>
              <a:schemeClr val="tx1"/>
            </a:solidFill>
            <a:miter lim="800000"/>
            <a:headEnd/>
            <a:tailEnd/>
          </a:ln>
        </p:spPr>
        <p:txBody>
          <a:bodyPr wrap="none" anchor="ctr"/>
          <a:lstStyle/>
          <a:p>
            <a:pPr algn="ctr"/>
            <a:r>
              <a:rPr lang="da-DK"/>
              <a:t>Society</a:t>
            </a:r>
          </a:p>
          <a:p>
            <a:pPr algn="ctr"/>
            <a:r>
              <a:rPr lang="da-DK"/>
              <a:t>results</a:t>
            </a:r>
          </a:p>
        </p:txBody>
      </p:sp>
      <p:sp>
        <p:nvSpPr>
          <p:cNvPr id="14346" name="Rectangle 12"/>
          <p:cNvSpPr>
            <a:spLocks noChangeArrowheads="1"/>
          </p:cNvSpPr>
          <p:nvPr/>
        </p:nvSpPr>
        <p:spPr bwMode="auto">
          <a:xfrm>
            <a:off x="5365750" y="2924175"/>
            <a:ext cx="1366838" cy="865188"/>
          </a:xfrm>
          <a:prstGeom prst="rect">
            <a:avLst/>
          </a:prstGeom>
          <a:noFill/>
          <a:ln w="9525">
            <a:solidFill>
              <a:schemeClr val="tx1"/>
            </a:solidFill>
            <a:miter lim="800000"/>
            <a:headEnd/>
            <a:tailEnd/>
          </a:ln>
        </p:spPr>
        <p:txBody>
          <a:bodyPr wrap="none" anchor="ctr"/>
          <a:lstStyle/>
          <a:p>
            <a:pPr algn="ctr"/>
            <a:r>
              <a:rPr lang="da-DK" dirty="0"/>
              <a:t>People</a:t>
            </a:r>
          </a:p>
          <a:p>
            <a:pPr algn="ctr"/>
            <a:r>
              <a:rPr lang="en-GB" dirty="0" smtClean="0"/>
              <a:t>results</a:t>
            </a:r>
            <a:endParaRPr lang="en-GB" dirty="0"/>
          </a:p>
        </p:txBody>
      </p:sp>
      <p:sp>
        <p:nvSpPr>
          <p:cNvPr id="14347" name="Oval 13"/>
          <p:cNvSpPr>
            <a:spLocks noChangeArrowheads="1"/>
          </p:cNvSpPr>
          <p:nvPr/>
        </p:nvSpPr>
        <p:spPr bwMode="auto">
          <a:xfrm>
            <a:off x="3779838" y="3933825"/>
            <a:ext cx="1368425" cy="1295400"/>
          </a:xfrm>
          <a:prstGeom prst="ellipse">
            <a:avLst/>
          </a:prstGeom>
          <a:solidFill>
            <a:schemeClr val="bg1"/>
          </a:solidFill>
          <a:ln w="9525">
            <a:solidFill>
              <a:schemeClr val="tx1"/>
            </a:solidFill>
            <a:round/>
            <a:headEnd/>
            <a:tailEnd/>
          </a:ln>
        </p:spPr>
        <p:txBody>
          <a:bodyPr wrap="none" anchor="ctr"/>
          <a:lstStyle/>
          <a:p>
            <a:pPr algn="ctr"/>
            <a:r>
              <a:rPr lang="da-DK"/>
              <a:t>Processes</a:t>
            </a:r>
          </a:p>
        </p:txBody>
      </p:sp>
      <p:sp>
        <p:nvSpPr>
          <p:cNvPr id="14348" name="Text Box 14"/>
          <p:cNvSpPr txBox="1">
            <a:spLocks noChangeArrowheads="1"/>
          </p:cNvSpPr>
          <p:nvPr/>
        </p:nvSpPr>
        <p:spPr bwMode="auto">
          <a:xfrm>
            <a:off x="2046288" y="2193338"/>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da-DK" sz="1800" dirty="0" err="1"/>
              <a:t>Enablers</a:t>
            </a:r>
            <a:endParaRPr lang="da-DK" sz="1800" dirty="0"/>
          </a:p>
        </p:txBody>
      </p:sp>
      <p:sp>
        <p:nvSpPr>
          <p:cNvPr id="14349" name="Text Box 15"/>
          <p:cNvSpPr txBox="1">
            <a:spLocks noChangeArrowheads="1"/>
          </p:cNvSpPr>
          <p:nvPr/>
        </p:nvSpPr>
        <p:spPr bwMode="auto">
          <a:xfrm>
            <a:off x="5703888" y="2121900"/>
            <a:ext cx="1009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da-DK" sz="1800"/>
              <a:t>Results </a:t>
            </a:r>
          </a:p>
        </p:txBody>
      </p:sp>
      <p:sp>
        <p:nvSpPr>
          <p:cNvPr id="14350" name="Line 16"/>
          <p:cNvSpPr>
            <a:spLocks noChangeShapeType="1"/>
          </p:cNvSpPr>
          <p:nvPr/>
        </p:nvSpPr>
        <p:spPr bwMode="auto">
          <a:xfrm>
            <a:off x="539750" y="2607675"/>
            <a:ext cx="41036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4351" name="Line 17"/>
          <p:cNvSpPr>
            <a:spLocks noChangeShapeType="1"/>
          </p:cNvSpPr>
          <p:nvPr/>
        </p:nvSpPr>
        <p:spPr bwMode="auto">
          <a:xfrm>
            <a:off x="5364163" y="2607675"/>
            <a:ext cx="31686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4352" name="Line 18"/>
          <p:cNvSpPr>
            <a:spLocks noChangeShapeType="1"/>
          </p:cNvSpPr>
          <p:nvPr/>
        </p:nvSpPr>
        <p:spPr bwMode="auto">
          <a:xfrm>
            <a:off x="1692275" y="450850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53" name="Line 19"/>
          <p:cNvSpPr>
            <a:spLocks noChangeShapeType="1"/>
          </p:cNvSpPr>
          <p:nvPr/>
        </p:nvSpPr>
        <p:spPr bwMode="auto">
          <a:xfrm>
            <a:off x="1908175" y="3357563"/>
            <a:ext cx="0" cy="2447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54" name="Line 20"/>
          <p:cNvSpPr>
            <a:spLocks noChangeShapeType="1"/>
          </p:cNvSpPr>
          <p:nvPr/>
        </p:nvSpPr>
        <p:spPr bwMode="auto">
          <a:xfrm>
            <a:off x="1908175" y="3357563"/>
            <a:ext cx="1428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55" name="Line 21"/>
          <p:cNvSpPr>
            <a:spLocks noChangeShapeType="1"/>
          </p:cNvSpPr>
          <p:nvPr/>
        </p:nvSpPr>
        <p:spPr bwMode="auto">
          <a:xfrm>
            <a:off x="1908175" y="5805488"/>
            <a:ext cx="1428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56" name="Line 22"/>
          <p:cNvSpPr>
            <a:spLocks noChangeShapeType="1"/>
          </p:cNvSpPr>
          <p:nvPr/>
        </p:nvSpPr>
        <p:spPr bwMode="auto">
          <a:xfrm>
            <a:off x="3419475" y="4581525"/>
            <a:ext cx="360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57" name="Line 23"/>
          <p:cNvSpPr>
            <a:spLocks noChangeShapeType="1"/>
          </p:cNvSpPr>
          <p:nvPr/>
        </p:nvSpPr>
        <p:spPr bwMode="auto">
          <a:xfrm>
            <a:off x="3635375" y="3284538"/>
            <a:ext cx="0" cy="2520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58" name="Line 24"/>
          <p:cNvSpPr>
            <a:spLocks noChangeShapeType="1"/>
          </p:cNvSpPr>
          <p:nvPr/>
        </p:nvSpPr>
        <p:spPr bwMode="auto">
          <a:xfrm>
            <a:off x="3419475" y="32845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59" name="Line 25"/>
          <p:cNvSpPr>
            <a:spLocks noChangeShapeType="1"/>
          </p:cNvSpPr>
          <p:nvPr/>
        </p:nvSpPr>
        <p:spPr bwMode="auto">
          <a:xfrm>
            <a:off x="3419475" y="580548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60" name="Line 26"/>
          <p:cNvSpPr>
            <a:spLocks noChangeShapeType="1"/>
          </p:cNvSpPr>
          <p:nvPr/>
        </p:nvSpPr>
        <p:spPr bwMode="auto">
          <a:xfrm>
            <a:off x="5148263" y="458152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61" name="Line 27"/>
          <p:cNvSpPr>
            <a:spLocks noChangeShapeType="1"/>
          </p:cNvSpPr>
          <p:nvPr/>
        </p:nvSpPr>
        <p:spPr bwMode="auto">
          <a:xfrm>
            <a:off x="5219700" y="3357563"/>
            <a:ext cx="0" cy="2447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62" name="Line 28"/>
          <p:cNvSpPr>
            <a:spLocks noChangeShapeType="1"/>
          </p:cNvSpPr>
          <p:nvPr/>
        </p:nvSpPr>
        <p:spPr bwMode="auto">
          <a:xfrm>
            <a:off x="5219700" y="3357563"/>
            <a:ext cx="144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63" name="Line 29"/>
          <p:cNvSpPr>
            <a:spLocks noChangeShapeType="1"/>
          </p:cNvSpPr>
          <p:nvPr/>
        </p:nvSpPr>
        <p:spPr bwMode="auto">
          <a:xfrm>
            <a:off x="5219700" y="5805488"/>
            <a:ext cx="730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64" name="Line 31"/>
          <p:cNvSpPr>
            <a:spLocks noChangeShapeType="1"/>
          </p:cNvSpPr>
          <p:nvPr/>
        </p:nvSpPr>
        <p:spPr bwMode="auto">
          <a:xfrm>
            <a:off x="6732588" y="3357563"/>
            <a:ext cx="2873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65" name="Line 32"/>
          <p:cNvSpPr>
            <a:spLocks noChangeShapeType="1"/>
          </p:cNvSpPr>
          <p:nvPr/>
        </p:nvSpPr>
        <p:spPr bwMode="auto">
          <a:xfrm>
            <a:off x="6732588" y="57340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66" name="Line 33"/>
          <p:cNvSpPr>
            <a:spLocks noChangeShapeType="1"/>
          </p:cNvSpPr>
          <p:nvPr/>
        </p:nvSpPr>
        <p:spPr bwMode="auto">
          <a:xfrm>
            <a:off x="6732588" y="4652963"/>
            <a:ext cx="647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4367" name="Line 37"/>
          <p:cNvSpPr>
            <a:spLocks noChangeShapeType="1"/>
          </p:cNvSpPr>
          <p:nvPr/>
        </p:nvSpPr>
        <p:spPr bwMode="auto">
          <a:xfrm>
            <a:off x="7019925" y="3357563"/>
            <a:ext cx="0" cy="2376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pic>
        <p:nvPicPr>
          <p:cNvPr id="34"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141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48"/>
                                        </p:tgtEl>
                                        <p:attrNameLst>
                                          <p:attrName>style.visibility</p:attrName>
                                        </p:attrNameLst>
                                      </p:cBhvr>
                                      <p:to>
                                        <p:strVal val="visible"/>
                                      </p:to>
                                    </p:set>
                                    <p:anim calcmode="lin" valueType="num">
                                      <p:cBhvr additive="base">
                                        <p:cTn id="7" dur="500" fill="hold"/>
                                        <p:tgtEl>
                                          <p:spTgt spid="14348"/>
                                        </p:tgtEl>
                                        <p:attrNameLst>
                                          <p:attrName>ppt_x</p:attrName>
                                        </p:attrNameLst>
                                      </p:cBhvr>
                                      <p:tavLst>
                                        <p:tav tm="0">
                                          <p:val>
                                            <p:strVal val="#ppt_x"/>
                                          </p:val>
                                        </p:tav>
                                        <p:tav tm="100000">
                                          <p:val>
                                            <p:strVal val="#ppt_x"/>
                                          </p:val>
                                        </p:tav>
                                      </p:tavLst>
                                    </p:anim>
                                    <p:anim calcmode="lin" valueType="num">
                                      <p:cBhvr additive="base">
                                        <p:cTn id="8" dur="500" fill="hold"/>
                                        <p:tgtEl>
                                          <p:spTgt spid="1434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350"/>
                                        </p:tgtEl>
                                        <p:attrNameLst>
                                          <p:attrName>style.visibility</p:attrName>
                                        </p:attrNameLst>
                                      </p:cBhvr>
                                      <p:to>
                                        <p:strVal val="visible"/>
                                      </p:to>
                                    </p:set>
                                    <p:anim calcmode="lin" valueType="num">
                                      <p:cBhvr additive="base">
                                        <p:cTn id="11" dur="500" fill="hold"/>
                                        <p:tgtEl>
                                          <p:spTgt spid="14350"/>
                                        </p:tgtEl>
                                        <p:attrNameLst>
                                          <p:attrName>ppt_x</p:attrName>
                                        </p:attrNameLst>
                                      </p:cBhvr>
                                      <p:tavLst>
                                        <p:tav tm="0">
                                          <p:val>
                                            <p:strVal val="#ppt_x"/>
                                          </p:val>
                                        </p:tav>
                                        <p:tav tm="100000">
                                          <p:val>
                                            <p:strVal val="#ppt_x"/>
                                          </p:val>
                                        </p:tav>
                                      </p:tavLst>
                                    </p:anim>
                                    <p:anim calcmode="lin" valueType="num">
                                      <p:cBhvr additive="base">
                                        <p:cTn id="12" dur="500" fill="hold"/>
                                        <p:tgtEl>
                                          <p:spTgt spid="1435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349"/>
                                        </p:tgtEl>
                                        <p:attrNameLst>
                                          <p:attrName>style.visibility</p:attrName>
                                        </p:attrNameLst>
                                      </p:cBhvr>
                                      <p:to>
                                        <p:strVal val="visible"/>
                                      </p:to>
                                    </p:set>
                                    <p:anim calcmode="lin" valueType="num">
                                      <p:cBhvr additive="base">
                                        <p:cTn id="15" dur="500" fill="hold"/>
                                        <p:tgtEl>
                                          <p:spTgt spid="14349"/>
                                        </p:tgtEl>
                                        <p:attrNameLst>
                                          <p:attrName>ppt_x</p:attrName>
                                        </p:attrNameLst>
                                      </p:cBhvr>
                                      <p:tavLst>
                                        <p:tav tm="0">
                                          <p:val>
                                            <p:strVal val="#ppt_x"/>
                                          </p:val>
                                        </p:tav>
                                        <p:tav tm="100000">
                                          <p:val>
                                            <p:strVal val="#ppt_x"/>
                                          </p:val>
                                        </p:tav>
                                      </p:tavLst>
                                    </p:anim>
                                    <p:anim calcmode="lin" valueType="num">
                                      <p:cBhvr additive="base">
                                        <p:cTn id="16" dur="500" fill="hold"/>
                                        <p:tgtEl>
                                          <p:spTgt spid="1434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351"/>
                                        </p:tgtEl>
                                        <p:attrNameLst>
                                          <p:attrName>style.visibility</p:attrName>
                                        </p:attrNameLst>
                                      </p:cBhvr>
                                      <p:to>
                                        <p:strVal val="visible"/>
                                      </p:to>
                                    </p:set>
                                    <p:anim calcmode="lin" valueType="num">
                                      <p:cBhvr additive="base">
                                        <p:cTn id="19" dur="500" fill="hold"/>
                                        <p:tgtEl>
                                          <p:spTgt spid="14351"/>
                                        </p:tgtEl>
                                        <p:attrNameLst>
                                          <p:attrName>ppt_x</p:attrName>
                                        </p:attrNameLst>
                                      </p:cBhvr>
                                      <p:tavLst>
                                        <p:tav tm="0">
                                          <p:val>
                                            <p:strVal val="#ppt_x"/>
                                          </p:val>
                                        </p:tav>
                                        <p:tav tm="100000">
                                          <p:val>
                                            <p:strVal val="#ppt_x"/>
                                          </p:val>
                                        </p:tav>
                                      </p:tavLst>
                                    </p:anim>
                                    <p:anim calcmode="lin" valueType="num">
                                      <p:cBhvr additive="base">
                                        <p:cTn id="20" dur="500" fill="hold"/>
                                        <p:tgtEl>
                                          <p:spTgt spid="1435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gtEl>
                                        <p:attrNameLst>
                                          <p:attrName>style.visibility</p:attrName>
                                        </p:attrNameLst>
                                      </p:cBhvr>
                                      <p:to>
                                        <p:strVal val="visible"/>
                                      </p:to>
                                    </p:set>
                                    <p:anim calcmode="lin" valueType="num">
                                      <p:cBhvr additive="base">
                                        <p:cTn id="25" dur="500" fill="hold"/>
                                        <p:tgtEl>
                                          <p:spTgt spid="14339"/>
                                        </p:tgtEl>
                                        <p:attrNameLst>
                                          <p:attrName>ppt_x</p:attrName>
                                        </p:attrNameLst>
                                      </p:cBhvr>
                                      <p:tavLst>
                                        <p:tav tm="0">
                                          <p:val>
                                            <p:strVal val="#ppt_x"/>
                                          </p:val>
                                        </p:tav>
                                        <p:tav tm="100000">
                                          <p:val>
                                            <p:strVal val="#ppt_x"/>
                                          </p:val>
                                        </p:tav>
                                      </p:tavLst>
                                    </p:anim>
                                    <p:anim calcmode="lin" valueType="num">
                                      <p:cBhvr additive="base">
                                        <p:cTn id="26" dur="500" fill="hold"/>
                                        <p:tgtEl>
                                          <p:spTgt spid="1433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340"/>
                                        </p:tgtEl>
                                        <p:attrNameLst>
                                          <p:attrName>style.visibility</p:attrName>
                                        </p:attrNameLst>
                                      </p:cBhvr>
                                      <p:to>
                                        <p:strVal val="visible"/>
                                      </p:to>
                                    </p:set>
                                    <p:anim calcmode="lin" valueType="num">
                                      <p:cBhvr additive="base">
                                        <p:cTn id="31" dur="500" fill="hold"/>
                                        <p:tgtEl>
                                          <p:spTgt spid="14340"/>
                                        </p:tgtEl>
                                        <p:attrNameLst>
                                          <p:attrName>ppt_x</p:attrName>
                                        </p:attrNameLst>
                                      </p:cBhvr>
                                      <p:tavLst>
                                        <p:tav tm="0">
                                          <p:val>
                                            <p:strVal val="#ppt_x"/>
                                          </p:val>
                                        </p:tav>
                                        <p:tav tm="100000">
                                          <p:val>
                                            <p:strVal val="#ppt_x"/>
                                          </p:val>
                                        </p:tav>
                                      </p:tavLst>
                                    </p:anim>
                                    <p:anim calcmode="lin" valueType="num">
                                      <p:cBhvr additive="base">
                                        <p:cTn id="32"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341"/>
                                        </p:tgtEl>
                                        <p:attrNameLst>
                                          <p:attrName>style.visibility</p:attrName>
                                        </p:attrNameLst>
                                      </p:cBhvr>
                                      <p:to>
                                        <p:strVal val="visible"/>
                                      </p:to>
                                    </p:set>
                                    <p:anim calcmode="lin" valueType="num">
                                      <p:cBhvr additive="base">
                                        <p:cTn id="37" dur="500" fill="hold"/>
                                        <p:tgtEl>
                                          <p:spTgt spid="14341"/>
                                        </p:tgtEl>
                                        <p:attrNameLst>
                                          <p:attrName>ppt_x</p:attrName>
                                        </p:attrNameLst>
                                      </p:cBhvr>
                                      <p:tavLst>
                                        <p:tav tm="0">
                                          <p:val>
                                            <p:strVal val="#ppt_x"/>
                                          </p:val>
                                        </p:tav>
                                        <p:tav tm="100000">
                                          <p:val>
                                            <p:strVal val="#ppt_x"/>
                                          </p:val>
                                        </p:tav>
                                      </p:tavLst>
                                    </p:anim>
                                    <p:anim calcmode="lin" valueType="num">
                                      <p:cBhvr additive="base">
                                        <p:cTn id="38" dur="500" fill="hold"/>
                                        <p:tgtEl>
                                          <p:spTgt spid="1434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342"/>
                                        </p:tgtEl>
                                        <p:attrNameLst>
                                          <p:attrName>style.visibility</p:attrName>
                                        </p:attrNameLst>
                                      </p:cBhvr>
                                      <p:to>
                                        <p:strVal val="visible"/>
                                      </p:to>
                                    </p:set>
                                    <p:anim calcmode="lin" valueType="num">
                                      <p:cBhvr additive="base">
                                        <p:cTn id="43" dur="500" fill="hold"/>
                                        <p:tgtEl>
                                          <p:spTgt spid="14342"/>
                                        </p:tgtEl>
                                        <p:attrNameLst>
                                          <p:attrName>ppt_x</p:attrName>
                                        </p:attrNameLst>
                                      </p:cBhvr>
                                      <p:tavLst>
                                        <p:tav tm="0">
                                          <p:val>
                                            <p:strVal val="#ppt_x"/>
                                          </p:val>
                                        </p:tav>
                                        <p:tav tm="100000">
                                          <p:val>
                                            <p:strVal val="#ppt_x"/>
                                          </p:val>
                                        </p:tav>
                                      </p:tavLst>
                                    </p:anim>
                                    <p:anim calcmode="lin" valueType="num">
                                      <p:cBhvr additive="base">
                                        <p:cTn id="44" dur="500" fill="hold"/>
                                        <p:tgtEl>
                                          <p:spTgt spid="1434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354"/>
                                        </p:tgtEl>
                                        <p:attrNameLst>
                                          <p:attrName>style.visibility</p:attrName>
                                        </p:attrNameLst>
                                      </p:cBhvr>
                                      <p:to>
                                        <p:strVal val="visible"/>
                                      </p:to>
                                    </p:set>
                                    <p:anim calcmode="lin" valueType="num">
                                      <p:cBhvr additive="base">
                                        <p:cTn id="49" dur="500" fill="hold"/>
                                        <p:tgtEl>
                                          <p:spTgt spid="14354"/>
                                        </p:tgtEl>
                                        <p:attrNameLst>
                                          <p:attrName>ppt_x</p:attrName>
                                        </p:attrNameLst>
                                      </p:cBhvr>
                                      <p:tavLst>
                                        <p:tav tm="0">
                                          <p:val>
                                            <p:strVal val="#ppt_x"/>
                                          </p:val>
                                        </p:tav>
                                        <p:tav tm="100000">
                                          <p:val>
                                            <p:strVal val="#ppt_x"/>
                                          </p:val>
                                        </p:tav>
                                      </p:tavLst>
                                    </p:anim>
                                    <p:anim calcmode="lin" valueType="num">
                                      <p:cBhvr additive="base">
                                        <p:cTn id="50" dur="500" fill="hold"/>
                                        <p:tgtEl>
                                          <p:spTgt spid="14354"/>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4352"/>
                                        </p:tgtEl>
                                        <p:attrNameLst>
                                          <p:attrName>style.visibility</p:attrName>
                                        </p:attrNameLst>
                                      </p:cBhvr>
                                      <p:to>
                                        <p:strVal val="visible"/>
                                      </p:to>
                                    </p:set>
                                    <p:anim calcmode="lin" valueType="num">
                                      <p:cBhvr additive="base">
                                        <p:cTn id="53" dur="500" fill="hold"/>
                                        <p:tgtEl>
                                          <p:spTgt spid="14352"/>
                                        </p:tgtEl>
                                        <p:attrNameLst>
                                          <p:attrName>ppt_x</p:attrName>
                                        </p:attrNameLst>
                                      </p:cBhvr>
                                      <p:tavLst>
                                        <p:tav tm="0">
                                          <p:val>
                                            <p:strVal val="#ppt_x"/>
                                          </p:val>
                                        </p:tav>
                                        <p:tav tm="100000">
                                          <p:val>
                                            <p:strVal val="#ppt_x"/>
                                          </p:val>
                                        </p:tav>
                                      </p:tavLst>
                                    </p:anim>
                                    <p:anim calcmode="lin" valueType="num">
                                      <p:cBhvr additive="base">
                                        <p:cTn id="54" dur="500" fill="hold"/>
                                        <p:tgtEl>
                                          <p:spTgt spid="14352"/>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4355"/>
                                        </p:tgtEl>
                                        <p:attrNameLst>
                                          <p:attrName>style.visibility</p:attrName>
                                        </p:attrNameLst>
                                      </p:cBhvr>
                                      <p:to>
                                        <p:strVal val="visible"/>
                                      </p:to>
                                    </p:set>
                                    <p:anim calcmode="lin" valueType="num">
                                      <p:cBhvr additive="base">
                                        <p:cTn id="57" dur="500" fill="hold"/>
                                        <p:tgtEl>
                                          <p:spTgt spid="14355"/>
                                        </p:tgtEl>
                                        <p:attrNameLst>
                                          <p:attrName>ppt_x</p:attrName>
                                        </p:attrNameLst>
                                      </p:cBhvr>
                                      <p:tavLst>
                                        <p:tav tm="0">
                                          <p:val>
                                            <p:strVal val="#ppt_x"/>
                                          </p:val>
                                        </p:tav>
                                        <p:tav tm="100000">
                                          <p:val>
                                            <p:strVal val="#ppt_x"/>
                                          </p:val>
                                        </p:tav>
                                      </p:tavLst>
                                    </p:anim>
                                    <p:anim calcmode="lin" valueType="num">
                                      <p:cBhvr additive="base">
                                        <p:cTn id="58" dur="500" fill="hold"/>
                                        <p:tgtEl>
                                          <p:spTgt spid="14355"/>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4353"/>
                                        </p:tgtEl>
                                        <p:attrNameLst>
                                          <p:attrName>style.visibility</p:attrName>
                                        </p:attrNameLst>
                                      </p:cBhvr>
                                      <p:to>
                                        <p:strVal val="visible"/>
                                      </p:to>
                                    </p:set>
                                    <p:anim calcmode="lin" valueType="num">
                                      <p:cBhvr additive="base">
                                        <p:cTn id="61" dur="500" fill="hold"/>
                                        <p:tgtEl>
                                          <p:spTgt spid="14353"/>
                                        </p:tgtEl>
                                        <p:attrNameLst>
                                          <p:attrName>ppt_x</p:attrName>
                                        </p:attrNameLst>
                                      </p:cBhvr>
                                      <p:tavLst>
                                        <p:tav tm="0">
                                          <p:val>
                                            <p:strVal val="#ppt_x"/>
                                          </p:val>
                                        </p:tav>
                                        <p:tav tm="100000">
                                          <p:val>
                                            <p:strVal val="#ppt_x"/>
                                          </p:val>
                                        </p:tav>
                                      </p:tavLst>
                                    </p:anim>
                                    <p:anim calcmode="lin" valueType="num">
                                      <p:cBhvr additive="base">
                                        <p:cTn id="62" dur="500" fill="hold"/>
                                        <p:tgtEl>
                                          <p:spTgt spid="14353"/>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4358"/>
                                        </p:tgtEl>
                                        <p:attrNameLst>
                                          <p:attrName>style.visibility</p:attrName>
                                        </p:attrNameLst>
                                      </p:cBhvr>
                                      <p:to>
                                        <p:strVal val="visible"/>
                                      </p:to>
                                    </p:set>
                                    <p:anim calcmode="lin" valueType="num">
                                      <p:cBhvr additive="base">
                                        <p:cTn id="65" dur="500" fill="hold"/>
                                        <p:tgtEl>
                                          <p:spTgt spid="14358"/>
                                        </p:tgtEl>
                                        <p:attrNameLst>
                                          <p:attrName>ppt_x</p:attrName>
                                        </p:attrNameLst>
                                      </p:cBhvr>
                                      <p:tavLst>
                                        <p:tav tm="0">
                                          <p:val>
                                            <p:strVal val="#ppt_x"/>
                                          </p:val>
                                        </p:tav>
                                        <p:tav tm="100000">
                                          <p:val>
                                            <p:strVal val="#ppt_x"/>
                                          </p:val>
                                        </p:tav>
                                      </p:tavLst>
                                    </p:anim>
                                    <p:anim calcmode="lin" valueType="num">
                                      <p:cBhvr additive="base">
                                        <p:cTn id="66" dur="500" fill="hold"/>
                                        <p:tgtEl>
                                          <p:spTgt spid="14358"/>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4356"/>
                                        </p:tgtEl>
                                        <p:attrNameLst>
                                          <p:attrName>style.visibility</p:attrName>
                                        </p:attrNameLst>
                                      </p:cBhvr>
                                      <p:to>
                                        <p:strVal val="visible"/>
                                      </p:to>
                                    </p:set>
                                    <p:anim calcmode="lin" valueType="num">
                                      <p:cBhvr additive="base">
                                        <p:cTn id="69" dur="500" fill="hold"/>
                                        <p:tgtEl>
                                          <p:spTgt spid="14356"/>
                                        </p:tgtEl>
                                        <p:attrNameLst>
                                          <p:attrName>ppt_x</p:attrName>
                                        </p:attrNameLst>
                                      </p:cBhvr>
                                      <p:tavLst>
                                        <p:tav tm="0">
                                          <p:val>
                                            <p:strVal val="#ppt_x"/>
                                          </p:val>
                                        </p:tav>
                                        <p:tav tm="100000">
                                          <p:val>
                                            <p:strVal val="#ppt_x"/>
                                          </p:val>
                                        </p:tav>
                                      </p:tavLst>
                                    </p:anim>
                                    <p:anim calcmode="lin" valueType="num">
                                      <p:cBhvr additive="base">
                                        <p:cTn id="70" dur="500" fill="hold"/>
                                        <p:tgtEl>
                                          <p:spTgt spid="14356"/>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4359"/>
                                        </p:tgtEl>
                                        <p:attrNameLst>
                                          <p:attrName>style.visibility</p:attrName>
                                        </p:attrNameLst>
                                      </p:cBhvr>
                                      <p:to>
                                        <p:strVal val="visible"/>
                                      </p:to>
                                    </p:set>
                                    <p:anim calcmode="lin" valueType="num">
                                      <p:cBhvr additive="base">
                                        <p:cTn id="73" dur="500" fill="hold"/>
                                        <p:tgtEl>
                                          <p:spTgt spid="14359"/>
                                        </p:tgtEl>
                                        <p:attrNameLst>
                                          <p:attrName>ppt_x</p:attrName>
                                        </p:attrNameLst>
                                      </p:cBhvr>
                                      <p:tavLst>
                                        <p:tav tm="0">
                                          <p:val>
                                            <p:strVal val="#ppt_x"/>
                                          </p:val>
                                        </p:tav>
                                        <p:tav tm="100000">
                                          <p:val>
                                            <p:strVal val="#ppt_x"/>
                                          </p:val>
                                        </p:tav>
                                      </p:tavLst>
                                    </p:anim>
                                    <p:anim calcmode="lin" valueType="num">
                                      <p:cBhvr additive="base">
                                        <p:cTn id="74" dur="500" fill="hold"/>
                                        <p:tgtEl>
                                          <p:spTgt spid="14359"/>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4357"/>
                                        </p:tgtEl>
                                        <p:attrNameLst>
                                          <p:attrName>style.visibility</p:attrName>
                                        </p:attrNameLst>
                                      </p:cBhvr>
                                      <p:to>
                                        <p:strVal val="visible"/>
                                      </p:to>
                                    </p:set>
                                    <p:anim calcmode="lin" valueType="num">
                                      <p:cBhvr additive="base">
                                        <p:cTn id="77" dur="500" fill="hold"/>
                                        <p:tgtEl>
                                          <p:spTgt spid="14357"/>
                                        </p:tgtEl>
                                        <p:attrNameLst>
                                          <p:attrName>ppt_x</p:attrName>
                                        </p:attrNameLst>
                                      </p:cBhvr>
                                      <p:tavLst>
                                        <p:tav tm="0">
                                          <p:val>
                                            <p:strVal val="#ppt_x"/>
                                          </p:val>
                                        </p:tav>
                                        <p:tav tm="100000">
                                          <p:val>
                                            <p:strVal val="#ppt_x"/>
                                          </p:val>
                                        </p:tav>
                                      </p:tavLst>
                                    </p:anim>
                                    <p:anim calcmode="lin" valueType="num">
                                      <p:cBhvr additive="base">
                                        <p:cTn id="78" dur="500" fill="hold"/>
                                        <p:tgtEl>
                                          <p:spTgt spid="14357"/>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4347"/>
                                        </p:tgtEl>
                                        <p:attrNameLst>
                                          <p:attrName>style.visibility</p:attrName>
                                        </p:attrNameLst>
                                      </p:cBhvr>
                                      <p:to>
                                        <p:strVal val="visible"/>
                                      </p:to>
                                    </p:set>
                                    <p:anim calcmode="lin" valueType="num">
                                      <p:cBhvr additive="base">
                                        <p:cTn id="83" dur="500" fill="hold"/>
                                        <p:tgtEl>
                                          <p:spTgt spid="14347"/>
                                        </p:tgtEl>
                                        <p:attrNameLst>
                                          <p:attrName>ppt_x</p:attrName>
                                        </p:attrNameLst>
                                      </p:cBhvr>
                                      <p:tavLst>
                                        <p:tav tm="0">
                                          <p:val>
                                            <p:strVal val="#ppt_x"/>
                                          </p:val>
                                        </p:tav>
                                        <p:tav tm="100000">
                                          <p:val>
                                            <p:strVal val="#ppt_x"/>
                                          </p:val>
                                        </p:tav>
                                      </p:tavLst>
                                    </p:anim>
                                    <p:anim calcmode="lin" valueType="num">
                                      <p:cBhvr additive="base">
                                        <p:cTn id="84" dur="500" fill="hold"/>
                                        <p:tgtEl>
                                          <p:spTgt spid="14347"/>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4346"/>
                                        </p:tgtEl>
                                        <p:attrNameLst>
                                          <p:attrName>style.visibility</p:attrName>
                                        </p:attrNameLst>
                                      </p:cBhvr>
                                      <p:to>
                                        <p:strVal val="visible"/>
                                      </p:to>
                                    </p:set>
                                    <p:anim calcmode="lin" valueType="num">
                                      <p:cBhvr additive="base">
                                        <p:cTn id="89" dur="500" fill="hold"/>
                                        <p:tgtEl>
                                          <p:spTgt spid="14346"/>
                                        </p:tgtEl>
                                        <p:attrNameLst>
                                          <p:attrName>ppt_x</p:attrName>
                                        </p:attrNameLst>
                                      </p:cBhvr>
                                      <p:tavLst>
                                        <p:tav tm="0">
                                          <p:val>
                                            <p:strVal val="#ppt_x"/>
                                          </p:val>
                                        </p:tav>
                                        <p:tav tm="100000">
                                          <p:val>
                                            <p:strVal val="#ppt_x"/>
                                          </p:val>
                                        </p:tav>
                                      </p:tavLst>
                                    </p:anim>
                                    <p:anim calcmode="lin" valueType="num">
                                      <p:cBhvr additive="base">
                                        <p:cTn id="90" dur="500" fill="hold"/>
                                        <p:tgtEl>
                                          <p:spTgt spid="14346"/>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4343"/>
                                        </p:tgtEl>
                                        <p:attrNameLst>
                                          <p:attrName>style.visibility</p:attrName>
                                        </p:attrNameLst>
                                      </p:cBhvr>
                                      <p:to>
                                        <p:strVal val="visible"/>
                                      </p:to>
                                    </p:set>
                                    <p:anim calcmode="lin" valueType="num">
                                      <p:cBhvr additive="base">
                                        <p:cTn id="93" dur="500" fill="hold"/>
                                        <p:tgtEl>
                                          <p:spTgt spid="14343"/>
                                        </p:tgtEl>
                                        <p:attrNameLst>
                                          <p:attrName>ppt_x</p:attrName>
                                        </p:attrNameLst>
                                      </p:cBhvr>
                                      <p:tavLst>
                                        <p:tav tm="0">
                                          <p:val>
                                            <p:strVal val="#ppt_x"/>
                                          </p:val>
                                        </p:tav>
                                        <p:tav tm="100000">
                                          <p:val>
                                            <p:strVal val="#ppt_x"/>
                                          </p:val>
                                        </p:tav>
                                      </p:tavLst>
                                    </p:anim>
                                    <p:anim calcmode="lin" valueType="num">
                                      <p:cBhvr additive="base">
                                        <p:cTn id="94" dur="500" fill="hold"/>
                                        <p:tgtEl>
                                          <p:spTgt spid="14343"/>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14345"/>
                                        </p:tgtEl>
                                        <p:attrNameLst>
                                          <p:attrName>style.visibility</p:attrName>
                                        </p:attrNameLst>
                                      </p:cBhvr>
                                      <p:to>
                                        <p:strVal val="visible"/>
                                      </p:to>
                                    </p:set>
                                    <p:anim calcmode="lin" valueType="num">
                                      <p:cBhvr additive="base">
                                        <p:cTn id="97" dur="500" fill="hold"/>
                                        <p:tgtEl>
                                          <p:spTgt spid="14345"/>
                                        </p:tgtEl>
                                        <p:attrNameLst>
                                          <p:attrName>ppt_x</p:attrName>
                                        </p:attrNameLst>
                                      </p:cBhvr>
                                      <p:tavLst>
                                        <p:tav tm="0">
                                          <p:val>
                                            <p:strVal val="#ppt_x"/>
                                          </p:val>
                                        </p:tav>
                                        <p:tav tm="100000">
                                          <p:val>
                                            <p:strVal val="#ppt_x"/>
                                          </p:val>
                                        </p:tav>
                                      </p:tavLst>
                                    </p:anim>
                                    <p:anim calcmode="lin" valueType="num">
                                      <p:cBhvr additive="base">
                                        <p:cTn id="98" dur="500" fill="hold"/>
                                        <p:tgtEl>
                                          <p:spTgt spid="14345"/>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4363"/>
                                        </p:tgtEl>
                                        <p:attrNameLst>
                                          <p:attrName>style.visibility</p:attrName>
                                        </p:attrNameLst>
                                      </p:cBhvr>
                                      <p:to>
                                        <p:strVal val="visible"/>
                                      </p:to>
                                    </p:set>
                                    <p:anim calcmode="lin" valueType="num">
                                      <p:cBhvr additive="base">
                                        <p:cTn id="103" dur="500" fill="hold"/>
                                        <p:tgtEl>
                                          <p:spTgt spid="14363"/>
                                        </p:tgtEl>
                                        <p:attrNameLst>
                                          <p:attrName>ppt_x</p:attrName>
                                        </p:attrNameLst>
                                      </p:cBhvr>
                                      <p:tavLst>
                                        <p:tav tm="0">
                                          <p:val>
                                            <p:strVal val="#ppt_x"/>
                                          </p:val>
                                        </p:tav>
                                        <p:tav tm="100000">
                                          <p:val>
                                            <p:strVal val="#ppt_x"/>
                                          </p:val>
                                        </p:tav>
                                      </p:tavLst>
                                    </p:anim>
                                    <p:anim calcmode="lin" valueType="num">
                                      <p:cBhvr additive="base">
                                        <p:cTn id="104" dur="500" fill="hold"/>
                                        <p:tgtEl>
                                          <p:spTgt spid="14363"/>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362"/>
                                        </p:tgtEl>
                                        <p:attrNameLst>
                                          <p:attrName>style.visibility</p:attrName>
                                        </p:attrNameLst>
                                      </p:cBhvr>
                                      <p:to>
                                        <p:strVal val="visible"/>
                                      </p:to>
                                    </p:set>
                                    <p:anim calcmode="lin" valueType="num">
                                      <p:cBhvr additive="base">
                                        <p:cTn id="107" dur="500" fill="hold"/>
                                        <p:tgtEl>
                                          <p:spTgt spid="14362"/>
                                        </p:tgtEl>
                                        <p:attrNameLst>
                                          <p:attrName>ppt_x</p:attrName>
                                        </p:attrNameLst>
                                      </p:cBhvr>
                                      <p:tavLst>
                                        <p:tav tm="0">
                                          <p:val>
                                            <p:strVal val="#ppt_x"/>
                                          </p:val>
                                        </p:tav>
                                        <p:tav tm="100000">
                                          <p:val>
                                            <p:strVal val="#ppt_x"/>
                                          </p:val>
                                        </p:tav>
                                      </p:tavLst>
                                    </p:anim>
                                    <p:anim calcmode="lin" valueType="num">
                                      <p:cBhvr additive="base">
                                        <p:cTn id="108" dur="500" fill="hold"/>
                                        <p:tgtEl>
                                          <p:spTgt spid="14362"/>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4360"/>
                                        </p:tgtEl>
                                        <p:attrNameLst>
                                          <p:attrName>style.visibility</p:attrName>
                                        </p:attrNameLst>
                                      </p:cBhvr>
                                      <p:to>
                                        <p:strVal val="visible"/>
                                      </p:to>
                                    </p:set>
                                    <p:anim calcmode="lin" valueType="num">
                                      <p:cBhvr additive="base">
                                        <p:cTn id="111" dur="500" fill="hold"/>
                                        <p:tgtEl>
                                          <p:spTgt spid="14360"/>
                                        </p:tgtEl>
                                        <p:attrNameLst>
                                          <p:attrName>ppt_x</p:attrName>
                                        </p:attrNameLst>
                                      </p:cBhvr>
                                      <p:tavLst>
                                        <p:tav tm="0">
                                          <p:val>
                                            <p:strVal val="#ppt_x"/>
                                          </p:val>
                                        </p:tav>
                                        <p:tav tm="100000">
                                          <p:val>
                                            <p:strVal val="#ppt_x"/>
                                          </p:val>
                                        </p:tav>
                                      </p:tavLst>
                                    </p:anim>
                                    <p:anim calcmode="lin" valueType="num">
                                      <p:cBhvr additive="base">
                                        <p:cTn id="112" dur="500" fill="hold"/>
                                        <p:tgtEl>
                                          <p:spTgt spid="1436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4366"/>
                                        </p:tgtEl>
                                        <p:attrNameLst>
                                          <p:attrName>style.visibility</p:attrName>
                                        </p:attrNameLst>
                                      </p:cBhvr>
                                      <p:to>
                                        <p:strVal val="visible"/>
                                      </p:to>
                                    </p:set>
                                    <p:anim calcmode="lin" valueType="num">
                                      <p:cBhvr additive="base">
                                        <p:cTn id="115" dur="500" fill="hold"/>
                                        <p:tgtEl>
                                          <p:spTgt spid="14366"/>
                                        </p:tgtEl>
                                        <p:attrNameLst>
                                          <p:attrName>ppt_x</p:attrName>
                                        </p:attrNameLst>
                                      </p:cBhvr>
                                      <p:tavLst>
                                        <p:tav tm="0">
                                          <p:val>
                                            <p:strVal val="#ppt_x"/>
                                          </p:val>
                                        </p:tav>
                                        <p:tav tm="100000">
                                          <p:val>
                                            <p:strVal val="#ppt_x"/>
                                          </p:val>
                                        </p:tav>
                                      </p:tavLst>
                                    </p:anim>
                                    <p:anim calcmode="lin" valueType="num">
                                      <p:cBhvr additive="base">
                                        <p:cTn id="116" dur="500" fill="hold"/>
                                        <p:tgtEl>
                                          <p:spTgt spid="14366"/>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364"/>
                                        </p:tgtEl>
                                        <p:attrNameLst>
                                          <p:attrName>style.visibility</p:attrName>
                                        </p:attrNameLst>
                                      </p:cBhvr>
                                      <p:to>
                                        <p:strVal val="visible"/>
                                      </p:to>
                                    </p:set>
                                    <p:anim calcmode="lin" valueType="num">
                                      <p:cBhvr additive="base">
                                        <p:cTn id="119" dur="500" fill="hold"/>
                                        <p:tgtEl>
                                          <p:spTgt spid="14364"/>
                                        </p:tgtEl>
                                        <p:attrNameLst>
                                          <p:attrName>ppt_x</p:attrName>
                                        </p:attrNameLst>
                                      </p:cBhvr>
                                      <p:tavLst>
                                        <p:tav tm="0">
                                          <p:val>
                                            <p:strVal val="#ppt_x"/>
                                          </p:val>
                                        </p:tav>
                                        <p:tav tm="100000">
                                          <p:val>
                                            <p:strVal val="#ppt_x"/>
                                          </p:val>
                                        </p:tav>
                                      </p:tavLst>
                                    </p:anim>
                                    <p:anim calcmode="lin" valueType="num">
                                      <p:cBhvr additive="base">
                                        <p:cTn id="120" dur="500" fill="hold"/>
                                        <p:tgtEl>
                                          <p:spTgt spid="1436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365"/>
                                        </p:tgtEl>
                                        <p:attrNameLst>
                                          <p:attrName>style.visibility</p:attrName>
                                        </p:attrNameLst>
                                      </p:cBhvr>
                                      <p:to>
                                        <p:strVal val="visible"/>
                                      </p:to>
                                    </p:set>
                                    <p:anim calcmode="lin" valueType="num">
                                      <p:cBhvr additive="base">
                                        <p:cTn id="123" dur="500" fill="hold"/>
                                        <p:tgtEl>
                                          <p:spTgt spid="14365"/>
                                        </p:tgtEl>
                                        <p:attrNameLst>
                                          <p:attrName>ppt_x</p:attrName>
                                        </p:attrNameLst>
                                      </p:cBhvr>
                                      <p:tavLst>
                                        <p:tav tm="0">
                                          <p:val>
                                            <p:strVal val="#ppt_x"/>
                                          </p:val>
                                        </p:tav>
                                        <p:tav tm="100000">
                                          <p:val>
                                            <p:strVal val="#ppt_x"/>
                                          </p:val>
                                        </p:tav>
                                      </p:tavLst>
                                    </p:anim>
                                    <p:anim calcmode="lin" valueType="num">
                                      <p:cBhvr additive="base">
                                        <p:cTn id="124" dur="500" fill="hold"/>
                                        <p:tgtEl>
                                          <p:spTgt spid="1436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367"/>
                                        </p:tgtEl>
                                        <p:attrNameLst>
                                          <p:attrName>style.visibility</p:attrName>
                                        </p:attrNameLst>
                                      </p:cBhvr>
                                      <p:to>
                                        <p:strVal val="visible"/>
                                      </p:to>
                                    </p:set>
                                    <p:anim calcmode="lin" valueType="num">
                                      <p:cBhvr additive="base">
                                        <p:cTn id="127" dur="500" fill="hold"/>
                                        <p:tgtEl>
                                          <p:spTgt spid="14367"/>
                                        </p:tgtEl>
                                        <p:attrNameLst>
                                          <p:attrName>ppt_x</p:attrName>
                                        </p:attrNameLst>
                                      </p:cBhvr>
                                      <p:tavLst>
                                        <p:tav tm="0">
                                          <p:val>
                                            <p:strVal val="#ppt_x"/>
                                          </p:val>
                                        </p:tav>
                                        <p:tav tm="100000">
                                          <p:val>
                                            <p:strVal val="#ppt_x"/>
                                          </p:val>
                                        </p:tav>
                                      </p:tavLst>
                                    </p:anim>
                                    <p:anim calcmode="lin" valueType="num">
                                      <p:cBhvr additive="base">
                                        <p:cTn id="128" dur="500" fill="hold"/>
                                        <p:tgtEl>
                                          <p:spTgt spid="14367"/>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14361"/>
                                        </p:tgtEl>
                                        <p:attrNameLst>
                                          <p:attrName>style.visibility</p:attrName>
                                        </p:attrNameLst>
                                      </p:cBhvr>
                                      <p:to>
                                        <p:strVal val="visible"/>
                                      </p:to>
                                    </p:set>
                                    <p:anim calcmode="lin" valueType="num">
                                      <p:cBhvr additive="base">
                                        <p:cTn id="133" dur="500" fill="hold"/>
                                        <p:tgtEl>
                                          <p:spTgt spid="14361"/>
                                        </p:tgtEl>
                                        <p:attrNameLst>
                                          <p:attrName>ppt_x</p:attrName>
                                        </p:attrNameLst>
                                      </p:cBhvr>
                                      <p:tavLst>
                                        <p:tav tm="0">
                                          <p:val>
                                            <p:strVal val="#ppt_x"/>
                                          </p:val>
                                        </p:tav>
                                        <p:tav tm="100000">
                                          <p:val>
                                            <p:strVal val="#ppt_x"/>
                                          </p:val>
                                        </p:tav>
                                      </p:tavLst>
                                    </p:anim>
                                    <p:anim calcmode="lin" valueType="num">
                                      <p:cBhvr additive="base">
                                        <p:cTn id="134" dur="500" fill="hold"/>
                                        <p:tgtEl>
                                          <p:spTgt spid="14361"/>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3082"/>
                                        </p:tgtEl>
                                        <p:attrNameLst>
                                          <p:attrName>style.visibility</p:attrName>
                                        </p:attrNameLst>
                                      </p:cBhvr>
                                      <p:to>
                                        <p:strVal val="visible"/>
                                      </p:to>
                                    </p:set>
                                    <p:anim calcmode="lin" valueType="num">
                                      <p:cBhvr additive="base">
                                        <p:cTn id="139" dur="500" fill="hold"/>
                                        <p:tgtEl>
                                          <p:spTgt spid="3082"/>
                                        </p:tgtEl>
                                        <p:attrNameLst>
                                          <p:attrName>ppt_x</p:attrName>
                                        </p:attrNameLst>
                                      </p:cBhvr>
                                      <p:tavLst>
                                        <p:tav tm="0">
                                          <p:val>
                                            <p:strVal val="#ppt_x"/>
                                          </p:val>
                                        </p:tav>
                                        <p:tav tm="100000">
                                          <p:val>
                                            <p:strVal val="#ppt_x"/>
                                          </p:val>
                                        </p:tav>
                                      </p:tavLst>
                                    </p:anim>
                                    <p:anim calcmode="lin" valueType="num">
                                      <p:cBhvr additive="base">
                                        <p:cTn id="140" dur="500" fill="hold"/>
                                        <p:tgtEl>
                                          <p:spTgt spid="30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animBg="1"/>
      <p:bldP spid="14340" grpId="0" animBg="1"/>
      <p:bldP spid="14341" grpId="0" animBg="1"/>
      <p:bldP spid="14342" grpId="0" animBg="1"/>
      <p:bldP spid="14343" grpId="0" animBg="1"/>
      <p:bldP spid="3082" grpId="0" animBg="1"/>
      <p:bldP spid="14345" grpId="0" animBg="1"/>
      <p:bldP spid="14346" grpId="0" animBg="1"/>
      <p:bldP spid="14347" grpId="0" animBg="1"/>
      <p:bldP spid="14348" grpId="0"/>
      <p:bldP spid="14349" grpId="0"/>
      <p:bldP spid="14350" grpId="0" animBg="1"/>
      <p:bldP spid="14351" grpId="0" animBg="1"/>
      <p:bldP spid="14352" grpId="0" animBg="1"/>
      <p:bldP spid="14353" grpId="0" animBg="1"/>
      <p:bldP spid="14354" grpId="0" animBg="1"/>
      <p:bldP spid="14355" grpId="0" animBg="1"/>
      <p:bldP spid="14356" grpId="0" animBg="1"/>
      <p:bldP spid="14357" grpId="0" animBg="1"/>
      <p:bldP spid="14358" grpId="0" animBg="1"/>
      <p:bldP spid="14359" grpId="0" animBg="1"/>
      <p:bldP spid="14360" grpId="0" animBg="1"/>
      <p:bldP spid="14361" grpId="0" animBg="1"/>
      <p:bldP spid="14362" grpId="0" animBg="1"/>
      <p:bldP spid="14363" grpId="0" animBg="1"/>
      <p:bldP spid="14364" grpId="0" animBg="1"/>
      <p:bldP spid="14365" grpId="0" animBg="1"/>
      <p:bldP spid="14366" grpId="0" animBg="1"/>
      <p:bldP spid="1436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955596" y="2452093"/>
            <a:ext cx="2187770" cy="1647303"/>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Input</a:t>
            </a:r>
            <a:endParaRPr lang="da-DK" dirty="0"/>
          </a:p>
        </p:txBody>
      </p:sp>
      <p:sp>
        <p:nvSpPr>
          <p:cNvPr id="3" name="Rektangel 2"/>
          <p:cNvSpPr/>
          <p:nvPr/>
        </p:nvSpPr>
        <p:spPr>
          <a:xfrm>
            <a:off x="4754262" y="2452093"/>
            <a:ext cx="2187770" cy="16473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Output</a:t>
            </a:r>
            <a:endParaRPr lang="da-DK" dirty="0"/>
          </a:p>
        </p:txBody>
      </p:sp>
      <p:sp>
        <p:nvSpPr>
          <p:cNvPr id="4" name="Ellipse 3"/>
          <p:cNvSpPr/>
          <p:nvPr/>
        </p:nvSpPr>
        <p:spPr>
          <a:xfrm>
            <a:off x="3306801" y="2716164"/>
            <a:ext cx="1244766" cy="1156885"/>
          </a:xfrm>
          <a:prstGeom prst="ellipse">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Activity</a:t>
            </a:r>
            <a:endParaRPr lang="da-DK" dirty="0"/>
          </a:p>
        </p:txBody>
      </p:sp>
      <p:sp>
        <p:nvSpPr>
          <p:cNvPr id="5" name="Rektangel 4"/>
          <p:cNvSpPr/>
          <p:nvPr/>
        </p:nvSpPr>
        <p:spPr>
          <a:xfrm>
            <a:off x="7707490" y="2452093"/>
            <a:ext cx="817270" cy="1647303"/>
          </a:xfrm>
          <a:prstGeom prst="rect">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Out-</a:t>
            </a:r>
            <a:r>
              <a:rPr lang="da-DK" dirty="0" err="1" smtClean="0"/>
              <a:t>come</a:t>
            </a:r>
            <a:endParaRPr lang="da-DK" dirty="0"/>
          </a:p>
        </p:txBody>
      </p:sp>
      <p:sp>
        <p:nvSpPr>
          <p:cNvPr id="6" name="Tekstfelt 5"/>
          <p:cNvSpPr txBox="1"/>
          <p:nvPr/>
        </p:nvSpPr>
        <p:spPr>
          <a:xfrm>
            <a:off x="1269909" y="4552087"/>
            <a:ext cx="1284276" cy="646331"/>
          </a:xfrm>
          <a:prstGeom prst="rect">
            <a:avLst/>
          </a:prstGeom>
          <a:noFill/>
        </p:spPr>
        <p:txBody>
          <a:bodyPr wrap="none" rtlCol="0">
            <a:spAutoFit/>
          </a:bodyPr>
          <a:lstStyle/>
          <a:p>
            <a:r>
              <a:rPr lang="en-GB" dirty="0" smtClean="0"/>
              <a:t>Papers, and</a:t>
            </a:r>
          </a:p>
          <a:p>
            <a:r>
              <a:rPr lang="en-GB" dirty="0" smtClean="0"/>
              <a:t>resources</a:t>
            </a:r>
            <a:endParaRPr lang="en-GB" dirty="0"/>
          </a:p>
        </p:txBody>
      </p:sp>
      <p:sp>
        <p:nvSpPr>
          <p:cNvPr id="7" name="Tekstfelt 6"/>
          <p:cNvSpPr txBox="1"/>
          <p:nvPr/>
        </p:nvSpPr>
        <p:spPr>
          <a:xfrm>
            <a:off x="3319383" y="4552087"/>
            <a:ext cx="1353030" cy="646331"/>
          </a:xfrm>
          <a:prstGeom prst="rect">
            <a:avLst/>
          </a:prstGeom>
          <a:noFill/>
        </p:spPr>
        <p:txBody>
          <a:bodyPr wrap="none" rtlCol="0">
            <a:spAutoFit/>
          </a:bodyPr>
          <a:lstStyle/>
          <a:p>
            <a:r>
              <a:rPr lang="en-GB" smtClean="0"/>
              <a:t>Teaching</a:t>
            </a:r>
          </a:p>
          <a:p>
            <a:r>
              <a:rPr lang="en-GB" smtClean="0"/>
              <a:t>and learning</a:t>
            </a:r>
            <a:endParaRPr lang="en-GB"/>
          </a:p>
        </p:txBody>
      </p:sp>
      <p:sp>
        <p:nvSpPr>
          <p:cNvPr id="8" name="Tekstfelt 7"/>
          <p:cNvSpPr txBox="1"/>
          <p:nvPr/>
        </p:nvSpPr>
        <p:spPr>
          <a:xfrm>
            <a:off x="5054508" y="4514362"/>
            <a:ext cx="1675722" cy="646331"/>
          </a:xfrm>
          <a:prstGeom prst="rect">
            <a:avLst/>
          </a:prstGeom>
          <a:noFill/>
        </p:spPr>
        <p:txBody>
          <a:bodyPr wrap="none" rtlCol="0">
            <a:spAutoFit/>
          </a:bodyPr>
          <a:lstStyle/>
          <a:p>
            <a:r>
              <a:rPr lang="en-GB" smtClean="0"/>
              <a:t>Satisfaction and</a:t>
            </a:r>
          </a:p>
          <a:p>
            <a:r>
              <a:rPr lang="en-GB" smtClean="0"/>
              <a:t>loyalty</a:t>
            </a:r>
            <a:endParaRPr lang="en-GB"/>
          </a:p>
        </p:txBody>
      </p:sp>
      <p:sp>
        <p:nvSpPr>
          <p:cNvPr id="9" name="Tekstfelt 8"/>
          <p:cNvSpPr txBox="1"/>
          <p:nvPr/>
        </p:nvSpPr>
        <p:spPr>
          <a:xfrm>
            <a:off x="7669776" y="4489211"/>
            <a:ext cx="1048597" cy="923330"/>
          </a:xfrm>
          <a:prstGeom prst="rect">
            <a:avLst/>
          </a:prstGeom>
          <a:noFill/>
        </p:spPr>
        <p:txBody>
          <a:bodyPr wrap="none" rtlCol="0">
            <a:spAutoFit/>
          </a:bodyPr>
          <a:lstStyle/>
          <a:p>
            <a:r>
              <a:rPr lang="en-GB" smtClean="0"/>
              <a:t>?</a:t>
            </a:r>
          </a:p>
          <a:p>
            <a:r>
              <a:rPr lang="en-GB" smtClean="0"/>
              <a:t>Marks</a:t>
            </a:r>
          </a:p>
          <a:p>
            <a:r>
              <a:rPr lang="en-GB" smtClean="0"/>
              <a:t>Economy</a:t>
            </a:r>
            <a:endParaRPr lang="en-GB"/>
          </a:p>
        </p:txBody>
      </p:sp>
      <p:sp>
        <p:nvSpPr>
          <p:cNvPr id="10" name="Tekstfelt 9"/>
          <p:cNvSpPr txBox="1"/>
          <p:nvPr/>
        </p:nvSpPr>
        <p:spPr>
          <a:xfrm>
            <a:off x="955602" y="1156880"/>
            <a:ext cx="5632622" cy="707886"/>
          </a:xfrm>
          <a:prstGeom prst="rect">
            <a:avLst/>
          </a:prstGeom>
          <a:noFill/>
        </p:spPr>
        <p:txBody>
          <a:bodyPr wrap="none" rtlCol="0">
            <a:spAutoFit/>
          </a:bodyPr>
          <a:lstStyle/>
          <a:p>
            <a:r>
              <a:rPr lang="en-GB" sz="4000" dirty="0" smtClean="0"/>
              <a:t>Questions to the outcome</a:t>
            </a:r>
            <a:endParaRPr lang="en-GB" sz="4000" dirty="0"/>
          </a:p>
        </p:txBody>
      </p:sp>
      <p:sp>
        <p:nvSpPr>
          <p:cNvPr id="11" name="Pladsholder til sidefod 10"/>
          <p:cNvSpPr>
            <a:spLocks noGrp="1"/>
          </p:cNvSpPr>
          <p:nvPr>
            <p:ph type="ftr" sz="quarter" idx="11"/>
          </p:nvPr>
        </p:nvSpPr>
        <p:spPr/>
        <p:txBody>
          <a:bodyPr/>
          <a:lstStyle/>
          <a:p>
            <a:r>
              <a:rPr lang="da-DK" smtClean="0"/>
              <a:t>Hans Joergen Knudsen, NCE</a:t>
            </a:r>
            <a:endParaRPr lang="da-DK"/>
          </a:p>
        </p:txBody>
      </p:sp>
      <p:pic>
        <p:nvPicPr>
          <p:cNvPr id="12"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718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Pladsholder til sidefod 3"/>
          <p:cNvSpPr>
            <a:spLocks noGrp="1"/>
          </p:cNvSpPr>
          <p:nvPr>
            <p:ph type="ftr" sz="quarter" idx="11"/>
          </p:nvPr>
        </p:nvSpPr>
        <p:spPr/>
        <p:txBody>
          <a:bodyPr/>
          <a:lstStyle/>
          <a:p>
            <a:pPr>
              <a:defRPr/>
            </a:pPr>
            <a:r>
              <a:rPr lang="en-GB"/>
              <a:t>Hans Joergen Knudsen, NCE</a:t>
            </a:r>
          </a:p>
        </p:txBody>
      </p:sp>
      <p:sp>
        <p:nvSpPr>
          <p:cNvPr id="15362" name="AutoShape 4"/>
          <p:cNvSpPr>
            <a:spLocks noGrp="1" noChangeArrowheads="1"/>
          </p:cNvSpPr>
          <p:nvPr>
            <p:ph type="title"/>
          </p:nvPr>
        </p:nvSpPr>
        <p:spPr>
          <a:xfrm>
            <a:off x="762000" y="836613"/>
            <a:ext cx="7924800" cy="1143000"/>
          </a:xfrm>
        </p:spPr>
        <p:txBody>
          <a:bodyPr/>
          <a:lstStyle/>
          <a:p>
            <a:pPr algn="l" eaLnBrk="1" hangingPunct="1"/>
            <a:r>
              <a:rPr lang="en-GB" dirty="0">
                <a:latin typeface="Calibri" charset="0"/>
              </a:rPr>
              <a:t>The Excellence </a:t>
            </a:r>
            <a:r>
              <a:rPr lang="en-GB" dirty="0" smtClean="0">
                <a:latin typeface="Calibri" charset="0"/>
              </a:rPr>
              <a:t>model (EFQM)</a:t>
            </a:r>
            <a:endParaRPr lang="en-GB" dirty="0">
              <a:latin typeface="Calibri" charset="0"/>
            </a:endParaRPr>
          </a:p>
        </p:txBody>
      </p:sp>
      <p:sp>
        <p:nvSpPr>
          <p:cNvPr id="15363" name="Rectangle 5"/>
          <p:cNvSpPr>
            <a:spLocks noChangeArrowheads="1"/>
          </p:cNvSpPr>
          <p:nvPr/>
        </p:nvSpPr>
        <p:spPr bwMode="auto">
          <a:xfrm>
            <a:off x="323850" y="4076700"/>
            <a:ext cx="1366838" cy="865188"/>
          </a:xfrm>
          <a:prstGeom prst="rect">
            <a:avLst/>
          </a:prstGeom>
          <a:solidFill>
            <a:schemeClr val="bg1"/>
          </a:solidFill>
          <a:ln w="9525">
            <a:solidFill>
              <a:schemeClr val="tx1"/>
            </a:solidFill>
            <a:miter lim="800000"/>
            <a:headEnd/>
            <a:tailEnd/>
          </a:ln>
        </p:spPr>
        <p:txBody>
          <a:bodyPr wrap="none" anchor="ctr"/>
          <a:lstStyle/>
          <a:p>
            <a:pPr algn="ctr"/>
            <a:r>
              <a:rPr lang="da-DK"/>
              <a:t>Leadership</a:t>
            </a:r>
          </a:p>
        </p:txBody>
      </p:sp>
      <p:sp>
        <p:nvSpPr>
          <p:cNvPr id="15364" name="Rectangle 6"/>
          <p:cNvSpPr>
            <a:spLocks noChangeArrowheads="1"/>
          </p:cNvSpPr>
          <p:nvPr/>
        </p:nvSpPr>
        <p:spPr bwMode="auto">
          <a:xfrm>
            <a:off x="2052638" y="2924175"/>
            <a:ext cx="1366837" cy="865188"/>
          </a:xfrm>
          <a:prstGeom prst="rect">
            <a:avLst/>
          </a:prstGeom>
          <a:solidFill>
            <a:schemeClr val="bg1"/>
          </a:solidFill>
          <a:ln w="9525">
            <a:solidFill>
              <a:schemeClr val="tx1"/>
            </a:solidFill>
            <a:miter lim="800000"/>
            <a:headEnd/>
            <a:tailEnd/>
          </a:ln>
        </p:spPr>
        <p:txBody>
          <a:bodyPr wrap="none" anchor="ctr"/>
          <a:lstStyle/>
          <a:p>
            <a:pPr algn="ctr"/>
            <a:r>
              <a:rPr lang="da-DK"/>
              <a:t>People</a:t>
            </a:r>
          </a:p>
        </p:txBody>
      </p:sp>
      <p:sp>
        <p:nvSpPr>
          <p:cNvPr id="15365" name="Rectangle 7"/>
          <p:cNvSpPr>
            <a:spLocks noChangeArrowheads="1"/>
          </p:cNvSpPr>
          <p:nvPr/>
        </p:nvSpPr>
        <p:spPr bwMode="auto">
          <a:xfrm>
            <a:off x="2051050" y="4076700"/>
            <a:ext cx="1366838" cy="865188"/>
          </a:xfrm>
          <a:prstGeom prst="rect">
            <a:avLst/>
          </a:prstGeom>
          <a:solidFill>
            <a:schemeClr val="bg1"/>
          </a:solidFill>
          <a:ln w="9525">
            <a:solidFill>
              <a:schemeClr val="tx1"/>
            </a:solidFill>
            <a:miter lim="800000"/>
            <a:headEnd/>
            <a:tailEnd/>
          </a:ln>
        </p:spPr>
        <p:txBody>
          <a:bodyPr wrap="none" anchor="ctr"/>
          <a:lstStyle/>
          <a:p>
            <a:pPr algn="ctr"/>
            <a:r>
              <a:rPr lang="da-DK"/>
              <a:t>Policy and</a:t>
            </a:r>
          </a:p>
          <a:p>
            <a:pPr algn="ctr"/>
            <a:r>
              <a:rPr lang="da-DK"/>
              <a:t>strategy</a:t>
            </a:r>
          </a:p>
        </p:txBody>
      </p:sp>
      <p:sp>
        <p:nvSpPr>
          <p:cNvPr id="15366" name="Rectangle 8"/>
          <p:cNvSpPr>
            <a:spLocks noChangeArrowheads="1"/>
          </p:cNvSpPr>
          <p:nvPr/>
        </p:nvSpPr>
        <p:spPr bwMode="auto">
          <a:xfrm>
            <a:off x="2052638" y="5300663"/>
            <a:ext cx="1366837" cy="865187"/>
          </a:xfrm>
          <a:prstGeom prst="rect">
            <a:avLst/>
          </a:prstGeom>
          <a:solidFill>
            <a:schemeClr val="bg1"/>
          </a:solidFill>
          <a:ln w="9525">
            <a:solidFill>
              <a:schemeClr val="tx1"/>
            </a:solidFill>
            <a:miter lim="800000"/>
            <a:headEnd/>
            <a:tailEnd/>
          </a:ln>
        </p:spPr>
        <p:txBody>
          <a:bodyPr wrap="none" anchor="ctr"/>
          <a:lstStyle/>
          <a:p>
            <a:pPr algn="ctr"/>
            <a:r>
              <a:rPr lang="da-DK"/>
              <a:t>Parnerships </a:t>
            </a:r>
          </a:p>
          <a:p>
            <a:pPr algn="ctr"/>
            <a:r>
              <a:rPr lang="da-DK"/>
              <a:t>and resources</a:t>
            </a:r>
          </a:p>
        </p:txBody>
      </p:sp>
      <p:sp>
        <p:nvSpPr>
          <p:cNvPr id="15367" name="Rectangle 9"/>
          <p:cNvSpPr>
            <a:spLocks noChangeArrowheads="1"/>
          </p:cNvSpPr>
          <p:nvPr/>
        </p:nvSpPr>
        <p:spPr bwMode="auto">
          <a:xfrm>
            <a:off x="5365750" y="4149725"/>
            <a:ext cx="1366838" cy="865188"/>
          </a:xfrm>
          <a:prstGeom prst="rect">
            <a:avLst/>
          </a:prstGeom>
          <a:solidFill>
            <a:srgbClr val="4F81BD"/>
          </a:solidFill>
          <a:ln w="9525">
            <a:solidFill>
              <a:schemeClr val="tx1"/>
            </a:solidFill>
            <a:miter lim="800000"/>
            <a:headEnd/>
            <a:tailEnd/>
          </a:ln>
        </p:spPr>
        <p:txBody>
          <a:bodyPr wrap="none" anchor="ctr"/>
          <a:lstStyle/>
          <a:p>
            <a:pPr algn="ctr"/>
            <a:r>
              <a:rPr lang="da-DK">
                <a:solidFill>
                  <a:schemeClr val="bg1"/>
                </a:solidFill>
              </a:rPr>
              <a:t>Customer</a:t>
            </a:r>
          </a:p>
          <a:p>
            <a:pPr algn="ctr"/>
            <a:r>
              <a:rPr lang="da-DK">
                <a:solidFill>
                  <a:schemeClr val="bg1"/>
                </a:solidFill>
              </a:rPr>
              <a:t>results</a:t>
            </a:r>
          </a:p>
        </p:txBody>
      </p:sp>
      <p:sp>
        <p:nvSpPr>
          <p:cNvPr id="3082" name="Rectangle 10"/>
          <p:cNvSpPr>
            <a:spLocks noChangeArrowheads="1"/>
          </p:cNvSpPr>
          <p:nvPr/>
        </p:nvSpPr>
        <p:spPr bwMode="auto">
          <a:xfrm>
            <a:off x="7381875" y="4221163"/>
            <a:ext cx="1366838" cy="865187"/>
          </a:xfrm>
          <a:prstGeom prst="rect">
            <a:avLst/>
          </a:prstGeom>
          <a:noFill/>
          <a:ln w="38100">
            <a:solidFill>
              <a:schemeClr val="bg2">
                <a:lumMod val="50000"/>
                <a:lumOff val="50000"/>
              </a:schemeClr>
            </a:solidFill>
            <a:miter lim="800000"/>
            <a:headEnd/>
            <a:tailEnd/>
          </a:ln>
          <a:effectLst/>
        </p:spPr>
        <p:txBody>
          <a:bodyPr wrap="none" anchor="ctr"/>
          <a:lstStyle/>
          <a:p>
            <a:pPr algn="ctr">
              <a:defRPr/>
            </a:pPr>
            <a:r>
              <a:rPr lang="da-DK" dirty="0" err="1">
                <a:solidFill>
                  <a:srgbClr val="008000"/>
                </a:solidFill>
              </a:rPr>
              <a:t>Key</a:t>
            </a:r>
            <a:r>
              <a:rPr lang="da-DK" dirty="0">
                <a:solidFill>
                  <a:srgbClr val="008000"/>
                </a:solidFill>
              </a:rPr>
              <a:t> </a:t>
            </a:r>
          </a:p>
          <a:p>
            <a:pPr algn="ctr">
              <a:defRPr/>
            </a:pPr>
            <a:r>
              <a:rPr lang="da-DK" dirty="0" err="1">
                <a:solidFill>
                  <a:srgbClr val="008000"/>
                </a:solidFill>
              </a:rPr>
              <a:t>perfomance</a:t>
            </a:r>
            <a:endParaRPr lang="da-DK" dirty="0">
              <a:solidFill>
                <a:srgbClr val="008000"/>
              </a:solidFill>
            </a:endParaRPr>
          </a:p>
          <a:p>
            <a:pPr algn="ctr">
              <a:defRPr/>
            </a:pPr>
            <a:r>
              <a:rPr lang="da-DK" dirty="0" err="1">
                <a:solidFill>
                  <a:srgbClr val="008000"/>
                </a:solidFill>
              </a:rPr>
              <a:t>results</a:t>
            </a:r>
            <a:endParaRPr lang="da-DK" dirty="0">
              <a:solidFill>
                <a:srgbClr val="008000"/>
              </a:solidFill>
            </a:endParaRPr>
          </a:p>
        </p:txBody>
      </p:sp>
      <p:sp>
        <p:nvSpPr>
          <p:cNvPr id="15369" name="Rectangle 11"/>
          <p:cNvSpPr>
            <a:spLocks noChangeArrowheads="1"/>
          </p:cNvSpPr>
          <p:nvPr/>
        </p:nvSpPr>
        <p:spPr bwMode="auto">
          <a:xfrm>
            <a:off x="5365750" y="5300663"/>
            <a:ext cx="1366838" cy="865187"/>
          </a:xfrm>
          <a:prstGeom prst="rect">
            <a:avLst/>
          </a:prstGeom>
          <a:solidFill>
            <a:srgbClr val="4F81BD"/>
          </a:solidFill>
          <a:ln w="9525">
            <a:solidFill>
              <a:schemeClr val="tx1"/>
            </a:solidFill>
            <a:miter lim="800000"/>
            <a:headEnd/>
            <a:tailEnd/>
          </a:ln>
        </p:spPr>
        <p:txBody>
          <a:bodyPr wrap="none" anchor="ctr"/>
          <a:lstStyle/>
          <a:p>
            <a:pPr algn="ctr"/>
            <a:r>
              <a:rPr lang="da-DK">
                <a:solidFill>
                  <a:schemeClr val="bg1"/>
                </a:solidFill>
              </a:rPr>
              <a:t>Society</a:t>
            </a:r>
          </a:p>
          <a:p>
            <a:pPr algn="ctr"/>
            <a:r>
              <a:rPr lang="da-DK">
                <a:solidFill>
                  <a:schemeClr val="bg1"/>
                </a:solidFill>
              </a:rPr>
              <a:t>results</a:t>
            </a:r>
          </a:p>
        </p:txBody>
      </p:sp>
      <p:sp>
        <p:nvSpPr>
          <p:cNvPr id="15370" name="Rectangle 12"/>
          <p:cNvSpPr>
            <a:spLocks noChangeArrowheads="1"/>
          </p:cNvSpPr>
          <p:nvPr/>
        </p:nvSpPr>
        <p:spPr bwMode="auto">
          <a:xfrm>
            <a:off x="5365750" y="2924175"/>
            <a:ext cx="1366838" cy="865188"/>
          </a:xfrm>
          <a:prstGeom prst="rect">
            <a:avLst/>
          </a:prstGeom>
          <a:solidFill>
            <a:srgbClr val="4F81BD"/>
          </a:solidFill>
          <a:ln w="9525">
            <a:solidFill>
              <a:schemeClr val="tx1"/>
            </a:solidFill>
            <a:miter lim="800000"/>
            <a:headEnd/>
            <a:tailEnd/>
          </a:ln>
        </p:spPr>
        <p:txBody>
          <a:bodyPr wrap="none" anchor="ctr"/>
          <a:lstStyle/>
          <a:p>
            <a:pPr algn="ctr"/>
            <a:r>
              <a:rPr lang="da-DK">
                <a:solidFill>
                  <a:schemeClr val="bg1"/>
                </a:solidFill>
              </a:rPr>
              <a:t>People</a:t>
            </a:r>
          </a:p>
          <a:p>
            <a:pPr algn="ctr"/>
            <a:r>
              <a:rPr lang="da-DK">
                <a:solidFill>
                  <a:schemeClr val="bg1"/>
                </a:solidFill>
              </a:rPr>
              <a:t>results</a:t>
            </a:r>
          </a:p>
        </p:txBody>
      </p:sp>
      <p:sp>
        <p:nvSpPr>
          <p:cNvPr id="15371" name="Oval 13"/>
          <p:cNvSpPr>
            <a:spLocks noChangeArrowheads="1"/>
          </p:cNvSpPr>
          <p:nvPr/>
        </p:nvSpPr>
        <p:spPr bwMode="auto">
          <a:xfrm>
            <a:off x="3779838" y="3933825"/>
            <a:ext cx="1368425" cy="1295400"/>
          </a:xfrm>
          <a:prstGeom prst="ellipse">
            <a:avLst/>
          </a:prstGeom>
          <a:solidFill>
            <a:schemeClr val="bg1"/>
          </a:solidFill>
          <a:ln w="38100">
            <a:solidFill>
              <a:srgbClr val="008000"/>
            </a:solidFill>
            <a:round/>
            <a:headEnd/>
            <a:tailEnd/>
          </a:ln>
        </p:spPr>
        <p:txBody>
          <a:bodyPr wrap="none" anchor="ctr"/>
          <a:lstStyle/>
          <a:p>
            <a:pPr algn="ctr"/>
            <a:r>
              <a:rPr lang="da-DK" dirty="0">
                <a:solidFill>
                  <a:srgbClr val="008000"/>
                </a:solidFill>
              </a:rPr>
              <a:t>Processes</a:t>
            </a:r>
          </a:p>
        </p:txBody>
      </p:sp>
      <p:sp>
        <p:nvSpPr>
          <p:cNvPr id="15372" name="Text Box 14"/>
          <p:cNvSpPr txBox="1">
            <a:spLocks noChangeArrowheads="1"/>
          </p:cNvSpPr>
          <p:nvPr/>
        </p:nvSpPr>
        <p:spPr bwMode="auto">
          <a:xfrm>
            <a:off x="2046288" y="2180763"/>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da-DK" sz="1800" dirty="0" err="1"/>
              <a:t>Enablers</a:t>
            </a:r>
            <a:endParaRPr lang="da-DK" sz="1800" dirty="0"/>
          </a:p>
        </p:txBody>
      </p:sp>
      <p:sp>
        <p:nvSpPr>
          <p:cNvPr id="15373" name="Text Box 15"/>
          <p:cNvSpPr txBox="1">
            <a:spLocks noChangeArrowheads="1"/>
          </p:cNvSpPr>
          <p:nvPr/>
        </p:nvSpPr>
        <p:spPr bwMode="auto">
          <a:xfrm>
            <a:off x="5703888" y="2109325"/>
            <a:ext cx="1009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da-DK" sz="1800"/>
              <a:t>Results </a:t>
            </a:r>
          </a:p>
        </p:txBody>
      </p:sp>
      <p:sp>
        <p:nvSpPr>
          <p:cNvPr id="15374" name="Line 16"/>
          <p:cNvSpPr>
            <a:spLocks noChangeShapeType="1"/>
          </p:cNvSpPr>
          <p:nvPr/>
        </p:nvSpPr>
        <p:spPr bwMode="auto">
          <a:xfrm>
            <a:off x="539750" y="2595100"/>
            <a:ext cx="41036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5375" name="Line 17"/>
          <p:cNvSpPr>
            <a:spLocks noChangeShapeType="1"/>
          </p:cNvSpPr>
          <p:nvPr/>
        </p:nvSpPr>
        <p:spPr bwMode="auto">
          <a:xfrm>
            <a:off x="5364163" y="2595100"/>
            <a:ext cx="31686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5376" name="Line 18"/>
          <p:cNvSpPr>
            <a:spLocks noChangeShapeType="1"/>
          </p:cNvSpPr>
          <p:nvPr/>
        </p:nvSpPr>
        <p:spPr bwMode="auto">
          <a:xfrm>
            <a:off x="1692275" y="450850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77" name="Line 19"/>
          <p:cNvSpPr>
            <a:spLocks noChangeShapeType="1"/>
          </p:cNvSpPr>
          <p:nvPr/>
        </p:nvSpPr>
        <p:spPr bwMode="auto">
          <a:xfrm>
            <a:off x="1908175" y="3357563"/>
            <a:ext cx="0" cy="2447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78" name="Line 20"/>
          <p:cNvSpPr>
            <a:spLocks noChangeShapeType="1"/>
          </p:cNvSpPr>
          <p:nvPr/>
        </p:nvSpPr>
        <p:spPr bwMode="auto">
          <a:xfrm>
            <a:off x="1908175" y="3357563"/>
            <a:ext cx="1428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79" name="Line 21"/>
          <p:cNvSpPr>
            <a:spLocks noChangeShapeType="1"/>
          </p:cNvSpPr>
          <p:nvPr/>
        </p:nvSpPr>
        <p:spPr bwMode="auto">
          <a:xfrm>
            <a:off x="1908175" y="5805488"/>
            <a:ext cx="1428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0" name="Line 22"/>
          <p:cNvSpPr>
            <a:spLocks noChangeShapeType="1"/>
          </p:cNvSpPr>
          <p:nvPr/>
        </p:nvSpPr>
        <p:spPr bwMode="auto">
          <a:xfrm>
            <a:off x="3419475" y="4581525"/>
            <a:ext cx="360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1" name="Line 23"/>
          <p:cNvSpPr>
            <a:spLocks noChangeShapeType="1"/>
          </p:cNvSpPr>
          <p:nvPr/>
        </p:nvSpPr>
        <p:spPr bwMode="auto">
          <a:xfrm>
            <a:off x="3635375" y="3284538"/>
            <a:ext cx="0" cy="2520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2" name="Line 24"/>
          <p:cNvSpPr>
            <a:spLocks noChangeShapeType="1"/>
          </p:cNvSpPr>
          <p:nvPr/>
        </p:nvSpPr>
        <p:spPr bwMode="auto">
          <a:xfrm>
            <a:off x="3419475" y="32845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3" name="Line 25"/>
          <p:cNvSpPr>
            <a:spLocks noChangeShapeType="1"/>
          </p:cNvSpPr>
          <p:nvPr/>
        </p:nvSpPr>
        <p:spPr bwMode="auto">
          <a:xfrm>
            <a:off x="3419475" y="580548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4" name="Line 26"/>
          <p:cNvSpPr>
            <a:spLocks noChangeShapeType="1"/>
          </p:cNvSpPr>
          <p:nvPr/>
        </p:nvSpPr>
        <p:spPr bwMode="auto">
          <a:xfrm>
            <a:off x="5148263" y="458152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5" name="Line 27"/>
          <p:cNvSpPr>
            <a:spLocks noChangeShapeType="1"/>
          </p:cNvSpPr>
          <p:nvPr/>
        </p:nvSpPr>
        <p:spPr bwMode="auto">
          <a:xfrm>
            <a:off x="5219700" y="3357563"/>
            <a:ext cx="0" cy="2447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6" name="Line 28"/>
          <p:cNvSpPr>
            <a:spLocks noChangeShapeType="1"/>
          </p:cNvSpPr>
          <p:nvPr/>
        </p:nvSpPr>
        <p:spPr bwMode="auto">
          <a:xfrm>
            <a:off x="5219700" y="3357563"/>
            <a:ext cx="144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7" name="Line 29"/>
          <p:cNvSpPr>
            <a:spLocks noChangeShapeType="1"/>
          </p:cNvSpPr>
          <p:nvPr/>
        </p:nvSpPr>
        <p:spPr bwMode="auto">
          <a:xfrm>
            <a:off x="5219700" y="5805488"/>
            <a:ext cx="730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8" name="Line 31"/>
          <p:cNvSpPr>
            <a:spLocks noChangeShapeType="1"/>
          </p:cNvSpPr>
          <p:nvPr/>
        </p:nvSpPr>
        <p:spPr bwMode="auto">
          <a:xfrm>
            <a:off x="6732588" y="3357563"/>
            <a:ext cx="2873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9" name="Line 32"/>
          <p:cNvSpPr>
            <a:spLocks noChangeShapeType="1"/>
          </p:cNvSpPr>
          <p:nvPr/>
        </p:nvSpPr>
        <p:spPr bwMode="auto">
          <a:xfrm>
            <a:off x="6732588" y="57340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90" name="Line 33"/>
          <p:cNvSpPr>
            <a:spLocks noChangeShapeType="1"/>
          </p:cNvSpPr>
          <p:nvPr/>
        </p:nvSpPr>
        <p:spPr bwMode="auto">
          <a:xfrm>
            <a:off x="6732588" y="4652963"/>
            <a:ext cx="647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91" name="Line 37"/>
          <p:cNvSpPr>
            <a:spLocks noChangeShapeType="1"/>
          </p:cNvSpPr>
          <p:nvPr/>
        </p:nvSpPr>
        <p:spPr bwMode="auto">
          <a:xfrm>
            <a:off x="7019925" y="3357563"/>
            <a:ext cx="0" cy="2376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34" name="Ligebenet trekant 33"/>
          <p:cNvSpPr/>
          <p:nvPr/>
        </p:nvSpPr>
        <p:spPr>
          <a:xfrm>
            <a:off x="3852863" y="3933825"/>
            <a:ext cx="1223962" cy="1081088"/>
          </a:xfrm>
          <a:prstGeom prst="triangle">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15393" name="Tekstboks 34"/>
          <p:cNvSpPr txBox="1">
            <a:spLocks noChangeArrowheads="1"/>
          </p:cNvSpPr>
          <p:nvPr/>
        </p:nvSpPr>
        <p:spPr bwMode="auto">
          <a:xfrm>
            <a:off x="4140200" y="3644900"/>
            <a:ext cx="635000" cy="215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GB" sz="1400" dirty="0">
                <a:solidFill>
                  <a:srgbClr val="008000"/>
                </a:solidFill>
                <a:latin typeface="Arial" charset="0"/>
                <a:cs typeface="Arial" charset="0"/>
              </a:rPr>
              <a:t>Teacher</a:t>
            </a:r>
          </a:p>
        </p:txBody>
      </p:sp>
      <p:sp>
        <p:nvSpPr>
          <p:cNvPr id="15394" name="Tekstboks 35"/>
          <p:cNvSpPr txBox="1">
            <a:spLocks noChangeArrowheads="1"/>
          </p:cNvSpPr>
          <p:nvPr/>
        </p:nvSpPr>
        <p:spPr bwMode="auto">
          <a:xfrm>
            <a:off x="4775200" y="5084763"/>
            <a:ext cx="617538" cy="215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GB" sz="1400">
                <a:solidFill>
                  <a:srgbClr val="008000"/>
                </a:solidFill>
                <a:latin typeface="Arial" charset="0"/>
                <a:cs typeface="Arial" charset="0"/>
              </a:rPr>
              <a:t>Student</a:t>
            </a:r>
          </a:p>
        </p:txBody>
      </p:sp>
      <p:sp>
        <p:nvSpPr>
          <p:cNvPr id="15395" name="Tekstboks 36"/>
          <p:cNvSpPr txBox="1">
            <a:spLocks noChangeArrowheads="1"/>
          </p:cNvSpPr>
          <p:nvPr/>
        </p:nvSpPr>
        <p:spPr bwMode="auto">
          <a:xfrm>
            <a:off x="3635375" y="5086350"/>
            <a:ext cx="371897" cy="21544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GB" sz="1400">
                <a:solidFill>
                  <a:srgbClr val="008000"/>
                </a:solidFill>
                <a:latin typeface="Arial" charset="0"/>
                <a:cs typeface="Arial" charset="0"/>
              </a:rPr>
              <a:t>Stuff</a:t>
            </a:r>
          </a:p>
        </p:txBody>
      </p:sp>
      <p:pic>
        <p:nvPicPr>
          <p:cNvPr id="37"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09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70"/>
                                        </p:tgtEl>
                                        <p:attrNameLst>
                                          <p:attrName>style.visibility</p:attrName>
                                        </p:attrNameLst>
                                      </p:cBhvr>
                                      <p:to>
                                        <p:strVal val="visible"/>
                                      </p:to>
                                    </p:set>
                                    <p:anim calcmode="lin" valueType="num">
                                      <p:cBhvr additive="base">
                                        <p:cTn id="7" dur="500" fill="hold"/>
                                        <p:tgtEl>
                                          <p:spTgt spid="15370"/>
                                        </p:tgtEl>
                                        <p:attrNameLst>
                                          <p:attrName>ppt_x</p:attrName>
                                        </p:attrNameLst>
                                      </p:cBhvr>
                                      <p:tavLst>
                                        <p:tav tm="0">
                                          <p:val>
                                            <p:strVal val="#ppt_x"/>
                                          </p:val>
                                        </p:tav>
                                        <p:tav tm="100000">
                                          <p:val>
                                            <p:strVal val="#ppt_x"/>
                                          </p:val>
                                        </p:tav>
                                      </p:tavLst>
                                    </p:anim>
                                    <p:anim calcmode="lin" valueType="num">
                                      <p:cBhvr additive="base">
                                        <p:cTn id="8" dur="500" fill="hold"/>
                                        <p:tgtEl>
                                          <p:spTgt spid="1537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367"/>
                                        </p:tgtEl>
                                        <p:attrNameLst>
                                          <p:attrName>style.visibility</p:attrName>
                                        </p:attrNameLst>
                                      </p:cBhvr>
                                      <p:to>
                                        <p:strVal val="visible"/>
                                      </p:to>
                                    </p:set>
                                    <p:anim calcmode="lin" valueType="num">
                                      <p:cBhvr additive="base">
                                        <p:cTn id="11" dur="500" fill="hold"/>
                                        <p:tgtEl>
                                          <p:spTgt spid="15367"/>
                                        </p:tgtEl>
                                        <p:attrNameLst>
                                          <p:attrName>ppt_x</p:attrName>
                                        </p:attrNameLst>
                                      </p:cBhvr>
                                      <p:tavLst>
                                        <p:tav tm="0">
                                          <p:val>
                                            <p:strVal val="#ppt_x"/>
                                          </p:val>
                                        </p:tav>
                                        <p:tav tm="100000">
                                          <p:val>
                                            <p:strVal val="#ppt_x"/>
                                          </p:val>
                                        </p:tav>
                                      </p:tavLst>
                                    </p:anim>
                                    <p:anim calcmode="lin" valueType="num">
                                      <p:cBhvr additive="base">
                                        <p:cTn id="12" dur="500" fill="hold"/>
                                        <p:tgtEl>
                                          <p:spTgt spid="153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369"/>
                                        </p:tgtEl>
                                        <p:attrNameLst>
                                          <p:attrName>style.visibility</p:attrName>
                                        </p:attrNameLst>
                                      </p:cBhvr>
                                      <p:to>
                                        <p:strVal val="visible"/>
                                      </p:to>
                                    </p:set>
                                    <p:anim calcmode="lin" valueType="num">
                                      <p:cBhvr additive="base">
                                        <p:cTn id="15" dur="500" fill="hold"/>
                                        <p:tgtEl>
                                          <p:spTgt spid="15369"/>
                                        </p:tgtEl>
                                        <p:attrNameLst>
                                          <p:attrName>ppt_x</p:attrName>
                                        </p:attrNameLst>
                                      </p:cBhvr>
                                      <p:tavLst>
                                        <p:tav tm="0">
                                          <p:val>
                                            <p:strVal val="#ppt_x"/>
                                          </p:val>
                                        </p:tav>
                                        <p:tav tm="100000">
                                          <p:val>
                                            <p:strVal val="#ppt_x"/>
                                          </p:val>
                                        </p:tav>
                                      </p:tavLst>
                                    </p:anim>
                                    <p:anim calcmode="lin" valueType="num">
                                      <p:cBhvr additive="base">
                                        <p:cTn id="16" dur="500" fill="hold"/>
                                        <p:tgtEl>
                                          <p:spTgt spid="1536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393"/>
                                        </p:tgtEl>
                                        <p:attrNameLst>
                                          <p:attrName>style.visibility</p:attrName>
                                        </p:attrNameLst>
                                      </p:cBhvr>
                                      <p:to>
                                        <p:strVal val="visible"/>
                                      </p:to>
                                    </p:set>
                                    <p:anim calcmode="lin" valueType="num">
                                      <p:cBhvr additive="base">
                                        <p:cTn id="21" dur="500" fill="hold"/>
                                        <p:tgtEl>
                                          <p:spTgt spid="15393"/>
                                        </p:tgtEl>
                                        <p:attrNameLst>
                                          <p:attrName>ppt_x</p:attrName>
                                        </p:attrNameLst>
                                      </p:cBhvr>
                                      <p:tavLst>
                                        <p:tav tm="0">
                                          <p:val>
                                            <p:strVal val="#ppt_x"/>
                                          </p:val>
                                        </p:tav>
                                        <p:tav tm="100000">
                                          <p:val>
                                            <p:strVal val="#ppt_x"/>
                                          </p:val>
                                        </p:tav>
                                      </p:tavLst>
                                    </p:anim>
                                    <p:anim calcmode="lin" valueType="num">
                                      <p:cBhvr additive="base">
                                        <p:cTn id="22" dur="500" fill="hold"/>
                                        <p:tgtEl>
                                          <p:spTgt spid="1539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395"/>
                                        </p:tgtEl>
                                        <p:attrNameLst>
                                          <p:attrName>style.visibility</p:attrName>
                                        </p:attrNameLst>
                                      </p:cBhvr>
                                      <p:to>
                                        <p:strVal val="visible"/>
                                      </p:to>
                                    </p:set>
                                    <p:anim calcmode="lin" valueType="num">
                                      <p:cBhvr additive="base">
                                        <p:cTn id="29" dur="500" fill="hold"/>
                                        <p:tgtEl>
                                          <p:spTgt spid="15395"/>
                                        </p:tgtEl>
                                        <p:attrNameLst>
                                          <p:attrName>ppt_x</p:attrName>
                                        </p:attrNameLst>
                                      </p:cBhvr>
                                      <p:tavLst>
                                        <p:tav tm="0">
                                          <p:val>
                                            <p:strVal val="#ppt_x"/>
                                          </p:val>
                                        </p:tav>
                                        <p:tav tm="100000">
                                          <p:val>
                                            <p:strVal val="#ppt_x"/>
                                          </p:val>
                                        </p:tav>
                                      </p:tavLst>
                                    </p:anim>
                                    <p:anim calcmode="lin" valueType="num">
                                      <p:cBhvr additive="base">
                                        <p:cTn id="30" dur="500" fill="hold"/>
                                        <p:tgtEl>
                                          <p:spTgt spid="1539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5394"/>
                                        </p:tgtEl>
                                        <p:attrNameLst>
                                          <p:attrName>style.visibility</p:attrName>
                                        </p:attrNameLst>
                                      </p:cBhvr>
                                      <p:to>
                                        <p:strVal val="visible"/>
                                      </p:to>
                                    </p:set>
                                    <p:anim calcmode="lin" valueType="num">
                                      <p:cBhvr additive="base">
                                        <p:cTn id="33" dur="500" fill="hold"/>
                                        <p:tgtEl>
                                          <p:spTgt spid="15394"/>
                                        </p:tgtEl>
                                        <p:attrNameLst>
                                          <p:attrName>ppt_x</p:attrName>
                                        </p:attrNameLst>
                                      </p:cBhvr>
                                      <p:tavLst>
                                        <p:tav tm="0">
                                          <p:val>
                                            <p:strVal val="#ppt_x"/>
                                          </p:val>
                                        </p:tav>
                                        <p:tav tm="100000">
                                          <p:val>
                                            <p:strVal val="#ppt_x"/>
                                          </p:val>
                                        </p:tav>
                                      </p:tavLst>
                                    </p:anim>
                                    <p:anim calcmode="lin" valueType="num">
                                      <p:cBhvr additive="base">
                                        <p:cTn id="34" dur="500" fill="hold"/>
                                        <p:tgtEl>
                                          <p:spTgt spid="1539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5371"/>
                                        </p:tgtEl>
                                        <p:attrNameLst>
                                          <p:attrName>style.visibility</p:attrName>
                                        </p:attrNameLst>
                                      </p:cBhvr>
                                      <p:to>
                                        <p:strVal val="visible"/>
                                      </p:to>
                                    </p:set>
                                    <p:anim calcmode="lin" valueType="num">
                                      <p:cBhvr additive="base">
                                        <p:cTn id="37" dur="500" fill="hold"/>
                                        <p:tgtEl>
                                          <p:spTgt spid="15371"/>
                                        </p:tgtEl>
                                        <p:attrNameLst>
                                          <p:attrName>ppt_x</p:attrName>
                                        </p:attrNameLst>
                                      </p:cBhvr>
                                      <p:tavLst>
                                        <p:tav tm="0">
                                          <p:val>
                                            <p:strVal val="#ppt_x"/>
                                          </p:val>
                                        </p:tav>
                                        <p:tav tm="100000">
                                          <p:val>
                                            <p:strVal val="#ppt_x"/>
                                          </p:val>
                                        </p:tav>
                                      </p:tavLst>
                                    </p:anim>
                                    <p:anim calcmode="lin" valueType="num">
                                      <p:cBhvr additive="base">
                                        <p:cTn id="38" dur="500" fill="hold"/>
                                        <p:tgtEl>
                                          <p:spTgt spid="1537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82"/>
                                        </p:tgtEl>
                                        <p:attrNameLst>
                                          <p:attrName>style.visibility</p:attrName>
                                        </p:attrNameLst>
                                      </p:cBhvr>
                                      <p:to>
                                        <p:strVal val="visible"/>
                                      </p:to>
                                    </p:set>
                                    <p:anim calcmode="lin" valueType="num">
                                      <p:cBhvr additive="base">
                                        <p:cTn id="43" dur="500" fill="hold"/>
                                        <p:tgtEl>
                                          <p:spTgt spid="3082"/>
                                        </p:tgtEl>
                                        <p:attrNameLst>
                                          <p:attrName>ppt_x</p:attrName>
                                        </p:attrNameLst>
                                      </p:cBhvr>
                                      <p:tavLst>
                                        <p:tav tm="0">
                                          <p:val>
                                            <p:strVal val="#ppt_x"/>
                                          </p:val>
                                        </p:tav>
                                        <p:tav tm="100000">
                                          <p:val>
                                            <p:strVal val="#ppt_x"/>
                                          </p:val>
                                        </p:tav>
                                      </p:tavLst>
                                    </p:anim>
                                    <p:anim calcmode="lin" valueType="num">
                                      <p:cBhvr additive="base">
                                        <p:cTn id="44" dur="500" fill="hold"/>
                                        <p:tgtEl>
                                          <p:spTgt spid="30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7" grpId="0" animBg="1"/>
      <p:bldP spid="3082" grpId="0" animBg="1"/>
      <p:bldP spid="15369" grpId="0" animBg="1"/>
      <p:bldP spid="15370" grpId="0" animBg="1"/>
      <p:bldP spid="15371" grpId="0" animBg="1"/>
      <p:bldP spid="34" grpId="0" animBg="1"/>
      <p:bldP spid="15393" grpId="0" animBg="1"/>
      <p:bldP spid="15394" grpId="0" animBg="1"/>
      <p:bldP spid="1539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r>
              <a:rPr lang="da-DK" smtClean="0"/>
              <a:t>Hans Joergen Knudsen, NCE</a:t>
            </a:r>
            <a:endParaRPr lang="da-DK"/>
          </a:p>
        </p:txBody>
      </p:sp>
      <p:sp>
        <p:nvSpPr>
          <p:cNvPr id="3" name="Rektangel 2"/>
          <p:cNvSpPr/>
          <p:nvPr/>
        </p:nvSpPr>
        <p:spPr>
          <a:xfrm>
            <a:off x="2703297" y="1496406"/>
            <a:ext cx="1672261" cy="779640"/>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School</a:t>
            </a:r>
            <a:r>
              <a:rPr lang="da-DK" dirty="0" smtClean="0"/>
              <a:t>-</a:t>
            </a:r>
            <a:r>
              <a:rPr lang="en-GB" dirty="0" smtClean="0"/>
              <a:t>director</a:t>
            </a:r>
            <a:endParaRPr lang="en-GB" dirty="0"/>
          </a:p>
        </p:txBody>
      </p:sp>
      <p:sp>
        <p:nvSpPr>
          <p:cNvPr id="4" name="Ellipse 3"/>
          <p:cNvSpPr/>
          <p:nvPr/>
        </p:nvSpPr>
        <p:spPr>
          <a:xfrm>
            <a:off x="5419145" y="2188014"/>
            <a:ext cx="1370500" cy="1106593"/>
          </a:xfrm>
          <a:prstGeom prst="ellipse">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Quality-assurance</a:t>
            </a:r>
            <a:endParaRPr lang="en-GB"/>
          </a:p>
        </p:txBody>
      </p:sp>
      <p:sp>
        <p:nvSpPr>
          <p:cNvPr id="5" name="Rektangel 4"/>
          <p:cNvSpPr/>
          <p:nvPr/>
        </p:nvSpPr>
        <p:spPr>
          <a:xfrm>
            <a:off x="653845" y="3546105"/>
            <a:ext cx="1106458" cy="6538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Leader 1</a:t>
            </a:r>
            <a:endParaRPr lang="en-GB"/>
          </a:p>
        </p:txBody>
      </p:sp>
      <p:sp>
        <p:nvSpPr>
          <p:cNvPr id="6" name="Rektangel 5"/>
          <p:cNvSpPr/>
          <p:nvPr/>
        </p:nvSpPr>
        <p:spPr>
          <a:xfrm>
            <a:off x="1948898" y="3546105"/>
            <a:ext cx="1106458" cy="6538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Leader 2</a:t>
            </a:r>
            <a:endParaRPr lang="en-GB"/>
          </a:p>
        </p:txBody>
      </p:sp>
      <p:sp>
        <p:nvSpPr>
          <p:cNvPr id="8" name="Rektangel 7"/>
          <p:cNvSpPr/>
          <p:nvPr/>
        </p:nvSpPr>
        <p:spPr>
          <a:xfrm>
            <a:off x="3235928" y="3546105"/>
            <a:ext cx="1106458" cy="6538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Leader 3</a:t>
            </a:r>
            <a:endParaRPr lang="en-GB"/>
          </a:p>
        </p:txBody>
      </p:sp>
      <p:sp>
        <p:nvSpPr>
          <p:cNvPr id="9" name="Rektangel 8"/>
          <p:cNvSpPr/>
          <p:nvPr/>
        </p:nvSpPr>
        <p:spPr>
          <a:xfrm>
            <a:off x="4601866" y="3546105"/>
            <a:ext cx="1106458" cy="6538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Leader 3</a:t>
            </a:r>
            <a:endParaRPr lang="en-GB"/>
          </a:p>
        </p:txBody>
      </p:sp>
      <p:cxnSp>
        <p:nvCxnSpPr>
          <p:cNvPr id="11" name="Lige forbindelse 10"/>
          <p:cNvCxnSpPr/>
          <p:nvPr/>
        </p:nvCxnSpPr>
        <p:spPr>
          <a:xfrm>
            <a:off x="1144187" y="3294607"/>
            <a:ext cx="401091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p:nvCxnSpPr>
        <p:spPr>
          <a:xfrm>
            <a:off x="1144187" y="3294607"/>
            <a:ext cx="12573" cy="2514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Lige forbindelse 17"/>
          <p:cNvCxnSpPr/>
          <p:nvPr/>
        </p:nvCxnSpPr>
        <p:spPr>
          <a:xfrm>
            <a:off x="2516206" y="3335334"/>
            <a:ext cx="12573" cy="2514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Lige forbindelse 18"/>
          <p:cNvCxnSpPr/>
          <p:nvPr/>
        </p:nvCxnSpPr>
        <p:spPr>
          <a:xfrm>
            <a:off x="3812785" y="3335334"/>
            <a:ext cx="12573" cy="25149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Lige forbindelse 19"/>
          <p:cNvCxnSpPr/>
          <p:nvPr/>
        </p:nvCxnSpPr>
        <p:spPr>
          <a:xfrm>
            <a:off x="5134510" y="3294607"/>
            <a:ext cx="12573" cy="25149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Lige forbindelse 21"/>
          <p:cNvCxnSpPr/>
          <p:nvPr/>
        </p:nvCxnSpPr>
        <p:spPr>
          <a:xfrm>
            <a:off x="3457691" y="2364071"/>
            <a:ext cx="25147" cy="930536"/>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Lige forbindelse 23"/>
          <p:cNvCxnSpPr/>
          <p:nvPr/>
        </p:nvCxnSpPr>
        <p:spPr>
          <a:xfrm>
            <a:off x="3520560" y="2716165"/>
            <a:ext cx="1848289" cy="25150"/>
          </a:xfrm>
          <a:prstGeom prst="line">
            <a:avLst/>
          </a:prstGeom>
        </p:spPr>
        <p:style>
          <a:lnRef idx="2">
            <a:schemeClr val="accent1"/>
          </a:lnRef>
          <a:fillRef idx="0">
            <a:schemeClr val="accent1"/>
          </a:fillRef>
          <a:effectRef idx="1">
            <a:schemeClr val="accent1"/>
          </a:effectRef>
          <a:fontRef idx="minor">
            <a:schemeClr val="tx1"/>
          </a:fontRef>
        </p:style>
      </p:cxnSp>
      <p:sp>
        <p:nvSpPr>
          <p:cNvPr id="25" name="Tekstfelt 24"/>
          <p:cNvSpPr txBox="1"/>
          <p:nvPr/>
        </p:nvSpPr>
        <p:spPr>
          <a:xfrm>
            <a:off x="1961438" y="4514365"/>
            <a:ext cx="2590485" cy="369332"/>
          </a:xfrm>
          <a:prstGeom prst="rect">
            <a:avLst/>
          </a:prstGeom>
          <a:noFill/>
        </p:spPr>
        <p:txBody>
          <a:bodyPr wrap="none" rtlCol="0">
            <a:spAutoFit/>
          </a:bodyPr>
          <a:lstStyle/>
          <a:p>
            <a:r>
              <a:rPr lang="en-GB" smtClean="0"/>
              <a:t>Administrative leadership</a:t>
            </a:r>
            <a:endParaRPr lang="en-GB"/>
          </a:p>
        </p:txBody>
      </p:sp>
      <p:sp>
        <p:nvSpPr>
          <p:cNvPr id="26" name="Tekstfelt 25"/>
          <p:cNvSpPr txBox="1"/>
          <p:nvPr/>
        </p:nvSpPr>
        <p:spPr>
          <a:xfrm>
            <a:off x="6601045" y="3297609"/>
            <a:ext cx="1203237" cy="369332"/>
          </a:xfrm>
          <a:prstGeom prst="rect">
            <a:avLst/>
          </a:prstGeom>
          <a:noFill/>
        </p:spPr>
        <p:txBody>
          <a:bodyPr wrap="none" rtlCol="0">
            <a:spAutoFit/>
          </a:bodyPr>
          <a:lstStyle/>
          <a:p>
            <a:r>
              <a:rPr lang="en-GB" dirty="0" smtClean="0"/>
              <a:t>Paperwork</a:t>
            </a:r>
            <a:endParaRPr lang="en-GB" dirty="0"/>
          </a:p>
        </p:txBody>
      </p:sp>
      <p:sp>
        <p:nvSpPr>
          <p:cNvPr id="27" name="Tekstfelt 26"/>
          <p:cNvSpPr txBox="1"/>
          <p:nvPr/>
        </p:nvSpPr>
        <p:spPr>
          <a:xfrm>
            <a:off x="6362144" y="4883697"/>
            <a:ext cx="2329672" cy="1477328"/>
          </a:xfrm>
          <a:prstGeom prst="rect">
            <a:avLst/>
          </a:prstGeom>
          <a:noFill/>
        </p:spPr>
        <p:txBody>
          <a:bodyPr wrap="none" rtlCol="0">
            <a:spAutoFit/>
          </a:bodyPr>
          <a:lstStyle/>
          <a:p>
            <a:r>
              <a:rPr lang="en-GB" dirty="0" smtClean="0"/>
              <a:t>For the school and to</a:t>
            </a:r>
          </a:p>
          <a:p>
            <a:r>
              <a:rPr lang="en-GB" dirty="0" smtClean="0"/>
              <a:t>be documented on the</a:t>
            </a:r>
          </a:p>
          <a:p>
            <a:r>
              <a:rPr lang="en-GB" dirty="0" smtClean="0"/>
              <a:t>web-site</a:t>
            </a:r>
          </a:p>
          <a:p>
            <a:endParaRPr lang="en-GB" dirty="0"/>
          </a:p>
          <a:p>
            <a:r>
              <a:rPr lang="en-GB" dirty="0" smtClean="0"/>
              <a:t>And………?</a:t>
            </a:r>
            <a:endParaRPr lang="en-GB" dirty="0"/>
          </a:p>
        </p:txBody>
      </p:sp>
      <p:cxnSp>
        <p:nvCxnSpPr>
          <p:cNvPr id="29" name="Lige pilforbindelse 28"/>
          <p:cNvCxnSpPr/>
          <p:nvPr/>
        </p:nvCxnSpPr>
        <p:spPr>
          <a:xfrm>
            <a:off x="7179416" y="3961075"/>
            <a:ext cx="37720" cy="7796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Tekstfelt 29"/>
          <p:cNvSpPr txBox="1"/>
          <p:nvPr/>
        </p:nvSpPr>
        <p:spPr>
          <a:xfrm>
            <a:off x="955588" y="502987"/>
            <a:ext cx="6212708" cy="707886"/>
          </a:xfrm>
          <a:prstGeom prst="rect">
            <a:avLst/>
          </a:prstGeom>
          <a:noFill/>
        </p:spPr>
        <p:txBody>
          <a:bodyPr wrap="none" rtlCol="0">
            <a:spAutoFit/>
          </a:bodyPr>
          <a:lstStyle/>
          <a:p>
            <a:r>
              <a:rPr lang="en-GB" sz="4000" smtClean="0"/>
              <a:t>First step – quality assurance</a:t>
            </a:r>
            <a:endParaRPr lang="en-GB" sz="4000"/>
          </a:p>
        </p:txBody>
      </p:sp>
      <p:pic>
        <p:nvPicPr>
          <p:cNvPr id="21"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335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ppt_x"/>
                                          </p:val>
                                        </p:tav>
                                        <p:tav tm="100000">
                                          <p:val>
                                            <p:strVal val="#ppt_x"/>
                                          </p:val>
                                        </p:tav>
                                      </p:tavLst>
                                    </p:anim>
                                    <p:anim calcmode="lin" valueType="num">
                                      <p:cBhvr additive="base">
                                        <p:cTn id="22" dur="500" fill="hold"/>
                                        <p:tgtEl>
                                          <p:spTgt spid="2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idefod 1"/>
          <p:cNvSpPr>
            <a:spLocks noGrp="1"/>
          </p:cNvSpPr>
          <p:nvPr>
            <p:ph type="ftr" sz="quarter" idx="11"/>
          </p:nvPr>
        </p:nvSpPr>
        <p:spPr/>
        <p:txBody>
          <a:bodyPr/>
          <a:lstStyle/>
          <a:p>
            <a:r>
              <a:rPr lang="da-DK" smtClean="0"/>
              <a:t>Hans Joergen Knudsen, NCE</a:t>
            </a:r>
            <a:endParaRPr lang="da-DK"/>
          </a:p>
        </p:txBody>
      </p:sp>
      <p:sp>
        <p:nvSpPr>
          <p:cNvPr id="3" name="Rektangel 2"/>
          <p:cNvSpPr/>
          <p:nvPr/>
        </p:nvSpPr>
        <p:spPr>
          <a:xfrm>
            <a:off x="2967330" y="1332931"/>
            <a:ext cx="1672261" cy="779640"/>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School</a:t>
            </a:r>
            <a:r>
              <a:rPr lang="da-DK" dirty="0" smtClean="0"/>
              <a:t>-</a:t>
            </a:r>
            <a:r>
              <a:rPr lang="en-GB" dirty="0" smtClean="0"/>
              <a:t>director</a:t>
            </a:r>
            <a:endParaRPr lang="en-GB" dirty="0"/>
          </a:p>
        </p:txBody>
      </p:sp>
      <p:sp>
        <p:nvSpPr>
          <p:cNvPr id="4" name="Ellipse 3"/>
          <p:cNvSpPr/>
          <p:nvPr/>
        </p:nvSpPr>
        <p:spPr>
          <a:xfrm>
            <a:off x="5683178" y="2024539"/>
            <a:ext cx="1370500" cy="1106593"/>
          </a:xfrm>
          <a:prstGeom prst="ellipse">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Quality-assurance</a:t>
            </a:r>
            <a:endParaRPr lang="en-GB"/>
          </a:p>
        </p:txBody>
      </p:sp>
      <p:sp>
        <p:nvSpPr>
          <p:cNvPr id="5" name="Rektangel 4"/>
          <p:cNvSpPr/>
          <p:nvPr/>
        </p:nvSpPr>
        <p:spPr>
          <a:xfrm>
            <a:off x="917878" y="3382630"/>
            <a:ext cx="1106458" cy="6538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Leader 1</a:t>
            </a:r>
            <a:endParaRPr lang="en-GB"/>
          </a:p>
        </p:txBody>
      </p:sp>
      <p:sp>
        <p:nvSpPr>
          <p:cNvPr id="6" name="Rektangel 5"/>
          <p:cNvSpPr/>
          <p:nvPr/>
        </p:nvSpPr>
        <p:spPr>
          <a:xfrm>
            <a:off x="2212931" y="3382630"/>
            <a:ext cx="1106458" cy="6538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Leader 2</a:t>
            </a:r>
            <a:endParaRPr lang="en-GB"/>
          </a:p>
        </p:txBody>
      </p:sp>
      <p:sp>
        <p:nvSpPr>
          <p:cNvPr id="8" name="Rektangel 7"/>
          <p:cNvSpPr/>
          <p:nvPr/>
        </p:nvSpPr>
        <p:spPr>
          <a:xfrm>
            <a:off x="3499961" y="3382630"/>
            <a:ext cx="1106458" cy="6538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Leader 3</a:t>
            </a:r>
            <a:endParaRPr lang="en-GB"/>
          </a:p>
        </p:txBody>
      </p:sp>
      <p:sp>
        <p:nvSpPr>
          <p:cNvPr id="9" name="Rektangel 8"/>
          <p:cNvSpPr/>
          <p:nvPr/>
        </p:nvSpPr>
        <p:spPr>
          <a:xfrm>
            <a:off x="4865899" y="3382630"/>
            <a:ext cx="1106458" cy="653892"/>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Leader 3</a:t>
            </a:r>
            <a:endParaRPr lang="en-GB"/>
          </a:p>
        </p:txBody>
      </p:sp>
      <p:cxnSp>
        <p:nvCxnSpPr>
          <p:cNvPr id="11" name="Lige forbindelse 10"/>
          <p:cNvCxnSpPr/>
          <p:nvPr/>
        </p:nvCxnSpPr>
        <p:spPr>
          <a:xfrm>
            <a:off x="1408220" y="3131132"/>
            <a:ext cx="401091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p:nvCxnSpPr>
        <p:spPr>
          <a:xfrm>
            <a:off x="1408220" y="3131132"/>
            <a:ext cx="12573" cy="2514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Lige forbindelse 17"/>
          <p:cNvCxnSpPr/>
          <p:nvPr/>
        </p:nvCxnSpPr>
        <p:spPr>
          <a:xfrm>
            <a:off x="2780239" y="3171859"/>
            <a:ext cx="12573" cy="2514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Lige forbindelse 18"/>
          <p:cNvCxnSpPr/>
          <p:nvPr/>
        </p:nvCxnSpPr>
        <p:spPr>
          <a:xfrm>
            <a:off x="4076818" y="3171859"/>
            <a:ext cx="12573" cy="25149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Lige forbindelse 19"/>
          <p:cNvCxnSpPr/>
          <p:nvPr/>
        </p:nvCxnSpPr>
        <p:spPr>
          <a:xfrm>
            <a:off x="5398543" y="3131132"/>
            <a:ext cx="12573" cy="25149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Lige forbindelse 21"/>
          <p:cNvCxnSpPr/>
          <p:nvPr/>
        </p:nvCxnSpPr>
        <p:spPr>
          <a:xfrm>
            <a:off x="3721724" y="2200596"/>
            <a:ext cx="25147" cy="930536"/>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Lige forbindelse 23"/>
          <p:cNvCxnSpPr/>
          <p:nvPr/>
        </p:nvCxnSpPr>
        <p:spPr>
          <a:xfrm>
            <a:off x="3784593" y="2552690"/>
            <a:ext cx="1848289" cy="25150"/>
          </a:xfrm>
          <a:prstGeom prst="line">
            <a:avLst/>
          </a:prstGeom>
        </p:spPr>
        <p:style>
          <a:lnRef idx="2">
            <a:schemeClr val="accent1"/>
          </a:lnRef>
          <a:fillRef idx="0">
            <a:schemeClr val="accent1"/>
          </a:fillRef>
          <a:effectRef idx="1">
            <a:schemeClr val="accent1"/>
          </a:effectRef>
          <a:fontRef idx="minor">
            <a:schemeClr val="tx1"/>
          </a:fontRef>
        </p:style>
      </p:cxnSp>
      <p:sp>
        <p:nvSpPr>
          <p:cNvPr id="25" name="Tekstfelt 24"/>
          <p:cNvSpPr txBox="1"/>
          <p:nvPr/>
        </p:nvSpPr>
        <p:spPr>
          <a:xfrm>
            <a:off x="2225471" y="4350890"/>
            <a:ext cx="2590485" cy="369332"/>
          </a:xfrm>
          <a:prstGeom prst="rect">
            <a:avLst/>
          </a:prstGeom>
          <a:noFill/>
        </p:spPr>
        <p:txBody>
          <a:bodyPr wrap="none" rtlCol="0">
            <a:spAutoFit/>
          </a:bodyPr>
          <a:lstStyle/>
          <a:p>
            <a:r>
              <a:rPr lang="en-GB" smtClean="0"/>
              <a:t>Administrative leadership</a:t>
            </a:r>
            <a:endParaRPr lang="en-GB"/>
          </a:p>
        </p:txBody>
      </p:sp>
      <p:sp>
        <p:nvSpPr>
          <p:cNvPr id="26" name="Tekstfelt 25"/>
          <p:cNvSpPr txBox="1"/>
          <p:nvPr/>
        </p:nvSpPr>
        <p:spPr>
          <a:xfrm>
            <a:off x="7116538" y="2392209"/>
            <a:ext cx="1203237" cy="369332"/>
          </a:xfrm>
          <a:prstGeom prst="rect">
            <a:avLst/>
          </a:prstGeom>
          <a:noFill/>
        </p:spPr>
        <p:txBody>
          <a:bodyPr wrap="none" rtlCol="0">
            <a:spAutoFit/>
          </a:bodyPr>
          <a:lstStyle/>
          <a:p>
            <a:r>
              <a:rPr lang="en-GB" dirty="0" smtClean="0"/>
              <a:t>Paperwork</a:t>
            </a:r>
            <a:endParaRPr lang="en-GB" dirty="0"/>
          </a:p>
        </p:txBody>
      </p:sp>
      <p:sp>
        <p:nvSpPr>
          <p:cNvPr id="27" name="Tekstfelt 26"/>
          <p:cNvSpPr txBox="1"/>
          <p:nvPr/>
        </p:nvSpPr>
        <p:spPr>
          <a:xfrm>
            <a:off x="6299279" y="3689072"/>
            <a:ext cx="2829208" cy="3139321"/>
          </a:xfrm>
          <a:prstGeom prst="rect">
            <a:avLst/>
          </a:prstGeom>
          <a:noFill/>
        </p:spPr>
        <p:txBody>
          <a:bodyPr wrap="none" rtlCol="0">
            <a:spAutoFit/>
          </a:bodyPr>
          <a:lstStyle/>
          <a:p>
            <a:r>
              <a:rPr lang="en-GB" dirty="0" smtClean="0"/>
              <a:t>For the school and to</a:t>
            </a:r>
          </a:p>
          <a:p>
            <a:r>
              <a:rPr lang="en-GB" dirty="0" smtClean="0"/>
              <a:t>be documented on the</a:t>
            </a:r>
          </a:p>
          <a:p>
            <a:r>
              <a:rPr lang="en-GB" dirty="0" smtClean="0"/>
              <a:t>web-site</a:t>
            </a:r>
          </a:p>
          <a:p>
            <a:endParaRPr lang="en-GB" dirty="0"/>
          </a:p>
          <a:p>
            <a:r>
              <a:rPr lang="en-GB" dirty="0" smtClean="0"/>
              <a:t>Satisfaction-surveys</a:t>
            </a:r>
          </a:p>
          <a:p>
            <a:r>
              <a:rPr lang="en-GB" dirty="0"/>
              <a:t>c</a:t>
            </a:r>
            <a:r>
              <a:rPr lang="en-GB" dirty="0" smtClean="0"/>
              <a:t>ould be used in discussions</a:t>
            </a:r>
          </a:p>
          <a:p>
            <a:r>
              <a:rPr lang="en-GB" dirty="0"/>
              <a:t>b</a:t>
            </a:r>
            <a:r>
              <a:rPr lang="en-GB" dirty="0" smtClean="0"/>
              <a:t>etween leaders and the </a:t>
            </a:r>
          </a:p>
          <a:p>
            <a:r>
              <a:rPr lang="en-GB" dirty="0"/>
              <a:t>t</a:t>
            </a:r>
            <a:r>
              <a:rPr lang="en-GB" dirty="0" smtClean="0"/>
              <a:t>eachers</a:t>
            </a:r>
          </a:p>
          <a:p>
            <a:endParaRPr lang="en-GB" dirty="0"/>
          </a:p>
          <a:p>
            <a:r>
              <a:rPr lang="en-GB" dirty="0" smtClean="0"/>
              <a:t>Knowledge sharing – bench-</a:t>
            </a:r>
          </a:p>
          <a:p>
            <a:r>
              <a:rPr lang="en-GB" dirty="0" smtClean="0"/>
              <a:t>learning</a:t>
            </a:r>
            <a:endParaRPr lang="en-GB" dirty="0"/>
          </a:p>
        </p:txBody>
      </p:sp>
      <p:cxnSp>
        <p:nvCxnSpPr>
          <p:cNvPr id="29" name="Lige pilforbindelse 28"/>
          <p:cNvCxnSpPr/>
          <p:nvPr/>
        </p:nvCxnSpPr>
        <p:spPr>
          <a:xfrm>
            <a:off x="7745201" y="2779025"/>
            <a:ext cx="37720" cy="7796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kstfelt 6"/>
          <p:cNvSpPr txBox="1"/>
          <p:nvPr/>
        </p:nvSpPr>
        <p:spPr>
          <a:xfrm>
            <a:off x="678991" y="301791"/>
            <a:ext cx="5916904" cy="707886"/>
          </a:xfrm>
          <a:prstGeom prst="rect">
            <a:avLst/>
          </a:prstGeom>
          <a:noFill/>
        </p:spPr>
        <p:txBody>
          <a:bodyPr wrap="none" rtlCol="0">
            <a:spAutoFit/>
          </a:bodyPr>
          <a:lstStyle/>
          <a:p>
            <a:r>
              <a:rPr lang="en-GB" sz="4000" smtClean="0"/>
              <a:t>Next step quality assurance</a:t>
            </a:r>
            <a:endParaRPr lang="en-GB" sz="4000"/>
          </a:p>
        </p:txBody>
      </p:sp>
      <p:pic>
        <p:nvPicPr>
          <p:cNvPr id="21"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074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ppt_x"/>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additive="base">
                                        <p:cTn id="15" dur="500" fill="hold"/>
                                        <p:tgtEl>
                                          <p:spTgt spid="27"/>
                                        </p:tgtEl>
                                        <p:attrNameLst>
                                          <p:attrName>ppt_x</p:attrName>
                                        </p:attrNameLst>
                                      </p:cBhvr>
                                      <p:tavLst>
                                        <p:tav tm="0">
                                          <p:val>
                                            <p:strVal val="#ppt_x"/>
                                          </p:val>
                                        </p:tav>
                                        <p:tav tm="100000">
                                          <p:val>
                                            <p:strVal val="#ppt_x"/>
                                          </p:val>
                                        </p:tav>
                                      </p:tavLst>
                                    </p:anim>
                                    <p:anim calcmode="lin" valueType="num">
                                      <p:cBhvr additive="base">
                                        <p:cTn id="1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66417" y="1836349"/>
            <a:ext cx="2187770" cy="1647303"/>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Input</a:t>
            </a:r>
            <a:endParaRPr lang="da-DK" dirty="0"/>
          </a:p>
        </p:txBody>
      </p:sp>
      <p:sp>
        <p:nvSpPr>
          <p:cNvPr id="3" name="Rektangel 2"/>
          <p:cNvSpPr/>
          <p:nvPr/>
        </p:nvSpPr>
        <p:spPr>
          <a:xfrm>
            <a:off x="4465083" y="1836349"/>
            <a:ext cx="2187770" cy="16473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Output</a:t>
            </a:r>
            <a:endParaRPr lang="da-DK" dirty="0"/>
          </a:p>
        </p:txBody>
      </p:sp>
      <p:sp>
        <p:nvSpPr>
          <p:cNvPr id="4" name="Ellipse 3"/>
          <p:cNvSpPr/>
          <p:nvPr/>
        </p:nvSpPr>
        <p:spPr>
          <a:xfrm>
            <a:off x="3017622" y="2100420"/>
            <a:ext cx="1244766" cy="1156885"/>
          </a:xfrm>
          <a:prstGeom prst="ellipse">
            <a:avLst/>
          </a:prstGeom>
          <a:solidFill>
            <a:srgbClr val="008000"/>
          </a:solid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Activity</a:t>
            </a:r>
            <a:endParaRPr lang="da-DK" dirty="0"/>
          </a:p>
        </p:txBody>
      </p:sp>
      <p:sp>
        <p:nvSpPr>
          <p:cNvPr id="5" name="Rektangel 4"/>
          <p:cNvSpPr/>
          <p:nvPr/>
        </p:nvSpPr>
        <p:spPr>
          <a:xfrm>
            <a:off x="7418311" y="1836349"/>
            <a:ext cx="817270" cy="1647303"/>
          </a:xfrm>
          <a:prstGeom prst="rect">
            <a:avLst/>
          </a:prstGeom>
          <a:solidFill>
            <a:schemeClr val="bg1">
              <a:lumMod val="65000"/>
            </a:schemeClr>
          </a:solid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Out-</a:t>
            </a:r>
            <a:r>
              <a:rPr lang="da-DK" dirty="0" err="1" smtClean="0"/>
              <a:t>come</a:t>
            </a:r>
            <a:endParaRPr lang="da-DK" dirty="0"/>
          </a:p>
        </p:txBody>
      </p:sp>
      <p:sp>
        <p:nvSpPr>
          <p:cNvPr id="6" name="Tekstfelt 5"/>
          <p:cNvSpPr txBox="1"/>
          <p:nvPr/>
        </p:nvSpPr>
        <p:spPr>
          <a:xfrm>
            <a:off x="892719" y="3705439"/>
            <a:ext cx="1193994" cy="646331"/>
          </a:xfrm>
          <a:prstGeom prst="rect">
            <a:avLst/>
          </a:prstGeom>
          <a:noFill/>
        </p:spPr>
        <p:txBody>
          <a:bodyPr wrap="none" rtlCol="0">
            <a:spAutoFit/>
          </a:bodyPr>
          <a:lstStyle/>
          <a:p>
            <a:r>
              <a:rPr lang="en-GB" dirty="0" smtClean="0"/>
              <a:t>Paper, and</a:t>
            </a:r>
          </a:p>
          <a:p>
            <a:r>
              <a:rPr lang="en-GB" dirty="0" smtClean="0"/>
              <a:t>resources</a:t>
            </a:r>
            <a:endParaRPr lang="en-GB" dirty="0"/>
          </a:p>
        </p:txBody>
      </p:sp>
      <p:sp>
        <p:nvSpPr>
          <p:cNvPr id="7" name="Tekstfelt 6"/>
          <p:cNvSpPr txBox="1"/>
          <p:nvPr/>
        </p:nvSpPr>
        <p:spPr>
          <a:xfrm>
            <a:off x="3030204" y="3705439"/>
            <a:ext cx="1353030" cy="646331"/>
          </a:xfrm>
          <a:prstGeom prst="rect">
            <a:avLst/>
          </a:prstGeom>
          <a:noFill/>
        </p:spPr>
        <p:txBody>
          <a:bodyPr wrap="none" rtlCol="0">
            <a:spAutoFit/>
          </a:bodyPr>
          <a:lstStyle/>
          <a:p>
            <a:r>
              <a:rPr lang="en-GB" smtClean="0"/>
              <a:t>Teaching</a:t>
            </a:r>
          </a:p>
          <a:p>
            <a:r>
              <a:rPr lang="en-GB" smtClean="0"/>
              <a:t>and learning</a:t>
            </a:r>
            <a:endParaRPr lang="en-GB"/>
          </a:p>
        </p:txBody>
      </p:sp>
      <p:sp>
        <p:nvSpPr>
          <p:cNvPr id="8" name="Tekstfelt 7"/>
          <p:cNvSpPr txBox="1"/>
          <p:nvPr/>
        </p:nvSpPr>
        <p:spPr>
          <a:xfrm>
            <a:off x="4765329" y="3667714"/>
            <a:ext cx="2022759" cy="1477328"/>
          </a:xfrm>
          <a:prstGeom prst="rect">
            <a:avLst/>
          </a:prstGeom>
          <a:noFill/>
        </p:spPr>
        <p:txBody>
          <a:bodyPr wrap="none" rtlCol="0">
            <a:spAutoFit/>
          </a:bodyPr>
          <a:lstStyle/>
          <a:p>
            <a:r>
              <a:rPr lang="en-GB" dirty="0" smtClean="0"/>
              <a:t>Satisfaction and</a:t>
            </a:r>
          </a:p>
          <a:p>
            <a:r>
              <a:rPr lang="en-GB" dirty="0" smtClean="0"/>
              <a:t>Loyalty</a:t>
            </a:r>
          </a:p>
          <a:p>
            <a:endParaRPr lang="en-GB" dirty="0"/>
          </a:p>
          <a:p>
            <a:r>
              <a:rPr lang="en-GB" dirty="0" smtClean="0">
                <a:solidFill>
                  <a:srgbClr val="FF0000"/>
                </a:solidFill>
              </a:rPr>
              <a:t>Coordinated efforts</a:t>
            </a:r>
          </a:p>
          <a:p>
            <a:r>
              <a:rPr lang="en-GB" dirty="0" smtClean="0">
                <a:solidFill>
                  <a:srgbClr val="FF0000"/>
                </a:solidFill>
              </a:rPr>
              <a:t>- </a:t>
            </a:r>
            <a:r>
              <a:rPr lang="en-GB" dirty="0">
                <a:solidFill>
                  <a:srgbClr val="FF0000"/>
                </a:solidFill>
              </a:rPr>
              <a:t>s</a:t>
            </a:r>
            <a:r>
              <a:rPr lang="en-GB" dirty="0" smtClean="0">
                <a:solidFill>
                  <a:srgbClr val="FF0000"/>
                </a:solidFill>
              </a:rPr>
              <a:t>ame system</a:t>
            </a:r>
            <a:endParaRPr lang="en-GB" dirty="0">
              <a:solidFill>
                <a:srgbClr val="FF0000"/>
              </a:solidFill>
            </a:endParaRPr>
          </a:p>
        </p:txBody>
      </p:sp>
      <p:sp>
        <p:nvSpPr>
          <p:cNvPr id="9" name="Tekstfelt 8"/>
          <p:cNvSpPr txBox="1"/>
          <p:nvPr/>
        </p:nvSpPr>
        <p:spPr>
          <a:xfrm>
            <a:off x="7380597" y="3642563"/>
            <a:ext cx="1155560" cy="646331"/>
          </a:xfrm>
          <a:prstGeom prst="rect">
            <a:avLst/>
          </a:prstGeom>
          <a:noFill/>
        </p:spPr>
        <p:txBody>
          <a:bodyPr wrap="none" rtlCol="0">
            <a:spAutoFit/>
          </a:bodyPr>
          <a:lstStyle/>
          <a:p>
            <a:r>
              <a:rPr lang="en-GB" dirty="0" smtClean="0"/>
              <a:t>Marks?</a:t>
            </a:r>
          </a:p>
          <a:p>
            <a:r>
              <a:rPr lang="en-GB" dirty="0" smtClean="0"/>
              <a:t>Economy?</a:t>
            </a:r>
            <a:endParaRPr lang="en-GB" dirty="0"/>
          </a:p>
        </p:txBody>
      </p:sp>
      <p:sp>
        <p:nvSpPr>
          <p:cNvPr id="10" name="Tekstfelt 9"/>
          <p:cNvSpPr txBox="1"/>
          <p:nvPr/>
        </p:nvSpPr>
        <p:spPr>
          <a:xfrm>
            <a:off x="704142" y="707900"/>
            <a:ext cx="4183407" cy="707886"/>
          </a:xfrm>
          <a:prstGeom prst="rect">
            <a:avLst/>
          </a:prstGeom>
          <a:noFill/>
        </p:spPr>
        <p:txBody>
          <a:bodyPr wrap="none" rtlCol="0">
            <a:spAutoFit/>
          </a:bodyPr>
          <a:lstStyle/>
          <a:p>
            <a:r>
              <a:rPr lang="en-GB" sz="4000" dirty="0" err="1" smtClean="0"/>
              <a:t>MoE</a:t>
            </a:r>
            <a:r>
              <a:rPr lang="en-GB" sz="4000" dirty="0" smtClean="0"/>
              <a:t> takes the lead</a:t>
            </a:r>
            <a:endParaRPr lang="en-GB" sz="4000" dirty="0"/>
          </a:p>
        </p:txBody>
      </p:sp>
      <p:sp>
        <p:nvSpPr>
          <p:cNvPr id="11" name="Tekstfelt 10"/>
          <p:cNvSpPr txBox="1"/>
          <p:nvPr/>
        </p:nvSpPr>
        <p:spPr>
          <a:xfrm>
            <a:off x="2995096" y="4412691"/>
            <a:ext cx="1941557" cy="2031325"/>
          </a:xfrm>
          <a:prstGeom prst="rect">
            <a:avLst/>
          </a:prstGeom>
          <a:noFill/>
        </p:spPr>
        <p:txBody>
          <a:bodyPr wrap="none" rtlCol="0">
            <a:spAutoFit/>
          </a:bodyPr>
          <a:lstStyle/>
          <a:p>
            <a:r>
              <a:rPr lang="en-GB" dirty="0" smtClean="0">
                <a:solidFill>
                  <a:srgbClr val="FF0000"/>
                </a:solidFill>
              </a:rPr>
              <a:t>Pedagogical</a:t>
            </a:r>
          </a:p>
          <a:p>
            <a:r>
              <a:rPr lang="en-GB" dirty="0" smtClean="0">
                <a:solidFill>
                  <a:srgbClr val="FF0000"/>
                </a:solidFill>
              </a:rPr>
              <a:t>Leadership</a:t>
            </a:r>
          </a:p>
          <a:p>
            <a:pPr marL="285750" indent="-285750">
              <a:buFont typeface="Arial"/>
              <a:buChar char="•"/>
            </a:pPr>
            <a:r>
              <a:rPr lang="en-GB" dirty="0" smtClean="0">
                <a:solidFill>
                  <a:srgbClr val="FF0000"/>
                </a:solidFill>
              </a:rPr>
              <a:t>IT</a:t>
            </a:r>
          </a:p>
          <a:p>
            <a:pPr marL="285750" indent="-285750">
              <a:buFont typeface="Arial"/>
              <a:buChar char="•"/>
            </a:pPr>
            <a:r>
              <a:rPr lang="en-GB" dirty="0" smtClean="0">
                <a:solidFill>
                  <a:srgbClr val="FF0000"/>
                </a:solidFill>
              </a:rPr>
              <a:t>Diff instruction</a:t>
            </a:r>
          </a:p>
          <a:p>
            <a:pPr marL="285750" indent="-285750">
              <a:buFont typeface="Arial"/>
              <a:buChar char="•"/>
            </a:pPr>
            <a:r>
              <a:rPr lang="en-GB" dirty="0" smtClean="0">
                <a:solidFill>
                  <a:srgbClr val="FF0000"/>
                </a:solidFill>
              </a:rPr>
              <a:t>Theory-practice</a:t>
            </a:r>
          </a:p>
          <a:p>
            <a:pPr marL="285750" indent="-285750">
              <a:buFont typeface="Arial"/>
              <a:buChar char="•"/>
            </a:pPr>
            <a:r>
              <a:rPr lang="en-GB" dirty="0" smtClean="0">
                <a:solidFill>
                  <a:srgbClr val="FF0000"/>
                </a:solidFill>
              </a:rPr>
              <a:t>Feedback</a:t>
            </a:r>
          </a:p>
          <a:p>
            <a:endParaRPr lang="en-GB" dirty="0"/>
          </a:p>
        </p:txBody>
      </p:sp>
      <p:sp>
        <p:nvSpPr>
          <p:cNvPr id="12" name="Tekstfelt 11"/>
          <p:cNvSpPr txBox="1"/>
          <p:nvPr/>
        </p:nvSpPr>
        <p:spPr>
          <a:xfrm>
            <a:off x="7119666" y="4494213"/>
            <a:ext cx="1818414" cy="923330"/>
          </a:xfrm>
          <a:prstGeom prst="rect">
            <a:avLst/>
          </a:prstGeom>
          <a:noFill/>
        </p:spPr>
        <p:txBody>
          <a:bodyPr wrap="none" rtlCol="0">
            <a:spAutoFit/>
          </a:bodyPr>
          <a:lstStyle/>
          <a:p>
            <a:r>
              <a:rPr lang="da-DK" dirty="0" smtClean="0">
                <a:solidFill>
                  <a:srgbClr val="FF0000"/>
                </a:solidFill>
              </a:rPr>
              <a:t>More students</a:t>
            </a:r>
          </a:p>
          <a:p>
            <a:r>
              <a:rPr lang="da-DK" dirty="0" err="1" smtClean="0">
                <a:solidFill>
                  <a:srgbClr val="FF0000"/>
                </a:solidFill>
              </a:rPr>
              <a:t>Reduced</a:t>
            </a:r>
            <a:r>
              <a:rPr lang="da-DK" dirty="0" smtClean="0">
                <a:solidFill>
                  <a:srgbClr val="FF0000"/>
                </a:solidFill>
              </a:rPr>
              <a:t> </a:t>
            </a:r>
            <a:r>
              <a:rPr lang="da-DK" dirty="0">
                <a:solidFill>
                  <a:srgbClr val="FF0000"/>
                </a:solidFill>
              </a:rPr>
              <a:t>d</a:t>
            </a:r>
            <a:r>
              <a:rPr lang="da-DK" dirty="0" smtClean="0">
                <a:solidFill>
                  <a:srgbClr val="FF0000"/>
                </a:solidFill>
              </a:rPr>
              <a:t>ropout</a:t>
            </a:r>
          </a:p>
          <a:p>
            <a:r>
              <a:rPr lang="da-DK" dirty="0" smtClean="0">
                <a:solidFill>
                  <a:srgbClr val="FF0000"/>
                </a:solidFill>
              </a:rPr>
              <a:t>Learning</a:t>
            </a:r>
            <a:endParaRPr lang="da-DK" dirty="0">
              <a:solidFill>
                <a:srgbClr val="FF0000"/>
              </a:solidFill>
            </a:endParaRPr>
          </a:p>
        </p:txBody>
      </p:sp>
      <p:sp>
        <p:nvSpPr>
          <p:cNvPr id="13" name="Tekstfelt 12"/>
          <p:cNvSpPr txBox="1"/>
          <p:nvPr/>
        </p:nvSpPr>
        <p:spPr>
          <a:xfrm>
            <a:off x="714571" y="4451175"/>
            <a:ext cx="1723549" cy="1477328"/>
          </a:xfrm>
          <a:prstGeom prst="rect">
            <a:avLst/>
          </a:prstGeom>
          <a:noFill/>
        </p:spPr>
        <p:txBody>
          <a:bodyPr wrap="none" rtlCol="0">
            <a:spAutoFit/>
          </a:bodyPr>
          <a:lstStyle/>
          <a:p>
            <a:pPr marL="285750" indent="-285750">
              <a:buFont typeface="Arial"/>
              <a:buChar char="•"/>
            </a:pPr>
            <a:r>
              <a:rPr lang="en-GB" dirty="0" smtClean="0">
                <a:solidFill>
                  <a:srgbClr val="FF0000"/>
                </a:solidFill>
              </a:rPr>
              <a:t>Pedagogical-</a:t>
            </a:r>
          </a:p>
          <a:p>
            <a:r>
              <a:rPr lang="en-GB" dirty="0" smtClean="0">
                <a:solidFill>
                  <a:srgbClr val="FF0000"/>
                </a:solidFill>
              </a:rPr>
              <a:t>      didactical</a:t>
            </a:r>
          </a:p>
          <a:p>
            <a:r>
              <a:rPr lang="en-GB" dirty="0" smtClean="0">
                <a:solidFill>
                  <a:srgbClr val="FF0000"/>
                </a:solidFill>
              </a:rPr>
              <a:t>      strategy</a:t>
            </a:r>
          </a:p>
          <a:p>
            <a:pPr marL="285750" indent="-285750">
              <a:buFont typeface="Arial"/>
              <a:buChar char="•"/>
            </a:pPr>
            <a:r>
              <a:rPr lang="en-GB" dirty="0">
                <a:solidFill>
                  <a:srgbClr val="FF0000"/>
                </a:solidFill>
              </a:rPr>
              <a:t>C</a:t>
            </a:r>
            <a:r>
              <a:rPr lang="en-GB" dirty="0" smtClean="0">
                <a:solidFill>
                  <a:srgbClr val="FF0000"/>
                </a:solidFill>
              </a:rPr>
              <a:t>ompetence </a:t>
            </a:r>
          </a:p>
          <a:p>
            <a:r>
              <a:rPr lang="en-GB" dirty="0" smtClean="0">
                <a:solidFill>
                  <a:srgbClr val="FF0000"/>
                </a:solidFill>
              </a:rPr>
              <a:t>     development</a:t>
            </a:r>
            <a:endParaRPr lang="en-GB" dirty="0">
              <a:solidFill>
                <a:srgbClr val="FF0000"/>
              </a:solidFill>
            </a:endParaRPr>
          </a:p>
        </p:txBody>
      </p:sp>
      <p:sp>
        <p:nvSpPr>
          <p:cNvPr id="14" name="Pladsholder til sidefod 13"/>
          <p:cNvSpPr>
            <a:spLocks noGrp="1"/>
          </p:cNvSpPr>
          <p:nvPr>
            <p:ph type="ftr" sz="quarter" idx="11"/>
          </p:nvPr>
        </p:nvSpPr>
        <p:spPr/>
        <p:txBody>
          <a:bodyPr/>
          <a:lstStyle/>
          <a:p>
            <a:r>
              <a:rPr lang="da-DK" smtClean="0"/>
              <a:t>Hans Joergen Knudsen, NCE</a:t>
            </a:r>
            <a:endParaRPr lang="da-DK"/>
          </a:p>
        </p:txBody>
      </p:sp>
      <p:pic>
        <p:nvPicPr>
          <p:cNvPr id="15"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043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01588"/>
            <a:ext cx="8229600" cy="1143000"/>
          </a:xfrm>
        </p:spPr>
        <p:txBody>
          <a:bodyPr>
            <a:normAutofit fontScale="90000"/>
          </a:bodyPr>
          <a:lstStyle/>
          <a:p>
            <a:pPr algn="l"/>
            <a:r>
              <a:rPr lang="en-GB" smtClean="0"/>
              <a:t>A new VET-reform (2014), and new objectives</a:t>
            </a:r>
            <a:endParaRPr lang="en-GB"/>
          </a:p>
        </p:txBody>
      </p:sp>
      <p:sp>
        <p:nvSpPr>
          <p:cNvPr id="3" name="Pladsholder til indhold 2"/>
          <p:cNvSpPr>
            <a:spLocks noGrp="1"/>
          </p:cNvSpPr>
          <p:nvPr>
            <p:ph idx="1"/>
          </p:nvPr>
        </p:nvSpPr>
        <p:spPr>
          <a:xfrm>
            <a:off x="457200" y="2015175"/>
            <a:ext cx="8229600" cy="4525963"/>
          </a:xfrm>
        </p:spPr>
        <p:txBody>
          <a:bodyPr>
            <a:normAutofit/>
          </a:bodyPr>
          <a:lstStyle/>
          <a:p>
            <a:r>
              <a:rPr lang="en-GB" sz="2200" dirty="0" smtClean="0"/>
              <a:t>More students must choose VET directly after elementary school</a:t>
            </a:r>
          </a:p>
          <a:p>
            <a:r>
              <a:rPr lang="en-GB" sz="2200" dirty="0" smtClean="0"/>
              <a:t>More students must complete VET</a:t>
            </a:r>
          </a:p>
          <a:p>
            <a:r>
              <a:rPr lang="en-GB" sz="2200" dirty="0" smtClean="0"/>
              <a:t>VET must challenge all students in order to make them as good as the can be</a:t>
            </a:r>
          </a:p>
          <a:p>
            <a:r>
              <a:rPr lang="en-GB" sz="2200" dirty="0"/>
              <a:t> Confidence </a:t>
            </a:r>
            <a:r>
              <a:rPr lang="en-GB" sz="2200" dirty="0" smtClean="0"/>
              <a:t>in and </a:t>
            </a:r>
            <a:r>
              <a:rPr lang="en-GB" sz="2200" dirty="0"/>
              <a:t>well-being at the vocational </a:t>
            </a:r>
            <a:r>
              <a:rPr lang="en-GB" sz="2200" dirty="0" smtClean="0"/>
              <a:t>training institutions </a:t>
            </a:r>
            <a:r>
              <a:rPr lang="en-GB" sz="2200" dirty="0"/>
              <a:t>must be strengthened</a:t>
            </a:r>
            <a:r>
              <a:rPr lang="en-GB" sz="2200" dirty="0" smtClean="0"/>
              <a:t>	</a:t>
            </a:r>
          </a:p>
          <a:p>
            <a:endParaRPr lang="da-DK" sz="2200" dirty="0"/>
          </a:p>
        </p:txBody>
      </p:sp>
      <p:sp>
        <p:nvSpPr>
          <p:cNvPr id="4" name="Pladsholder til sidefod 3"/>
          <p:cNvSpPr>
            <a:spLocks noGrp="1"/>
          </p:cNvSpPr>
          <p:nvPr>
            <p:ph type="ftr" sz="quarter" idx="11"/>
          </p:nvPr>
        </p:nvSpPr>
        <p:spPr/>
        <p:txBody>
          <a:bodyPr/>
          <a:lstStyle/>
          <a:p>
            <a:r>
              <a:rPr lang="da-DK" smtClean="0"/>
              <a:t>Hans Joergen Knudsen, NCE</a:t>
            </a:r>
            <a:endParaRPr lang="da-DK"/>
          </a:p>
        </p:txBody>
      </p:sp>
      <p:sp>
        <p:nvSpPr>
          <p:cNvPr id="5" name="Tekstfelt 4"/>
          <p:cNvSpPr txBox="1"/>
          <p:nvPr/>
        </p:nvSpPr>
        <p:spPr>
          <a:xfrm>
            <a:off x="4901545" y="4552088"/>
            <a:ext cx="2247054" cy="369332"/>
          </a:xfrm>
          <a:prstGeom prst="rect">
            <a:avLst/>
          </a:prstGeom>
          <a:noFill/>
        </p:spPr>
        <p:txBody>
          <a:bodyPr wrap="none" rtlCol="0">
            <a:spAutoFit/>
          </a:bodyPr>
          <a:lstStyle/>
          <a:p>
            <a:r>
              <a:rPr lang="da-DK" dirty="0" smtClean="0"/>
              <a:t>So </a:t>
            </a:r>
            <a:r>
              <a:rPr lang="da-DK" dirty="0" err="1" smtClean="0"/>
              <a:t>what</a:t>
            </a:r>
            <a:r>
              <a:rPr lang="da-DK" dirty="0" smtClean="0"/>
              <a:t> </a:t>
            </a:r>
            <a:r>
              <a:rPr lang="da-DK" dirty="0" err="1" smtClean="0"/>
              <a:t>can</a:t>
            </a:r>
            <a:r>
              <a:rPr lang="da-DK" dirty="0" smtClean="0"/>
              <a:t> </a:t>
            </a:r>
            <a:r>
              <a:rPr lang="da-DK" dirty="0" err="1" smtClean="0"/>
              <a:t>be</a:t>
            </a:r>
            <a:r>
              <a:rPr lang="da-DK" dirty="0" smtClean="0"/>
              <a:t> done?</a:t>
            </a:r>
            <a:endParaRPr lang="da-DK" dirty="0"/>
          </a:p>
        </p:txBody>
      </p:sp>
      <p:pic>
        <p:nvPicPr>
          <p:cNvPr id="6"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590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4715052" y="2527538"/>
            <a:ext cx="1898583" cy="1710177"/>
          </a:xfrm>
          <a:prstGeom prst="ellipse">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Information and knowledge</a:t>
            </a:r>
            <a:endParaRPr lang="en-GB"/>
          </a:p>
        </p:txBody>
      </p:sp>
      <p:sp>
        <p:nvSpPr>
          <p:cNvPr id="3" name="Rektangel 2"/>
          <p:cNvSpPr/>
          <p:nvPr/>
        </p:nvSpPr>
        <p:spPr>
          <a:xfrm>
            <a:off x="2351245" y="867663"/>
            <a:ext cx="1496233" cy="1156885"/>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Conferences learning from schools</a:t>
            </a:r>
            <a:endParaRPr lang="en-GB"/>
          </a:p>
        </p:txBody>
      </p:sp>
      <p:sp>
        <p:nvSpPr>
          <p:cNvPr id="4" name="Rektangel 3"/>
          <p:cNvSpPr/>
          <p:nvPr/>
        </p:nvSpPr>
        <p:spPr>
          <a:xfrm>
            <a:off x="2376391" y="2176947"/>
            <a:ext cx="1496233" cy="1156885"/>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Research projects on important issues</a:t>
            </a:r>
            <a:endParaRPr lang="en-GB" dirty="0"/>
          </a:p>
        </p:txBody>
      </p:sp>
      <p:sp>
        <p:nvSpPr>
          <p:cNvPr id="5" name="Rektangel 4"/>
          <p:cNvSpPr/>
          <p:nvPr/>
        </p:nvSpPr>
        <p:spPr>
          <a:xfrm>
            <a:off x="306342" y="3659276"/>
            <a:ext cx="1496233" cy="1156885"/>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Pedagogical experts</a:t>
            </a:r>
            <a:endParaRPr lang="en-GB"/>
          </a:p>
        </p:txBody>
      </p:sp>
      <p:sp>
        <p:nvSpPr>
          <p:cNvPr id="6" name="Rektangel 5"/>
          <p:cNvSpPr/>
          <p:nvPr/>
        </p:nvSpPr>
        <p:spPr>
          <a:xfrm>
            <a:off x="306342" y="1623655"/>
            <a:ext cx="1496233" cy="1156885"/>
          </a:xfrm>
          <a:prstGeom prst="rect">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Civil servants</a:t>
            </a:r>
            <a:endParaRPr lang="en-GB"/>
          </a:p>
        </p:txBody>
      </p:sp>
      <p:sp>
        <p:nvSpPr>
          <p:cNvPr id="7" name="Rektangel 6"/>
          <p:cNvSpPr/>
          <p:nvPr/>
        </p:nvSpPr>
        <p:spPr>
          <a:xfrm>
            <a:off x="2390488" y="3489238"/>
            <a:ext cx="1496233" cy="1156885"/>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Read books and visit other countries</a:t>
            </a:r>
            <a:endParaRPr lang="en-GB" dirty="0"/>
          </a:p>
        </p:txBody>
      </p:sp>
      <p:sp>
        <p:nvSpPr>
          <p:cNvPr id="8" name="Rektangel 7"/>
          <p:cNvSpPr/>
          <p:nvPr/>
        </p:nvSpPr>
        <p:spPr>
          <a:xfrm>
            <a:off x="2415634" y="4798522"/>
            <a:ext cx="1496233" cy="1156885"/>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Learning consultants</a:t>
            </a:r>
            <a:endParaRPr lang="en-GB" dirty="0"/>
          </a:p>
        </p:txBody>
      </p:sp>
      <p:sp>
        <p:nvSpPr>
          <p:cNvPr id="9" name="Rektangel 8"/>
          <p:cNvSpPr/>
          <p:nvPr/>
        </p:nvSpPr>
        <p:spPr>
          <a:xfrm>
            <a:off x="7355433" y="2691013"/>
            <a:ext cx="1615472" cy="1546701"/>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Development projects producing emperical data</a:t>
            </a:r>
            <a:endParaRPr lang="en-GB"/>
          </a:p>
        </p:txBody>
      </p:sp>
      <p:sp>
        <p:nvSpPr>
          <p:cNvPr id="10" name="Rektangel 9"/>
          <p:cNvSpPr/>
          <p:nvPr/>
        </p:nvSpPr>
        <p:spPr>
          <a:xfrm>
            <a:off x="7355433" y="892813"/>
            <a:ext cx="1615472" cy="1546701"/>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New quality procedures</a:t>
            </a:r>
            <a:endParaRPr lang="en-GB"/>
          </a:p>
        </p:txBody>
      </p:sp>
      <p:sp>
        <p:nvSpPr>
          <p:cNvPr id="11" name="Rektangel 10"/>
          <p:cNvSpPr/>
          <p:nvPr/>
        </p:nvSpPr>
        <p:spPr>
          <a:xfrm>
            <a:off x="7355433" y="4646123"/>
            <a:ext cx="1615472" cy="1546701"/>
          </a:xfrm>
          <a:prstGeom prst="rect">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New initiatives for improvement of VET</a:t>
            </a:r>
            <a:endParaRPr lang="en-GB"/>
          </a:p>
        </p:txBody>
      </p:sp>
      <p:sp>
        <p:nvSpPr>
          <p:cNvPr id="12" name="Pil ned 11"/>
          <p:cNvSpPr/>
          <p:nvPr/>
        </p:nvSpPr>
        <p:spPr>
          <a:xfrm>
            <a:off x="880138" y="2917361"/>
            <a:ext cx="326908" cy="571877"/>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cxnSp>
        <p:nvCxnSpPr>
          <p:cNvPr id="14" name="Lige forbindelse 13"/>
          <p:cNvCxnSpPr/>
          <p:nvPr/>
        </p:nvCxnSpPr>
        <p:spPr>
          <a:xfrm>
            <a:off x="4136646" y="1395807"/>
            <a:ext cx="25147" cy="3986222"/>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Lige forbindelse 15"/>
          <p:cNvCxnSpPr/>
          <p:nvPr/>
        </p:nvCxnSpPr>
        <p:spPr>
          <a:xfrm>
            <a:off x="3886721" y="5413174"/>
            <a:ext cx="27507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Lige forbindelse 16"/>
          <p:cNvCxnSpPr/>
          <p:nvPr/>
        </p:nvCxnSpPr>
        <p:spPr>
          <a:xfrm>
            <a:off x="3901585" y="4119468"/>
            <a:ext cx="27507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Lige forbindelse 17"/>
          <p:cNvCxnSpPr/>
          <p:nvPr/>
        </p:nvCxnSpPr>
        <p:spPr>
          <a:xfrm>
            <a:off x="3861574" y="2780540"/>
            <a:ext cx="27507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Lige forbindelse 18"/>
          <p:cNvCxnSpPr/>
          <p:nvPr/>
        </p:nvCxnSpPr>
        <p:spPr>
          <a:xfrm>
            <a:off x="3872624" y="1395807"/>
            <a:ext cx="275072" cy="0"/>
          </a:xfrm>
          <a:prstGeom prst="line">
            <a:avLst/>
          </a:prstGeom>
        </p:spPr>
        <p:style>
          <a:lnRef idx="2">
            <a:schemeClr val="accent1"/>
          </a:lnRef>
          <a:fillRef idx="0">
            <a:schemeClr val="accent1"/>
          </a:fillRef>
          <a:effectRef idx="1">
            <a:schemeClr val="accent1"/>
          </a:effectRef>
          <a:fontRef idx="minor">
            <a:schemeClr val="tx1"/>
          </a:fontRef>
        </p:style>
      </p:cxnSp>
      <p:sp>
        <p:nvSpPr>
          <p:cNvPr id="20" name="Højrepil 19"/>
          <p:cNvSpPr/>
          <p:nvPr/>
        </p:nvSpPr>
        <p:spPr>
          <a:xfrm>
            <a:off x="4189230" y="3270957"/>
            <a:ext cx="500676" cy="325444"/>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cxnSp>
        <p:nvCxnSpPr>
          <p:cNvPr id="22" name="Lige pilforbindelse 21"/>
          <p:cNvCxnSpPr>
            <a:stCxn id="2" idx="7"/>
            <a:endCxn id="10" idx="1"/>
          </p:cNvCxnSpPr>
          <p:nvPr/>
        </p:nvCxnSpPr>
        <p:spPr>
          <a:xfrm flipV="1">
            <a:off x="6335594" y="1666164"/>
            <a:ext cx="1019839" cy="11118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Lige pilforbindelse 25"/>
          <p:cNvCxnSpPr/>
          <p:nvPr/>
        </p:nvCxnSpPr>
        <p:spPr>
          <a:xfrm>
            <a:off x="6613635" y="3382616"/>
            <a:ext cx="74179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Lige pilforbindelse 27"/>
          <p:cNvCxnSpPr>
            <a:endCxn id="11" idx="1"/>
          </p:cNvCxnSpPr>
          <p:nvPr/>
        </p:nvCxnSpPr>
        <p:spPr>
          <a:xfrm>
            <a:off x="6335594" y="4119468"/>
            <a:ext cx="1019839" cy="13000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Tekstfelt 28"/>
          <p:cNvSpPr txBox="1"/>
          <p:nvPr/>
        </p:nvSpPr>
        <p:spPr>
          <a:xfrm>
            <a:off x="352095" y="50295"/>
            <a:ext cx="6068688" cy="707886"/>
          </a:xfrm>
          <a:prstGeom prst="rect">
            <a:avLst/>
          </a:prstGeom>
          <a:noFill/>
        </p:spPr>
        <p:txBody>
          <a:bodyPr wrap="none" rtlCol="0">
            <a:spAutoFit/>
          </a:bodyPr>
          <a:lstStyle/>
          <a:p>
            <a:r>
              <a:rPr lang="en-GB" sz="4000" dirty="0" smtClean="0"/>
              <a:t>A new Ministry of Education</a:t>
            </a:r>
            <a:endParaRPr lang="en-GB" sz="4000" dirty="0"/>
          </a:p>
        </p:txBody>
      </p:sp>
      <p:sp>
        <p:nvSpPr>
          <p:cNvPr id="30" name="Rektangel 29"/>
          <p:cNvSpPr/>
          <p:nvPr/>
        </p:nvSpPr>
        <p:spPr>
          <a:xfrm>
            <a:off x="4991637" y="5419474"/>
            <a:ext cx="1533954" cy="109429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a:t>E</a:t>
            </a:r>
            <a:r>
              <a:rPr lang="da-DK" dirty="0" smtClean="0"/>
              <a:t>uropean </a:t>
            </a:r>
            <a:r>
              <a:rPr lang="da-DK" dirty="0" err="1" smtClean="0"/>
              <a:t>experience</a:t>
            </a:r>
            <a:r>
              <a:rPr lang="da-DK" dirty="0" smtClean="0"/>
              <a:t> and agreements</a:t>
            </a:r>
            <a:endParaRPr lang="da-DK" dirty="0"/>
          </a:p>
        </p:txBody>
      </p:sp>
      <p:sp>
        <p:nvSpPr>
          <p:cNvPr id="13" name="Pladsholder til sidefod 12"/>
          <p:cNvSpPr>
            <a:spLocks noGrp="1"/>
          </p:cNvSpPr>
          <p:nvPr>
            <p:ph type="ftr" sz="quarter" idx="11"/>
          </p:nvPr>
        </p:nvSpPr>
        <p:spPr/>
        <p:txBody>
          <a:bodyPr/>
          <a:lstStyle/>
          <a:p>
            <a:r>
              <a:rPr lang="da-DK" smtClean="0"/>
              <a:t>Hans Joergen Knudsen, NCE</a:t>
            </a:r>
            <a:endParaRPr lang="da-DK"/>
          </a:p>
        </p:txBody>
      </p:sp>
      <p:sp>
        <p:nvSpPr>
          <p:cNvPr id="15" name="Pil op 14"/>
          <p:cNvSpPr/>
          <p:nvPr/>
        </p:nvSpPr>
        <p:spPr>
          <a:xfrm>
            <a:off x="5595161" y="4646123"/>
            <a:ext cx="301761" cy="459260"/>
          </a:xfrm>
          <a:prstGeom prst="up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pic>
        <p:nvPicPr>
          <p:cNvPr id="27"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498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additive="base">
                                        <p:cTn id="59" dur="500" fill="hold"/>
                                        <p:tgtEl>
                                          <p:spTgt spid="17"/>
                                        </p:tgtEl>
                                        <p:attrNameLst>
                                          <p:attrName>ppt_x</p:attrName>
                                        </p:attrNameLst>
                                      </p:cBhvr>
                                      <p:tavLst>
                                        <p:tav tm="0">
                                          <p:val>
                                            <p:strVal val="#ppt_x"/>
                                          </p:val>
                                        </p:tav>
                                        <p:tav tm="100000">
                                          <p:val>
                                            <p:strVal val="#ppt_x"/>
                                          </p:val>
                                        </p:tav>
                                      </p:tavLst>
                                    </p:anim>
                                    <p:anim calcmode="lin" valueType="num">
                                      <p:cBhvr additive="base">
                                        <p:cTn id="60" dur="500" fill="hold"/>
                                        <p:tgtEl>
                                          <p:spTgt spid="17"/>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ppt_x"/>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additive="base">
                                        <p:cTn id="71" dur="500" fill="hold"/>
                                        <p:tgtEl>
                                          <p:spTgt spid="20"/>
                                        </p:tgtEl>
                                        <p:attrNameLst>
                                          <p:attrName>ppt_x</p:attrName>
                                        </p:attrNameLst>
                                      </p:cBhvr>
                                      <p:tavLst>
                                        <p:tav tm="0">
                                          <p:val>
                                            <p:strVal val="#ppt_x"/>
                                          </p:val>
                                        </p:tav>
                                        <p:tav tm="100000">
                                          <p:val>
                                            <p:strVal val="#ppt_x"/>
                                          </p:val>
                                        </p:tav>
                                      </p:tavLst>
                                    </p:anim>
                                    <p:anim calcmode="lin" valueType="num">
                                      <p:cBhvr additive="base">
                                        <p:cTn id="7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additive="base">
                                        <p:cTn id="77" dur="500" fill="hold"/>
                                        <p:tgtEl>
                                          <p:spTgt spid="30"/>
                                        </p:tgtEl>
                                        <p:attrNameLst>
                                          <p:attrName>ppt_x</p:attrName>
                                        </p:attrNameLst>
                                      </p:cBhvr>
                                      <p:tavLst>
                                        <p:tav tm="0">
                                          <p:val>
                                            <p:strVal val="#ppt_x"/>
                                          </p:val>
                                        </p:tav>
                                        <p:tav tm="100000">
                                          <p:val>
                                            <p:strVal val="#ppt_x"/>
                                          </p:val>
                                        </p:tav>
                                      </p:tavLst>
                                    </p:anim>
                                    <p:anim calcmode="lin" valueType="num">
                                      <p:cBhvr additive="base">
                                        <p:cTn id="78" dur="500" fill="hold"/>
                                        <p:tgtEl>
                                          <p:spTgt spid="30"/>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additive="base">
                                        <p:cTn id="81" dur="500" fill="hold"/>
                                        <p:tgtEl>
                                          <p:spTgt spid="15"/>
                                        </p:tgtEl>
                                        <p:attrNameLst>
                                          <p:attrName>ppt_x</p:attrName>
                                        </p:attrNameLst>
                                      </p:cBhvr>
                                      <p:tavLst>
                                        <p:tav tm="0">
                                          <p:val>
                                            <p:strVal val="#ppt_x"/>
                                          </p:val>
                                        </p:tav>
                                        <p:tav tm="100000">
                                          <p:val>
                                            <p:strVal val="#ppt_x"/>
                                          </p:val>
                                        </p:tav>
                                      </p:tavLst>
                                    </p:anim>
                                    <p:anim calcmode="lin" valueType="num">
                                      <p:cBhvr additive="base">
                                        <p:cTn id="8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additive="base">
                                        <p:cTn id="87" dur="500" fill="hold"/>
                                        <p:tgtEl>
                                          <p:spTgt spid="22"/>
                                        </p:tgtEl>
                                        <p:attrNameLst>
                                          <p:attrName>ppt_x</p:attrName>
                                        </p:attrNameLst>
                                      </p:cBhvr>
                                      <p:tavLst>
                                        <p:tav tm="0">
                                          <p:val>
                                            <p:strVal val="#ppt_x"/>
                                          </p:val>
                                        </p:tav>
                                        <p:tav tm="100000">
                                          <p:val>
                                            <p:strVal val="#ppt_x"/>
                                          </p:val>
                                        </p:tav>
                                      </p:tavLst>
                                    </p:anim>
                                    <p:anim calcmode="lin" valueType="num">
                                      <p:cBhvr additive="base">
                                        <p:cTn id="88" dur="500" fill="hold"/>
                                        <p:tgtEl>
                                          <p:spTgt spid="22"/>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0"/>
                                        </p:tgtEl>
                                        <p:attrNameLst>
                                          <p:attrName>style.visibility</p:attrName>
                                        </p:attrNameLst>
                                      </p:cBhvr>
                                      <p:to>
                                        <p:strVal val="visible"/>
                                      </p:to>
                                    </p:set>
                                    <p:anim calcmode="lin" valueType="num">
                                      <p:cBhvr additive="base">
                                        <p:cTn id="91" dur="500" fill="hold"/>
                                        <p:tgtEl>
                                          <p:spTgt spid="10"/>
                                        </p:tgtEl>
                                        <p:attrNameLst>
                                          <p:attrName>ppt_x</p:attrName>
                                        </p:attrNameLst>
                                      </p:cBhvr>
                                      <p:tavLst>
                                        <p:tav tm="0">
                                          <p:val>
                                            <p:strVal val="#ppt_x"/>
                                          </p:val>
                                        </p:tav>
                                        <p:tav tm="100000">
                                          <p:val>
                                            <p:strVal val="#ppt_x"/>
                                          </p:val>
                                        </p:tav>
                                      </p:tavLst>
                                    </p:anim>
                                    <p:anim calcmode="lin" valueType="num">
                                      <p:cBhvr additive="base">
                                        <p:cTn id="9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26"/>
                                        </p:tgtEl>
                                        <p:attrNameLst>
                                          <p:attrName>style.visibility</p:attrName>
                                        </p:attrNameLst>
                                      </p:cBhvr>
                                      <p:to>
                                        <p:strVal val="visible"/>
                                      </p:to>
                                    </p:set>
                                    <p:anim calcmode="lin" valueType="num">
                                      <p:cBhvr additive="base">
                                        <p:cTn id="97" dur="500" fill="hold"/>
                                        <p:tgtEl>
                                          <p:spTgt spid="26"/>
                                        </p:tgtEl>
                                        <p:attrNameLst>
                                          <p:attrName>ppt_x</p:attrName>
                                        </p:attrNameLst>
                                      </p:cBhvr>
                                      <p:tavLst>
                                        <p:tav tm="0">
                                          <p:val>
                                            <p:strVal val="#ppt_x"/>
                                          </p:val>
                                        </p:tav>
                                        <p:tav tm="100000">
                                          <p:val>
                                            <p:strVal val="#ppt_x"/>
                                          </p:val>
                                        </p:tav>
                                      </p:tavLst>
                                    </p:anim>
                                    <p:anim calcmode="lin" valueType="num">
                                      <p:cBhvr additive="base">
                                        <p:cTn id="98" dur="500" fill="hold"/>
                                        <p:tgtEl>
                                          <p:spTgt spid="26"/>
                                        </p:tgtEl>
                                        <p:attrNameLst>
                                          <p:attrName>ppt_y</p:attrName>
                                        </p:attrNameLst>
                                      </p:cBhvr>
                                      <p:tavLst>
                                        <p:tav tm="0">
                                          <p:val>
                                            <p:strVal val="1+#ppt_h/2"/>
                                          </p:val>
                                        </p:tav>
                                        <p:tav tm="100000">
                                          <p:val>
                                            <p:strVal val="#ppt_y"/>
                                          </p:val>
                                        </p:tav>
                                      </p:tavLst>
                                    </p:anim>
                                  </p:childTnLst>
                                </p:cTn>
                              </p:par>
                              <p:par>
                                <p:cTn id="99" presetID="2" presetClass="entr" presetSubtype="4" fill="hold" grpId="0" nodeType="withEffect">
                                  <p:stCondLst>
                                    <p:cond delay="0"/>
                                  </p:stCondLst>
                                  <p:childTnLst>
                                    <p:set>
                                      <p:cBhvr>
                                        <p:cTn id="100" dur="1" fill="hold">
                                          <p:stCondLst>
                                            <p:cond delay="0"/>
                                          </p:stCondLst>
                                        </p:cTn>
                                        <p:tgtEl>
                                          <p:spTgt spid="9"/>
                                        </p:tgtEl>
                                        <p:attrNameLst>
                                          <p:attrName>style.visibility</p:attrName>
                                        </p:attrNameLst>
                                      </p:cBhvr>
                                      <p:to>
                                        <p:strVal val="visible"/>
                                      </p:to>
                                    </p:set>
                                    <p:anim calcmode="lin" valueType="num">
                                      <p:cBhvr additive="base">
                                        <p:cTn id="101" dur="500" fill="hold"/>
                                        <p:tgtEl>
                                          <p:spTgt spid="9"/>
                                        </p:tgtEl>
                                        <p:attrNameLst>
                                          <p:attrName>ppt_x</p:attrName>
                                        </p:attrNameLst>
                                      </p:cBhvr>
                                      <p:tavLst>
                                        <p:tav tm="0">
                                          <p:val>
                                            <p:strVal val="#ppt_x"/>
                                          </p:val>
                                        </p:tav>
                                        <p:tav tm="100000">
                                          <p:val>
                                            <p:strVal val="#ppt_x"/>
                                          </p:val>
                                        </p:tav>
                                      </p:tavLst>
                                    </p:anim>
                                    <p:anim calcmode="lin" valueType="num">
                                      <p:cBhvr additive="base">
                                        <p:cTn id="10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28"/>
                                        </p:tgtEl>
                                        <p:attrNameLst>
                                          <p:attrName>style.visibility</p:attrName>
                                        </p:attrNameLst>
                                      </p:cBhvr>
                                      <p:to>
                                        <p:strVal val="visible"/>
                                      </p:to>
                                    </p:set>
                                    <p:anim calcmode="lin" valueType="num">
                                      <p:cBhvr additive="base">
                                        <p:cTn id="107" dur="500" fill="hold"/>
                                        <p:tgtEl>
                                          <p:spTgt spid="28"/>
                                        </p:tgtEl>
                                        <p:attrNameLst>
                                          <p:attrName>ppt_x</p:attrName>
                                        </p:attrNameLst>
                                      </p:cBhvr>
                                      <p:tavLst>
                                        <p:tav tm="0">
                                          <p:val>
                                            <p:strVal val="#ppt_x"/>
                                          </p:val>
                                        </p:tav>
                                        <p:tav tm="100000">
                                          <p:val>
                                            <p:strVal val="#ppt_x"/>
                                          </p:val>
                                        </p:tav>
                                      </p:tavLst>
                                    </p:anim>
                                    <p:anim calcmode="lin" valueType="num">
                                      <p:cBhvr additive="base">
                                        <p:cTn id="108" dur="500" fill="hold"/>
                                        <p:tgtEl>
                                          <p:spTgt spid="28"/>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1"/>
                                        </p:tgtEl>
                                        <p:attrNameLst>
                                          <p:attrName>style.visibility</p:attrName>
                                        </p:attrNameLst>
                                      </p:cBhvr>
                                      <p:to>
                                        <p:strVal val="visible"/>
                                      </p:to>
                                    </p:set>
                                    <p:anim calcmode="lin" valueType="num">
                                      <p:cBhvr additive="base">
                                        <p:cTn id="111" dur="500" fill="hold"/>
                                        <p:tgtEl>
                                          <p:spTgt spid="11"/>
                                        </p:tgtEl>
                                        <p:attrNameLst>
                                          <p:attrName>ppt_x</p:attrName>
                                        </p:attrNameLst>
                                      </p:cBhvr>
                                      <p:tavLst>
                                        <p:tav tm="0">
                                          <p:val>
                                            <p:strVal val="#ppt_x"/>
                                          </p:val>
                                        </p:tav>
                                        <p:tav tm="100000">
                                          <p:val>
                                            <p:strVal val="#ppt_x"/>
                                          </p:val>
                                        </p:tav>
                                      </p:tavLst>
                                    </p:anim>
                                    <p:anim calcmode="lin" valueType="num">
                                      <p:cBhvr additive="base">
                                        <p:cTn id="1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20" grpId="0" animBg="1"/>
      <p:bldP spid="30"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a:bodyPr>
          <a:lstStyle/>
          <a:p>
            <a:pPr algn="l"/>
            <a:r>
              <a:rPr lang="en-US" dirty="0" smtClean="0"/>
              <a:t>Who am I?</a:t>
            </a:r>
            <a:endParaRPr lang="en-GB" dirty="0"/>
          </a:p>
        </p:txBody>
      </p:sp>
      <p:sp>
        <p:nvSpPr>
          <p:cNvPr id="3" name="Content Placeholder 2"/>
          <p:cNvSpPr>
            <a:spLocks noGrp="1"/>
          </p:cNvSpPr>
          <p:nvPr>
            <p:ph sz="half" idx="4294967295"/>
          </p:nvPr>
        </p:nvSpPr>
        <p:spPr>
          <a:xfrm>
            <a:off x="1176288" y="1547277"/>
            <a:ext cx="7646987" cy="3325813"/>
          </a:xfrm>
        </p:spPr>
        <p:txBody>
          <a:bodyPr>
            <a:noAutofit/>
          </a:bodyPr>
          <a:lstStyle/>
          <a:p>
            <a:pPr marL="0" indent="0">
              <a:buNone/>
            </a:pPr>
            <a:r>
              <a:rPr lang="en-GB" sz="2000" dirty="0" smtClean="0"/>
              <a:t>Name: Hans Joergen KNUDSEN</a:t>
            </a:r>
          </a:p>
          <a:p>
            <a:pPr marL="0" indent="0">
              <a:buNone/>
            </a:pPr>
            <a:endParaRPr lang="en-GB" sz="2000" dirty="0" smtClean="0"/>
          </a:p>
          <a:p>
            <a:pPr marL="0" indent="0">
              <a:buNone/>
            </a:pPr>
            <a:r>
              <a:rPr lang="en-GB" sz="2000" dirty="0" smtClean="0"/>
              <a:t>Chief Consultant</a:t>
            </a:r>
          </a:p>
          <a:p>
            <a:pPr marL="0" indent="0">
              <a:buNone/>
            </a:pPr>
            <a:endParaRPr lang="en-GB" sz="2000" dirty="0" smtClean="0"/>
          </a:p>
          <a:p>
            <a:pPr marL="0" indent="0">
              <a:buNone/>
            </a:pPr>
            <a:r>
              <a:rPr lang="en-GB" sz="2000" dirty="0" smtClean="0"/>
              <a:t>Metropolitan University College</a:t>
            </a:r>
          </a:p>
          <a:p>
            <a:pPr marL="0" indent="0">
              <a:buNone/>
            </a:pPr>
            <a:r>
              <a:rPr lang="en-GB" sz="2000" dirty="0" smtClean="0"/>
              <a:t>Copenhagen, Denmark</a:t>
            </a:r>
          </a:p>
          <a:p>
            <a:endParaRPr lang="en-GB" sz="2000" dirty="0" smtClean="0"/>
          </a:p>
          <a:p>
            <a:r>
              <a:rPr lang="en-GB" sz="2000" dirty="0" smtClean="0"/>
              <a:t>School development projects</a:t>
            </a:r>
          </a:p>
          <a:p>
            <a:pPr>
              <a:buFont typeface="Arial" pitchFamily="34" charset="0"/>
              <a:buChar char="•"/>
            </a:pPr>
            <a:r>
              <a:rPr lang="en-GB" sz="2000" dirty="0" smtClean="0"/>
              <a:t>Knowledge sharing</a:t>
            </a:r>
          </a:p>
          <a:p>
            <a:pPr>
              <a:buFont typeface="Arial" pitchFamily="34" charset="0"/>
              <a:buChar char="•"/>
            </a:pPr>
            <a:r>
              <a:rPr lang="en-GB" sz="2000" dirty="0" smtClean="0"/>
              <a:t>Strategic competence development</a:t>
            </a:r>
          </a:p>
          <a:p>
            <a:pPr>
              <a:buFont typeface="Arial" pitchFamily="34" charset="0"/>
              <a:buChar char="•"/>
            </a:pPr>
            <a:r>
              <a:rPr lang="en-GB" sz="2000" dirty="0" smtClean="0"/>
              <a:t>Educational design</a:t>
            </a:r>
            <a:endParaRPr lang="en-GB" sz="2000" dirty="0"/>
          </a:p>
        </p:txBody>
      </p:sp>
      <p:pic>
        <p:nvPicPr>
          <p:cNvPr id="7" name="Billede 6" descr="P1010060HJKtif.gif"/>
          <p:cNvPicPr>
            <a:picLocks noChangeAspect="1"/>
          </p:cNvPicPr>
          <p:nvPr/>
        </p:nvPicPr>
        <p:blipFill>
          <a:blip r:embed="rId3"/>
          <a:stretch>
            <a:fillRect/>
          </a:stretch>
        </p:blipFill>
        <p:spPr>
          <a:xfrm>
            <a:off x="5929322" y="1337692"/>
            <a:ext cx="1893090" cy="2271708"/>
          </a:xfrm>
          <a:prstGeom prst="rect">
            <a:avLst/>
          </a:prstGeom>
        </p:spPr>
      </p:pic>
      <p:sp>
        <p:nvSpPr>
          <p:cNvPr id="5" name="Pladsholder til sidefod 4"/>
          <p:cNvSpPr>
            <a:spLocks noGrp="1"/>
          </p:cNvSpPr>
          <p:nvPr>
            <p:ph type="ftr" sz="quarter" idx="11"/>
          </p:nvPr>
        </p:nvSpPr>
        <p:spPr/>
        <p:txBody>
          <a:bodyPr/>
          <a:lstStyle/>
          <a:p>
            <a:r>
              <a:rPr lang="da-DK" smtClean="0"/>
              <a:t>Hans Joergen Knudsen, NCE</a:t>
            </a:r>
            <a:endParaRPr lang="da-DK"/>
          </a:p>
        </p:txBody>
      </p:sp>
      <p:pic>
        <p:nvPicPr>
          <p:cNvPr id="6" name="Picture 10" descr="Logo.png"/>
          <p:cNvPicPr>
            <a:picLocks noChangeAspect="1"/>
          </p:cNvPicPr>
          <p:nvPr/>
        </p:nvPicPr>
        <p:blipFill>
          <a:blip r:embed="rId4">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30035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Pladsholder til sidefod 3"/>
          <p:cNvSpPr>
            <a:spLocks noGrp="1"/>
          </p:cNvSpPr>
          <p:nvPr>
            <p:ph type="ftr" sz="quarter" idx="11"/>
          </p:nvPr>
        </p:nvSpPr>
        <p:spPr/>
        <p:txBody>
          <a:bodyPr/>
          <a:lstStyle/>
          <a:p>
            <a:pPr>
              <a:defRPr/>
            </a:pPr>
            <a:r>
              <a:rPr lang="en-GB"/>
              <a:t>Hans Joergen Knudsen, NCE</a:t>
            </a:r>
          </a:p>
        </p:txBody>
      </p:sp>
      <p:sp>
        <p:nvSpPr>
          <p:cNvPr id="15362" name="AutoShape 4"/>
          <p:cNvSpPr>
            <a:spLocks noGrp="1" noChangeArrowheads="1"/>
          </p:cNvSpPr>
          <p:nvPr>
            <p:ph type="title"/>
          </p:nvPr>
        </p:nvSpPr>
        <p:spPr>
          <a:xfrm>
            <a:off x="762000" y="337198"/>
            <a:ext cx="7924800" cy="1143000"/>
          </a:xfrm>
        </p:spPr>
        <p:txBody>
          <a:bodyPr/>
          <a:lstStyle/>
          <a:p>
            <a:pPr eaLnBrk="1" hangingPunct="1"/>
            <a:r>
              <a:rPr lang="en-GB" dirty="0">
                <a:latin typeface="Calibri" charset="0"/>
              </a:rPr>
              <a:t>The Excellence model</a:t>
            </a:r>
          </a:p>
        </p:txBody>
      </p:sp>
      <p:sp>
        <p:nvSpPr>
          <p:cNvPr id="15363" name="Rectangle 5"/>
          <p:cNvSpPr>
            <a:spLocks noChangeArrowheads="1"/>
          </p:cNvSpPr>
          <p:nvPr/>
        </p:nvSpPr>
        <p:spPr bwMode="auto">
          <a:xfrm>
            <a:off x="323850" y="4076700"/>
            <a:ext cx="1366838" cy="865188"/>
          </a:xfrm>
          <a:prstGeom prst="rect">
            <a:avLst/>
          </a:prstGeom>
          <a:solidFill>
            <a:schemeClr val="bg1"/>
          </a:solidFill>
          <a:ln w="9525">
            <a:solidFill>
              <a:srgbClr val="008000"/>
            </a:solidFill>
            <a:miter lim="800000"/>
            <a:headEnd/>
            <a:tailEnd/>
          </a:ln>
        </p:spPr>
        <p:txBody>
          <a:bodyPr wrap="none" anchor="ctr"/>
          <a:lstStyle/>
          <a:p>
            <a:pPr algn="ctr"/>
            <a:r>
              <a:rPr lang="da-DK">
                <a:solidFill>
                  <a:srgbClr val="008000"/>
                </a:solidFill>
              </a:rPr>
              <a:t>Leadership</a:t>
            </a:r>
          </a:p>
        </p:txBody>
      </p:sp>
      <p:sp>
        <p:nvSpPr>
          <p:cNvPr id="15364" name="Rectangle 6"/>
          <p:cNvSpPr>
            <a:spLocks noChangeArrowheads="1"/>
          </p:cNvSpPr>
          <p:nvPr/>
        </p:nvSpPr>
        <p:spPr bwMode="auto">
          <a:xfrm>
            <a:off x="2052638" y="2924175"/>
            <a:ext cx="1366837" cy="865188"/>
          </a:xfrm>
          <a:prstGeom prst="rect">
            <a:avLst/>
          </a:prstGeom>
          <a:solidFill>
            <a:schemeClr val="bg1"/>
          </a:solidFill>
          <a:ln w="9525">
            <a:solidFill>
              <a:srgbClr val="008000"/>
            </a:solidFill>
            <a:miter lim="800000"/>
            <a:headEnd/>
            <a:tailEnd/>
          </a:ln>
        </p:spPr>
        <p:txBody>
          <a:bodyPr wrap="none" anchor="ctr"/>
          <a:lstStyle/>
          <a:p>
            <a:pPr algn="ctr"/>
            <a:r>
              <a:rPr lang="da-DK">
                <a:solidFill>
                  <a:srgbClr val="008000"/>
                </a:solidFill>
              </a:rPr>
              <a:t>People</a:t>
            </a:r>
          </a:p>
        </p:txBody>
      </p:sp>
      <p:sp>
        <p:nvSpPr>
          <p:cNvPr id="15365" name="Rectangle 7"/>
          <p:cNvSpPr>
            <a:spLocks noChangeArrowheads="1"/>
          </p:cNvSpPr>
          <p:nvPr/>
        </p:nvSpPr>
        <p:spPr bwMode="auto">
          <a:xfrm>
            <a:off x="2051050" y="4076700"/>
            <a:ext cx="1366838" cy="865188"/>
          </a:xfrm>
          <a:prstGeom prst="rect">
            <a:avLst/>
          </a:prstGeom>
          <a:solidFill>
            <a:schemeClr val="bg1"/>
          </a:solidFill>
          <a:ln w="9525">
            <a:solidFill>
              <a:srgbClr val="008000"/>
            </a:solidFill>
            <a:miter lim="800000"/>
            <a:headEnd/>
            <a:tailEnd/>
          </a:ln>
        </p:spPr>
        <p:txBody>
          <a:bodyPr wrap="none" anchor="ctr"/>
          <a:lstStyle/>
          <a:p>
            <a:pPr algn="ctr"/>
            <a:r>
              <a:rPr lang="da-DK">
                <a:solidFill>
                  <a:srgbClr val="008000"/>
                </a:solidFill>
              </a:rPr>
              <a:t>Policy and</a:t>
            </a:r>
          </a:p>
          <a:p>
            <a:pPr algn="ctr"/>
            <a:r>
              <a:rPr lang="da-DK">
                <a:solidFill>
                  <a:srgbClr val="008000"/>
                </a:solidFill>
              </a:rPr>
              <a:t>strategy</a:t>
            </a:r>
          </a:p>
        </p:txBody>
      </p:sp>
      <p:sp>
        <p:nvSpPr>
          <p:cNvPr id="15366" name="Rectangle 8"/>
          <p:cNvSpPr>
            <a:spLocks noChangeArrowheads="1"/>
          </p:cNvSpPr>
          <p:nvPr/>
        </p:nvSpPr>
        <p:spPr bwMode="auto">
          <a:xfrm>
            <a:off x="2052638" y="5300663"/>
            <a:ext cx="1366837" cy="865187"/>
          </a:xfrm>
          <a:prstGeom prst="rect">
            <a:avLst/>
          </a:prstGeom>
          <a:solidFill>
            <a:schemeClr val="bg1"/>
          </a:solidFill>
          <a:ln w="9525">
            <a:solidFill>
              <a:srgbClr val="008000"/>
            </a:solidFill>
            <a:miter lim="800000"/>
            <a:headEnd/>
            <a:tailEnd/>
          </a:ln>
        </p:spPr>
        <p:txBody>
          <a:bodyPr wrap="none" anchor="ctr"/>
          <a:lstStyle/>
          <a:p>
            <a:pPr algn="ctr"/>
            <a:r>
              <a:rPr lang="da-DK">
                <a:solidFill>
                  <a:srgbClr val="008000"/>
                </a:solidFill>
              </a:rPr>
              <a:t>Parnerships </a:t>
            </a:r>
          </a:p>
          <a:p>
            <a:pPr algn="ctr"/>
            <a:r>
              <a:rPr lang="da-DK">
                <a:solidFill>
                  <a:srgbClr val="008000"/>
                </a:solidFill>
              </a:rPr>
              <a:t>and resources</a:t>
            </a:r>
          </a:p>
        </p:txBody>
      </p:sp>
      <p:sp>
        <p:nvSpPr>
          <p:cNvPr id="15367" name="Rectangle 9"/>
          <p:cNvSpPr>
            <a:spLocks noChangeArrowheads="1"/>
          </p:cNvSpPr>
          <p:nvPr/>
        </p:nvSpPr>
        <p:spPr bwMode="auto">
          <a:xfrm>
            <a:off x="5365750" y="4149725"/>
            <a:ext cx="1366838" cy="865188"/>
          </a:xfrm>
          <a:prstGeom prst="rect">
            <a:avLst/>
          </a:prstGeom>
          <a:solidFill>
            <a:srgbClr val="4F81BD"/>
          </a:solidFill>
          <a:ln w="28575" cmpd="sng">
            <a:solidFill>
              <a:srgbClr val="008000"/>
            </a:solidFill>
            <a:miter lim="800000"/>
            <a:headEnd/>
            <a:tailEnd/>
          </a:ln>
        </p:spPr>
        <p:txBody>
          <a:bodyPr wrap="none" anchor="ctr"/>
          <a:lstStyle/>
          <a:p>
            <a:pPr algn="ctr"/>
            <a:r>
              <a:rPr lang="da-DK">
                <a:solidFill>
                  <a:schemeClr val="bg1"/>
                </a:solidFill>
              </a:rPr>
              <a:t>Customer</a:t>
            </a:r>
          </a:p>
          <a:p>
            <a:pPr algn="ctr"/>
            <a:r>
              <a:rPr lang="da-DK">
                <a:solidFill>
                  <a:schemeClr val="bg1"/>
                </a:solidFill>
              </a:rPr>
              <a:t>results</a:t>
            </a:r>
          </a:p>
        </p:txBody>
      </p:sp>
      <p:sp>
        <p:nvSpPr>
          <p:cNvPr id="3082" name="Rectangle 10"/>
          <p:cNvSpPr>
            <a:spLocks noChangeArrowheads="1"/>
          </p:cNvSpPr>
          <p:nvPr/>
        </p:nvSpPr>
        <p:spPr bwMode="auto">
          <a:xfrm>
            <a:off x="7204683" y="4176859"/>
            <a:ext cx="1366838" cy="865187"/>
          </a:xfrm>
          <a:prstGeom prst="rect">
            <a:avLst/>
          </a:prstGeom>
          <a:noFill/>
          <a:ln w="38100">
            <a:solidFill>
              <a:schemeClr val="bg2">
                <a:lumMod val="50000"/>
                <a:lumOff val="50000"/>
              </a:schemeClr>
            </a:solidFill>
            <a:miter lim="800000"/>
            <a:headEnd/>
            <a:tailEnd/>
          </a:ln>
          <a:effectLst/>
        </p:spPr>
        <p:txBody>
          <a:bodyPr wrap="none" anchor="ctr"/>
          <a:lstStyle/>
          <a:p>
            <a:pPr algn="ctr">
              <a:defRPr/>
            </a:pPr>
            <a:r>
              <a:rPr lang="da-DK" b="1" dirty="0" err="1" smtClean="0">
                <a:solidFill>
                  <a:srgbClr val="008000"/>
                </a:solidFill>
              </a:rPr>
              <a:t>Results</a:t>
            </a:r>
            <a:endParaRPr lang="da-DK" b="1" dirty="0">
              <a:solidFill>
                <a:srgbClr val="008000"/>
              </a:solidFill>
            </a:endParaRPr>
          </a:p>
        </p:txBody>
      </p:sp>
      <p:sp>
        <p:nvSpPr>
          <p:cNvPr id="15369" name="Rectangle 11"/>
          <p:cNvSpPr>
            <a:spLocks noChangeArrowheads="1"/>
          </p:cNvSpPr>
          <p:nvPr/>
        </p:nvSpPr>
        <p:spPr bwMode="auto">
          <a:xfrm>
            <a:off x="5365750" y="5300663"/>
            <a:ext cx="1366838" cy="865187"/>
          </a:xfrm>
          <a:prstGeom prst="rect">
            <a:avLst/>
          </a:prstGeom>
          <a:solidFill>
            <a:srgbClr val="4F81BD"/>
          </a:solidFill>
          <a:ln w="28575" cmpd="sng">
            <a:solidFill>
              <a:srgbClr val="008000"/>
            </a:solidFill>
            <a:miter lim="800000"/>
            <a:headEnd/>
            <a:tailEnd/>
          </a:ln>
        </p:spPr>
        <p:txBody>
          <a:bodyPr wrap="none" anchor="ctr"/>
          <a:lstStyle/>
          <a:p>
            <a:pPr algn="ctr"/>
            <a:r>
              <a:rPr lang="da-DK">
                <a:solidFill>
                  <a:schemeClr val="bg1"/>
                </a:solidFill>
              </a:rPr>
              <a:t>Society</a:t>
            </a:r>
          </a:p>
          <a:p>
            <a:pPr algn="ctr"/>
            <a:r>
              <a:rPr lang="da-DK">
                <a:solidFill>
                  <a:schemeClr val="bg1"/>
                </a:solidFill>
              </a:rPr>
              <a:t>results</a:t>
            </a:r>
          </a:p>
        </p:txBody>
      </p:sp>
      <p:sp>
        <p:nvSpPr>
          <p:cNvPr id="15370" name="Rectangle 12"/>
          <p:cNvSpPr>
            <a:spLocks noChangeArrowheads="1"/>
          </p:cNvSpPr>
          <p:nvPr/>
        </p:nvSpPr>
        <p:spPr bwMode="auto">
          <a:xfrm>
            <a:off x="5365750" y="2924175"/>
            <a:ext cx="1366838" cy="865188"/>
          </a:xfrm>
          <a:prstGeom prst="rect">
            <a:avLst/>
          </a:prstGeom>
          <a:solidFill>
            <a:srgbClr val="4F81BD"/>
          </a:solidFill>
          <a:ln w="28575" cmpd="sng">
            <a:solidFill>
              <a:srgbClr val="008000"/>
            </a:solidFill>
            <a:miter lim="800000"/>
            <a:headEnd/>
            <a:tailEnd/>
          </a:ln>
        </p:spPr>
        <p:txBody>
          <a:bodyPr wrap="none" anchor="ctr"/>
          <a:lstStyle/>
          <a:p>
            <a:pPr algn="ctr"/>
            <a:r>
              <a:rPr lang="da-DK">
                <a:solidFill>
                  <a:schemeClr val="bg1"/>
                </a:solidFill>
              </a:rPr>
              <a:t>People</a:t>
            </a:r>
          </a:p>
          <a:p>
            <a:pPr algn="ctr"/>
            <a:r>
              <a:rPr lang="da-DK">
                <a:solidFill>
                  <a:schemeClr val="bg1"/>
                </a:solidFill>
              </a:rPr>
              <a:t>results</a:t>
            </a:r>
          </a:p>
        </p:txBody>
      </p:sp>
      <p:sp>
        <p:nvSpPr>
          <p:cNvPr id="15371" name="Oval 13"/>
          <p:cNvSpPr>
            <a:spLocks noChangeArrowheads="1"/>
          </p:cNvSpPr>
          <p:nvPr/>
        </p:nvSpPr>
        <p:spPr bwMode="auto">
          <a:xfrm>
            <a:off x="3779838" y="3933825"/>
            <a:ext cx="1368425" cy="1295400"/>
          </a:xfrm>
          <a:prstGeom prst="ellipse">
            <a:avLst/>
          </a:prstGeom>
          <a:solidFill>
            <a:schemeClr val="bg1"/>
          </a:solidFill>
          <a:ln w="38100">
            <a:solidFill>
              <a:srgbClr val="008000"/>
            </a:solidFill>
            <a:round/>
            <a:headEnd/>
            <a:tailEnd/>
          </a:ln>
        </p:spPr>
        <p:txBody>
          <a:bodyPr wrap="none" anchor="ctr"/>
          <a:lstStyle/>
          <a:p>
            <a:pPr algn="ctr"/>
            <a:r>
              <a:rPr lang="da-DK" dirty="0">
                <a:solidFill>
                  <a:srgbClr val="008000"/>
                </a:solidFill>
              </a:rPr>
              <a:t>Processes</a:t>
            </a:r>
          </a:p>
        </p:txBody>
      </p:sp>
      <p:sp>
        <p:nvSpPr>
          <p:cNvPr id="15372" name="Text Box 14"/>
          <p:cNvSpPr txBox="1">
            <a:spLocks noChangeArrowheads="1"/>
          </p:cNvSpPr>
          <p:nvPr/>
        </p:nvSpPr>
        <p:spPr bwMode="auto">
          <a:xfrm>
            <a:off x="2046288" y="2116722"/>
            <a:ext cx="1085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da-DK" sz="1800" dirty="0" err="1"/>
              <a:t>Enablers</a:t>
            </a:r>
            <a:endParaRPr lang="da-DK" sz="1800" dirty="0"/>
          </a:p>
        </p:txBody>
      </p:sp>
      <p:sp>
        <p:nvSpPr>
          <p:cNvPr id="15373" name="Text Box 15"/>
          <p:cNvSpPr txBox="1">
            <a:spLocks noChangeArrowheads="1"/>
          </p:cNvSpPr>
          <p:nvPr/>
        </p:nvSpPr>
        <p:spPr bwMode="auto">
          <a:xfrm>
            <a:off x="5703888" y="2045284"/>
            <a:ext cx="1009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da-DK" sz="1800"/>
              <a:t>Results </a:t>
            </a:r>
          </a:p>
        </p:txBody>
      </p:sp>
      <p:sp>
        <p:nvSpPr>
          <p:cNvPr id="15374" name="Line 16"/>
          <p:cNvSpPr>
            <a:spLocks noChangeShapeType="1"/>
          </p:cNvSpPr>
          <p:nvPr/>
        </p:nvSpPr>
        <p:spPr bwMode="auto">
          <a:xfrm>
            <a:off x="539750" y="2531059"/>
            <a:ext cx="41036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5375" name="Line 17"/>
          <p:cNvSpPr>
            <a:spLocks noChangeShapeType="1"/>
          </p:cNvSpPr>
          <p:nvPr/>
        </p:nvSpPr>
        <p:spPr bwMode="auto">
          <a:xfrm>
            <a:off x="5364163" y="2531059"/>
            <a:ext cx="31686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a-DK"/>
          </a:p>
        </p:txBody>
      </p:sp>
      <p:sp>
        <p:nvSpPr>
          <p:cNvPr id="15376" name="Line 18"/>
          <p:cNvSpPr>
            <a:spLocks noChangeShapeType="1"/>
          </p:cNvSpPr>
          <p:nvPr/>
        </p:nvSpPr>
        <p:spPr bwMode="auto">
          <a:xfrm>
            <a:off x="1692275" y="450850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77" name="Line 19"/>
          <p:cNvSpPr>
            <a:spLocks noChangeShapeType="1"/>
          </p:cNvSpPr>
          <p:nvPr/>
        </p:nvSpPr>
        <p:spPr bwMode="auto">
          <a:xfrm>
            <a:off x="1908175" y="3357563"/>
            <a:ext cx="0" cy="2447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78" name="Line 20"/>
          <p:cNvSpPr>
            <a:spLocks noChangeShapeType="1"/>
          </p:cNvSpPr>
          <p:nvPr/>
        </p:nvSpPr>
        <p:spPr bwMode="auto">
          <a:xfrm>
            <a:off x="1908175" y="3357563"/>
            <a:ext cx="1428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79" name="Line 21"/>
          <p:cNvSpPr>
            <a:spLocks noChangeShapeType="1"/>
          </p:cNvSpPr>
          <p:nvPr/>
        </p:nvSpPr>
        <p:spPr bwMode="auto">
          <a:xfrm>
            <a:off x="1908175" y="5805488"/>
            <a:ext cx="1428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0" name="Line 22"/>
          <p:cNvSpPr>
            <a:spLocks noChangeShapeType="1"/>
          </p:cNvSpPr>
          <p:nvPr/>
        </p:nvSpPr>
        <p:spPr bwMode="auto">
          <a:xfrm>
            <a:off x="3419475" y="4581525"/>
            <a:ext cx="360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1" name="Line 23"/>
          <p:cNvSpPr>
            <a:spLocks noChangeShapeType="1"/>
          </p:cNvSpPr>
          <p:nvPr/>
        </p:nvSpPr>
        <p:spPr bwMode="auto">
          <a:xfrm>
            <a:off x="3635375" y="3284538"/>
            <a:ext cx="0" cy="2520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2" name="Line 24"/>
          <p:cNvSpPr>
            <a:spLocks noChangeShapeType="1"/>
          </p:cNvSpPr>
          <p:nvPr/>
        </p:nvSpPr>
        <p:spPr bwMode="auto">
          <a:xfrm>
            <a:off x="3419475" y="328453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3" name="Line 25"/>
          <p:cNvSpPr>
            <a:spLocks noChangeShapeType="1"/>
          </p:cNvSpPr>
          <p:nvPr/>
        </p:nvSpPr>
        <p:spPr bwMode="auto">
          <a:xfrm>
            <a:off x="3419475" y="5805488"/>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4" name="Line 26"/>
          <p:cNvSpPr>
            <a:spLocks noChangeShapeType="1"/>
          </p:cNvSpPr>
          <p:nvPr/>
        </p:nvSpPr>
        <p:spPr bwMode="auto">
          <a:xfrm>
            <a:off x="5148263" y="4581525"/>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5" name="Line 27"/>
          <p:cNvSpPr>
            <a:spLocks noChangeShapeType="1"/>
          </p:cNvSpPr>
          <p:nvPr/>
        </p:nvSpPr>
        <p:spPr bwMode="auto">
          <a:xfrm>
            <a:off x="5219700" y="3357563"/>
            <a:ext cx="0" cy="2447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6" name="Line 28"/>
          <p:cNvSpPr>
            <a:spLocks noChangeShapeType="1"/>
          </p:cNvSpPr>
          <p:nvPr/>
        </p:nvSpPr>
        <p:spPr bwMode="auto">
          <a:xfrm>
            <a:off x="5219700" y="3357563"/>
            <a:ext cx="144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7" name="Line 29"/>
          <p:cNvSpPr>
            <a:spLocks noChangeShapeType="1"/>
          </p:cNvSpPr>
          <p:nvPr/>
        </p:nvSpPr>
        <p:spPr bwMode="auto">
          <a:xfrm>
            <a:off x="5219700" y="5805488"/>
            <a:ext cx="730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8" name="Line 31"/>
          <p:cNvSpPr>
            <a:spLocks noChangeShapeType="1"/>
          </p:cNvSpPr>
          <p:nvPr/>
        </p:nvSpPr>
        <p:spPr bwMode="auto">
          <a:xfrm>
            <a:off x="6732588" y="3357563"/>
            <a:ext cx="2873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89" name="Line 32"/>
          <p:cNvSpPr>
            <a:spLocks noChangeShapeType="1"/>
          </p:cNvSpPr>
          <p:nvPr/>
        </p:nvSpPr>
        <p:spPr bwMode="auto">
          <a:xfrm>
            <a:off x="6732588" y="573405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90" name="Line 33"/>
          <p:cNvSpPr>
            <a:spLocks noChangeShapeType="1"/>
          </p:cNvSpPr>
          <p:nvPr/>
        </p:nvSpPr>
        <p:spPr bwMode="auto">
          <a:xfrm>
            <a:off x="6732588" y="4652963"/>
            <a:ext cx="6477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15391" name="Line 37"/>
          <p:cNvSpPr>
            <a:spLocks noChangeShapeType="1"/>
          </p:cNvSpPr>
          <p:nvPr/>
        </p:nvSpPr>
        <p:spPr bwMode="auto">
          <a:xfrm>
            <a:off x="7019925" y="3357563"/>
            <a:ext cx="0" cy="2376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a-DK"/>
          </a:p>
        </p:txBody>
      </p:sp>
      <p:sp>
        <p:nvSpPr>
          <p:cNvPr id="34" name="Ligebenet trekant 33"/>
          <p:cNvSpPr/>
          <p:nvPr/>
        </p:nvSpPr>
        <p:spPr>
          <a:xfrm>
            <a:off x="3852863" y="3933825"/>
            <a:ext cx="1223962" cy="1081088"/>
          </a:xfrm>
          <a:prstGeom prst="triangle">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15393" name="Tekstboks 34"/>
          <p:cNvSpPr txBox="1">
            <a:spLocks noChangeArrowheads="1"/>
          </p:cNvSpPr>
          <p:nvPr/>
        </p:nvSpPr>
        <p:spPr bwMode="auto">
          <a:xfrm>
            <a:off x="4140200" y="3644900"/>
            <a:ext cx="679673" cy="215444"/>
          </a:xfrm>
          <a:prstGeom prst="rect">
            <a:avLst/>
          </a:prstGeom>
          <a:solidFill>
            <a:schemeClr val="bg1"/>
          </a:solidFill>
          <a:ln>
            <a:solidFill>
              <a:srgbClr val="008000"/>
            </a:solidFill>
          </a:ln>
          <a:extLst/>
        </p:spPr>
        <p:txBody>
          <a:bodyPr wrap="none" lIns="0" tIns="0" rIns="0" bIns="0">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GB" sz="1400" b="1" dirty="0">
                <a:solidFill>
                  <a:srgbClr val="008000"/>
                </a:solidFill>
                <a:latin typeface="Arial" charset="0"/>
                <a:cs typeface="Arial" charset="0"/>
              </a:rPr>
              <a:t>Teacher</a:t>
            </a:r>
          </a:p>
        </p:txBody>
      </p:sp>
      <p:sp>
        <p:nvSpPr>
          <p:cNvPr id="15394" name="Tekstboks 35"/>
          <p:cNvSpPr txBox="1">
            <a:spLocks noChangeArrowheads="1"/>
          </p:cNvSpPr>
          <p:nvPr/>
        </p:nvSpPr>
        <p:spPr bwMode="auto">
          <a:xfrm>
            <a:off x="4775200" y="5084763"/>
            <a:ext cx="66817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GB" sz="1400" b="1" dirty="0">
                <a:solidFill>
                  <a:srgbClr val="008000"/>
                </a:solidFill>
                <a:latin typeface="Arial" charset="0"/>
                <a:cs typeface="Arial" charset="0"/>
              </a:rPr>
              <a:t>Student</a:t>
            </a:r>
          </a:p>
        </p:txBody>
      </p:sp>
      <p:sp>
        <p:nvSpPr>
          <p:cNvPr id="15395" name="Tekstboks 36"/>
          <p:cNvSpPr txBox="1">
            <a:spLocks noChangeArrowheads="1"/>
          </p:cNvSpPr>
          <p:nvPr/>
        </p:nvSpPr>
        <p:spPr bwMode="auto">
          <a:xfrm>
            <a:off x="3635375" y="5086350"/>
            <a:ext cx="410369" cy="215444"/>
          </a:xfrm>
          <a:prstGeom prst="rect">
            <a:avLst/>
          </a:prstGeom>
          <a:solidFill>
            <a:schemeClr val="bg1"/>
          </a:solidFill>
          <a:ln>
            <a:solidFill>
              <a:srgbClr val="008000"/>
            </a:solidFill>
          </a:ln>
          <a:extLst/>
        </p:spPr>
        <p:txBody>
          <a:bodyPr wrap="none" lIns="0" tIns="0" rIns="0" bIns="0">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GB" sz="1400" b="1">
                <a:solidFill>
                  <a:srgbClr val="008000"/>
                </a:solidFill>
                <a:latin typeface="Arial" charset="0"/>
                <a:cs typeface="Arial" charset="0"/>
              </a:rPr>
              <a:t>Stuff</a:t>
            </a:r>
          </a:p>
        </p:txBody>
      </p:sp>
      <p:sp>
        <p:nvSpPr>
          <p:cNvPr id="3" name="Tekstfelt 2"/>
          <p:cNvSpPr txBox="1"/>
          <p:nvPr/>
        </p:nvSpPr>
        <p:spPr>
          <a:xfrm>
            <a:off x="2226239" y="1455429"/>
            <a:ext cx="1498427" cy="646331"/>
          </a:xfrm>
          <a:prstGeom prst="rect">
            <a:avLst/>
          </a:prstGeom>
          <a:noFill/>
        </p:spPr>
        <p:txBody>
          <a:bodyPr wrap="none" rtlCol="0">
            <a:spAutoFit/>
          </a:bodyPr>
          <a:lstStyle/>
          <a:p>
            <a:r>
              <a:rPr lang="en-GB" dirty="0" smtClean="0">
                <a:solidFill>
                  <a:srgbClr val="FF0000"/>
                </a:solidFill>
              </a:rPr>
              <a:t>Differentiated </a:t>
            </a:r>
          </a:p>
          <a:p>
            <a:r>
              <a:rPr lang="en-GB" dirty="0" smtClean="0">
                <a:solidFill>
                  <a:srgbClr val="FF0000"/>
                </a:solidFill>
              </a:rPr>
              <a:t>instruction</a:t>
            </a:r>
            <a:endParaRPr lang="en-GB" dirty="0">
              <a:solidFill>
                <a:srgbClr val="FF0000"/>
              </a:solidFill>
            </a:endParaRPr>
          </a:p>
        </p:txBody>
      </p:sp>
      <p:sp>
        <p:nvSpPr>
          <p:cNvPr id="4" name="Tekstfelt 3"/>
          <p:cNvSpPr txBox="1"/>
          <p:nvPr/>
        </p:nvSpPr>
        <p:spPr>
          <a:xfrm>
            <a:off x="4133005" y="1512505"/>
            <a:ext cx="479618" cy="369332"/>
          </a:xfrm>
          <a:prstGeom prst="rect">
            <a:avLst/>
          </a:prstGeom>
          <a:noFill/>
        </p:spPr>
        <p:txBody>
          <a:bodyPr wrap="none" rtlCol="0">
            <a:spAutoFit/>
          </a:bodyPr>
          <a:lstStyle/>
          <a:p>
            <a:r>
              <a:rPr lang="en-GB" dirty="0" smtClean="0">
                <a:solidFill>
                  <a:srgbClr val="FF0000"/>
                </a:solidFill>
              </a:rPr>
              <a:t>ICT</a:t>
            </a:r>
            <a:endParaRPr lang="en-GB" dirty="0">
              <a:solidFill>
                <a:srgbClr val="FF0000"/>
              </a:solidFill>
            </a:endParaRPr>
          </a:p>
        </p:txBody>
      </p:sp>
      <p:sp>
        <p:nvSpPr>
          <p:cNvPr id="5" name="Tekstfelt 4"/>
          <p:cNvSpPr txBox="1"/>
          <p:nvPr/>
        </p:nvSpPr>
        <p:spPr>
          <a:xfrm>
            <a:off x="5162616" y="1469698"/>
            <a:ext cx="1654307" cy="369332"/>
          </a:xfrm>
          <a:prstGeom prst="rect">
            <a:avLst/>
          </a:prstGeom>
          <a:noFill/>
        </p:spPr>
        <p:txBody>
          <a:bodyPr wrap="none" rtlCol="0">
            <a:spAutoFit/>
          </a:bodyPr>
          <a:lstStyle/>
          <a:p>
            <a:r>
              <a:rPr lang="en-GB" dirty="0" smtClean="0">
                <a:solidFill>
                  <a:srgbClr val="FF0000"/>
                </a:solidFill>
              </a:rPr>
              <a:t>Theory-practise</a:t>
            </a:r>
            <a:endParaRPr lang="en-GB" dirty="0">
              <a:solidFill>
                <a:srgbClr val="FF0000"/>
              </a:solidFill>
            </a:endParaRPr>
          </a:p>
        </p:txBody>
      </p:sp>
      <p:cxnSp>
        <p:nvCxnSpPr>
          <p:cNvPr id="7" name="Lige pilforbindelse 6"/>
          <p:cNvCxnSpPr/>
          <p:nvPr/>
        </p:nvCxnSpPr>
        <p:spPr>
          <a:xfrm>
            <a:off x="3132138" y="2101760"/>
            <a:ext cx="869950" cy="168760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9" name="Lige pilforbindelse 8"/>
          <p:cNvCxnSpPr/>
          <p:nvPr/>
        </p:nvCxnSpPr>
        <p:spPr>
          <a:xfrm>
            <a:off x="4409670" y="1983380"/>
            <a:ext cx="28541" cy="1512506"/>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1" name="Lige pilforbindelse 10"/>
          <p:cNvCxnSpPr/>
          <p:nvPr/>
        </p:nvCxnSpPr>
        <p:spPr>
          <a:xfrm flipH="1">
            <a:off x="4818013" y="1926304"/>
            <a:ext cx="617538" cy="176947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2" name="Tekstfelt 11"/>
          <p:cNvSpPr txBox="1"/>
          <p:nvPr/>
        </p:nvSpPr>
        <p:spPr>
          <a:xfrm>
            <a:off x="323850" y="2648528"/>
            <a:ext cx="1433731" cy="646331"/>
          </a:xfrm>
          <a:prstGeom prst="rect">
            <a:avLst/>
          </a:prstGeom>
          <a:noFill/>
          <a:ln>
            <a:noFill/>
          </a:ln>
        </p:spPr>
        <p:txBody>
          <a:bodyPr wrap="none" rtlCol="0">
            <a:spAutoFit/>
          </a:bodyPr>
          <a:lstStyle/>
          <a:p>
            <a:r>
              <a:rPr lang="en-GB" dirty="0" smtClean="0">
                <a:solidFill>
                  <a:srgbClr val="FF0000"/>
                </a:solidFill>
              </a:rPr>
              <a:t>Competence</a:t>
            </a:r>
          </a:p>
          <a:p>
            <a:r>
              <a:rPr lang="en-GB" dirty="0" smtClean="0">
                <a:solidFill>
                  <a:srgbClr val="FF0000"/>
                </a:solidFill>
              </a:rPr>
              <a:t>development</a:t>
            </a:r>
            <a:endParaRPr lang="en-GB" dirty="0">
              <a:solidFill>
                <a:srgbClr val="FF0000"/>
              </a:solidFill>
            </a:endParaRPr>
          </a:p>
        </p:txBody>
      </p:sp>
      <p:sp>
        <p:nvSpPr>
          <p:cNvPr id="13" name="Tekstfelt 12"/>
          <p:cNvSpPr txBox="1"/>
          <p:nvPr/>
        </p:nvSpPr>
        <p:spPr>
          <a:xfrm>
            <a:off x="324200" y="3275486"/>
            <a:ext cx="1303775" cy="646331"/>
          </a:xfrm>
          <a:prstGeom prst="rect">
            <a:avLst/>
          </a:prstGeom>
          <a:noFill/>
          <a:ln>
            <a:solidFill>
              <a:srgbClr val="FFFFFF"/>
            </a:solidFill>
          </a:ln>
        </p:spPr>
        <p:txBody>
          <a:bodyPr wrap="none" rtlCol="0">
            <a:spAutoFit/>
          </a:bodyPr>
          <a:lstStyle/>
          <a:p>
            <a:r>
              <a:rPr lang="en-GB" dirty="0" smtClean="0">
                <a:solidFill>
                  <a:srgbClr val="FF0000"/>
                </a:solidFill>
              </a:rPr>
              <a:t>Pedagogical</a:t>
            </a:r>
          </a:p>
          <a:p>
            <a:r>
              <a:rPr lang="en-GB" dirty="0" smtClean="0">
                <a:solidFill>
                  <a:srgbClr val="FF0000"/>
                </a:solidFill>
              </a:rPr>
              <a:t>leadership</a:t>
            </a:r>
            <a:endParaRPr lang="en-GB" dirty="0">
              <a:solidFill>
                <a:srgbClr val="FF0000"/>
              </a:solidFill>
            </a:endParaRPr>
          </a:p>
        </p:txBody>
      </p:sp>
      <p:cxnSp>
        <p:nvCxnSpPr>
          <p:cNvPr id="15" name="Lige pilforbindelse 14"/>
          <p:cNvCxnSpPr/>
          <p:nvPr/>
        </p:nvCxnSpPr>
        <p:spPr>
          <a:xfrm>
            <a:off x="1757581" y="2924175"/>
            <a:ext cx="288707" cy="17218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7" name="Lige pilforbindelse 16"/>
          <p:cNvCxnSpPr/>
          <p:nvPr/>
        </p:nvCxnSpPr>
        <p:spPr>
          <a:xfrm flipV="1">
            <a:off x="1692275" y="3495886"/>
            <a:ext cx="360363" cy="14901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8" name="Tekstfelt 17"/>
          <p:cNvSpPr txBox="1"/>
          <p:nvPr/>
        </p:nvSpPr>
        <p:spPr>
          <a:xfrm>
            <a:off x="368498" y="5094002"/>
            <a:ext cx="1305804" cy="923330"/>
          </a:xfrm>
          <a:prstGeom prst="rect">
            <a:avLst/>
          </a:prstGeom>
          <a:noFill/>
          <a:ln>
            <a:solidFill>
              <a:srgbClr val="FFFFFF"/>
            </a:solidFill>
          </a:ln>
        </p:spPr>
        <p:txBody>
          <a:bodyPr wrap="none" rtlCol="0">
            <a:spAutoFit/>
          </a:bodyPr>
          <a:lstStyle/>
          <a:p>
            <a:r>
              <a:rPr lang="en-GB" dirty="0" smtClean="0">
                <a:solidFill>
                  <a:srgbClr val="FF0000"/>
                </a:solidFill>
              </a:rPr>
              <a:t>Didactical-</a:t>
            </a:r>
          </a:p>
          <a:p>
            <a:r>
              <a:rPr lang="en-GB" dirty="0" smtClean="0">
                <a:solidFill>
                  <a:srgbClr val="FF0000"/>
                </a:solidFill>
              </a:rPr>
              <a:t>pedagogical</a:t>
            </a:r>
          </a:p>
          <a:p>
            <a:r>
              <a:rPr lang="en-GB" dirty="0" smtClean="0">
                <a:solidFill>
                  <a:srgbClr val="FF0000"/>
                </a:solidFill>
              </a:rPr>
              <a:t>strategy</a:t>
            </a:r>
            <a:endParaRPr lang="en-GB" dirty="0">
              <a:solidFill>
                <a:srgbClr val="FF0000"/>
              </a:solidFill>
            </a:endParaRPr>
          </a:p>
        </p:txBody>
      </p:sp>
      <p:cxnSp>
        <p:nvCxnSpPr>
          <p:cNvPr id="20" name="Lige pilforbindelse 19"/>
          <p:cNvCxnSpPr/>
          <p:nvPr/>
        </p:nvCxnSpPr>
        <p:spPr>
          <a:xfrm flipV="1">
            <a:off x="1586647" y="4865702"/>
            <a:ext cx="380365" cy="43486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1" name="Tekstfelt 20"/>
          <p:cNvSpPr txBox="1"/>
          <p:nvPr/>
        </p:nvSpPr>
        <p:spPr>
          <a:xfrm>
            <a:off x="254330" y="684906"/>
            <a:ext cx="1432491" cy="923330"/>
          </a:xfrm>
          <a:prstGeom prst="rect">
            <a:avLst/>
          </a:prstGeom>
          <a:noFill/>
        </p:spPr>
        <p:txBody>
          <a:bodyPr wrap="none" rtlCol="0">
            <a:spAutoFit/>
          </a:bodyPr>
          <a:lstStyle/>
          <a:p>
            <a:r>
              <a:rPr lang="da-DK" dirty="0" smtClean="0">
                <a:solidFill>
                  <a:srgbClr val="FF0000"/>
                </a:solidFill>
              </a:rPr>
              <a:t>Action  plans</a:t>
            </a:r>
          </a:p>
          <a:p>
            <a:r>
              <a:rPr lang="da-DK" dirty="0">
                <a:solidFill>
                  <a:srgbClr val="FF0000"/>
                </a:solidFill>
              </a:rPr>
              <a:t>f</a:t>
            </a:r>
            <a:r>
              <a:rPr lang="da-DK" dirty="0" smtClean="0">
                <a:solidFill>
                  <a:srgbClr val="FF0000"/>
                </a:solidFill>
              </a:rPr>
              <a:t>or enhanced</a:t>
            </a:r>
          </a:p>
          <a:p>
            <a:r>
              <a:rPr lang="en-GB" dirty="0" smtClean="0">
                <a:solidFill>
                  <a:srgbClr val="FF0000"/>
                </a:solidFill>
              </a:rPr>
              <a:t>completion</a:t>
            </a:r>
            <a:endParaRPr lang="en-GB" dirty="0">
              <a:solidFill>
                <a:srgbClr val="FF0000"/>
              </a:solidFill>
            </a:endParaRPr>
          </a:p>
        </p:txBody>
      </p:sp>
      <p:sp>
        <p:nvSpPr>
          <p:cNvPr id="22" name="Tekstfelt 21"/>
          <p:cNvSpPr txBox="1"/>
          <p:nvPr/>
        </p:nvSpPr>
        <p:spPr>
          <a:xfrm>
            <a:off x="7406528" y="2764411"/>
            <a:ext cx="1569660" cy="1477328"/>
          </a:xfrm>
          <a:prstGeom prst="rect">
            <a:avLst/>
          </a:prstGeom>
          <a:noFill/>
        </p:spPr>
        <p:txBody>
          <a:bodyPr wrap="none" rtlCol="0">
            <a:spAutoFit/>
          </a:bodyPr>
          <a:lstStyle/>
          <a:p>
            <a:r>
              <a:rPr lang="da-DK" dirty="0" smtClean="0">
                <a:solidFill>
                  <a:srgbClr val="FF0000"/>
                </a:solidFill>
              </a:rPr>
              <a:t>More students</a:t>
            </a:r>
          </a:p>
          <a:p>
            <a:r>
              <a:rPr lang="da-DK" dirty="0" smtClean="0">
                <a:solidFill>
                  <a:srgbClr val="FF0000"/>
                </a:solidFill>
              </a:rPr>
              <a:t>Start</a:t>
            </a:r>
          </a:p>
          <a:p>
            <a:endParaRPr lang="da-DK" dirty="0" smtClean="0">
              <a:solidFill>
                <a:srgbClr val="FF0000"/>
              </a:solidFill>
            </a:endParaRPr>
          </a:p>
          <a:p>
            <a:r>
              <a:rPr lang="da-DK" dirty="0" smtClean="0">
                <a:solidFill>
                  <a:srgbClr val="FF0000"/>
                </a:solidFill>
              </a:rPr>
              <a:t>More students </a:t>
            </a:r>
          </a:p>
          <a:p>
            <a:r>
              <a:rPr lang="da-DK" dirty="0" err="1" smtClean="0">
                <a:solidFill>
                  <a:srgbClr val="FF0000"/>
                </a:solidFill>
              </a:rPr>
              <a:t>complete</a:t>
            </a:r>
            <a:endParaRPr lang="da-DK" dirty="0">
              <a:solidFill>
                <a:srgbClr val="FF0000"/>
              </a:solidFill>
            </a:endParaRPr>
          </a:p>
        </p:txBody>
      </p:sp>
      <p:sp>
        <p:nvSpPr>
          <p:cNvPr id="23" name="Tekstfelt 22"/>
          <p:cNvSpPr txBox="1"/>
          <p:nvPr/>
        </p:nvSpPr>
        <p:spPr>
          <a:xfrm>
            <a:off x="7449342" y="5186511"/>
            <a:ext cx="1494595" cy="923330"/>
          </a:xfrm>
          <a:prstGeom prst="rect">
            <a:avLst/>
          </a:prstGeom>
          <a:noFill/>
        </p:spPr>
        <p:txBody>
          <a:bodyPr wrap="none" rtlCol="0">
            <a:spAutoFit/>
          </a:bodyPr>
          <a:lstStyle/>
          <a:p>
            <a:r>
              <a:rPr lang="en-GB" dirty="0" smtClean="0">
                <a:solidFill>
                  <a:srgbClr val="FF0000"/>
                </a:solidFill>
              </a:rPr>
              <a:t>All students</a:t>
            </a:r>
          </a:p>
          <a:p>
            <a:r>
              <a:rPr lang="en-GB" dirty="0" smtClean="0">
                <a:solidFill>
                  <a:srgbClr val="FF0000"/>
                </a:solidFill>
              </a:rPr>
              <a:t>learn as much</a:t>
            </a:r>
          </a:p>
          <a:p>
            <a:r>
              <a:rPr lang="en-GB" dirty="0" smtClean="0">
                <a:solidFill>
                  <a:srgbClr val="FF0000"/>
                </a:solidFill>
              </a:rPr>
              <a:t>as they can</a:t>
            </a:r>
            <a:endParaRPr lang="en-GB" dirty="0">
              <a:solidFill>
                <a:srgbClr val="FF0000"/>
              </a:solidFill>
            </a:endParaRPr>
          </a:p>
        </p:txBody>
      </p:sp>
      <p:sp>
        <p:nvSpPr>
          <p:cNvPr id="24" name="Tekstfelt 23"/>
          <p:cNvSpPr txBox="1"/>
          <p:nvPr/>
        </p:nvSpPr>
        <p:spPr>
          <a:xfrm>
            <a:off x="7471724" y="6149598"/>
            <a:ext cx="1275034" cy="646331"/>
          </a:xfrm>
          <a:prstGeom prst="rect">
            <a:avLst/>
          </a:prstGeom>
          <a:noFill/>
        </p:spPr>
        <p:txBody>
          <a:bodyPr wrap="none" rtlCol="0">
            <a:spAutoFit/>
          </a:bodyPr>
          <a:lstStyle/>
          <a:p>
            <a:r>
              <a:rPr lang="en-GB" dirty="0" smtClean="0">
                <a:solidFill>
                  <a:srgbClr val="FF0000"/>
                </a:solidFill>
              </a:rPr>
              <a:t>Confidence</a:t>
            </a:r>
          </a:p>
          <a:p>
            <a:r>
              <a:rPr lang="en-GB" dirty="0" smtClean="0">
                <a:solidFill>
                  <a:srgbClr val="FF0000"/>
                </a:solidFill>
              </a:rPr>
              <a:t>well-being</a:t>
            </a:r>
            <a:endParaRPr lang="en-GB" dirty="0">
              <a:solidFill>
                <a:srgbClr val="FF0000"/>
              </a:solidFill>
            </a:endParaRPr>
          </a:p>
        </p:txBody>
      </p:sp>
      <p:cxnSp>
        <p:nvCxnSpPr>
          <p:cNvPr id="26" name="Lige pilforbindelse 25"/>
          <p:cNvCxnSpPr/>
          <p:nvPr/>
        </p:nvCxnSpPr>
        <p:spPr>
          <a:xfrm>
            <a:off x="1004108" y="3860344"/>
            <a:ext cx="0" cy="28938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 name="Højrepil 1"/>
          <p:cNvSpPr/>
          <p:nvPr/>
        </p:nvSpPr>
        <p:spPr>
          <a:xfrm rot="2297603">
            <a:off x="1532174" y="1398905"/>
            <a:ext cx="582539" cy="277692"/>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pic>
        <p:nvPicPr>
          <p:cNvPr id="55"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728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ppt_x"/>
                                          </p:val>
                                        </p:tav>
                                        <p:tav tm="100000">
                                          <p:val>
                                            <p:strVal val="#ppt_x"/>
                                          </p:val>
                                        </p:tav>
                                      </p:tavLst>
                                    </p:anim>
                                    <p:anim calcmode="lin" valueType="num">
                                      <p:cBhvr additive="base">
                                        <p:cTn id="2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ppt_x"/>
                                          </p:val>
                                        </p:tav>
                                        <p:tav tm="100000">
                                          <p:val>
                                            <p:strVal val="#ppt_x"/>
                                          </p:val>
                                        </p:tav>
                                      </p:tavLst>
                                    </p:anim>
                                    <p:anim calcmode="lin" valueType="num">
                                      <p:cBhvr additive="base">
                                        <p:cTn id="34" dur="500" fill="hold"/>
                                        <p:tgtEl>
                                          <p:spTgt spid="18"/>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500" fill="hold"/>
                                        <p:tgtEl>
                                          <p:spTgt spid="2"/>
                                        </p:tgtEl>
                                        <p:attrNameLst>
                                          <p:attrName>ppt_x</p:attrName>
                                        </p:attrNameLst>
                                      </p:cBhvr>
                                      <p:tavLst>
                                        <p:tav tm="0">
                                          <p:val>
                                            <p:strVal val="#ppt_x"/>
                                          </p:val>
                                        </p:tav>
                                        <p:tav tm="100000">
                                          <p:val>
                                            <p:strVal val="#ppt_x"/>
                                          </p:val>
                                        </p:tav>
                                      </p:tavLst>
                                    </p:anim>
                                    <p:anim calcmode="lin" valueType="num">
                                      <p:cBhvr additive="base">
                                        <p:cTn id="48" dur="500" fill="hold"/>
                                        <p:tgtEl>
                                          <p:spTgt spid="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ppt_x"/>
                                          </p:val>
                                        </p:tav>
                                        <p:tav tm="100000">
                                          <p:val>
                                            <p:strVal val="#ppt_x"/>
                                          </p:val>
                                        </p:tav>
                                      </p:tavLst>
                                    </p:anim>
                                    <p:anim calcmode="lin" valueType="num">
                                      <p:cBhvr additive="base">
                                        <p:cTn id="52" dur="500" fill="hold"/>
                                        <p:tgtEl>
                                          <p:spTgt spid="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ppt_x"/>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7"/>
                                        </p:tgtEl>
                                        <p:attrNameLst>
                                          <p:attrName>style.visibility</p:attrName>
                                        </p:attrNameLst>
                                      </p:cBhvr>
                                      <p:to>
                                        <p:strVal val="visible"/>
                                      </p:to>
                                    </p:set>
                                    <p:anim calcmode="lin" valueType="num">
                                      <p:cBhvr additive="base">
                                        <p:cTn id="65" dur="500" fill="hold"/>
                                        <p:tgtEl>
                                          <p:spTgt spid="7"/>
                                        </p:tgtEl>
                                        <p:attrNameLst>
                                          <p:attrName>ppt_x</p:attrName>
                                        </p:attrNameLst>
                                      </p:cBhvr>
                                      <p:tavLst>
                                        <p:tav tm="0">
                                          <p:val>
                                            <p:strVal val="#ppt_x"/>
                                          </p:val>
                                        </p:tav>
                                        <p:tav tm="100000">
                                          <p:val>
                                            <p:strVal val="#ppt_x"/>
                                          </p:val>
                                        </p:tav>
                                      </p:tavLst>
                                    </p:anim>
                                    <p:anim calcmode="lin" valueType="num">
                                      <p:cBhvr additive="base">
                                        <p:cTn id="66" dur="500" fill="hold"/>
                                        <p:tgtEl>
                                          <p:spTgt spid="7"/>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9"/>
                                        </p:tgtEl>
                                        <p:attrNameLst>
                                          <p:attrName>style.visibility</p:attrName>
                                        </p:attrNameLst>
                                      </p:cBhvr>
                                      <p:to>
                                        <p:strVal val="visible"/>
                                      </p:to>
                                    </p:set>
                                    <p:anim calcmode="lin" valueType="num">
                                      <p:cBhvr additive="base">
                                        <p:cTn id="69" dur="500" fill="hold"/>
                                        <p:tgtEl>
                                          <p:spTgt spid="9"/>
                                        </p:tgtEl>
                                        <p:attrNameLst>
                                          <p:attrName>ppt_x</p:attrName>
                                        </p:attrNameLst>
                                      </p:cBhvr>
                                      <p:tavLst>
                                        <p:tav tm="0">
                                          <p:val>
                                            <p:strVal val="#ppt_x"/>
                                          </p:val>
                                        </p:tav>
                                        <p:tav tm="100000">
                                          <p:val>
                                            <p:strVal val="#ppt_x"/>
                                          </p:val>
                                        </p:tav>
                                      </p:tavLst>
                                    </p:anim>
                                    <p:anim calcmode="lin" valueType="num">
                                      <p:cBhvr additive="base">
                                        <p:cTn id="70" dur="500" fill="hold"/>
                                        <p:tgtEl>
                                          <p:spTgt spid="9"/>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1"/>
                                        </p:tgtEl>
                                        <p:attrNameLst>
                                          <p:attrName>style.visibility</p:attrName>
                                        </p:attrNameLst>
                                      </p:cBhvr>
                                      <p:to>
                                        <p:strVal val="visible"/>
                                      </p:to>
                                    </p:set>
                                    <p:anim calcmode="lin" valueType="num">
                                      <p:cBhvr additive="base">
                                        <p:cTn id="73" dur="500" fill="hold"/>
                                        <p:tgtEl>
                                          <p:spTgt spid="11"/>
                                        </p:tgtEl>
                                        <p:attrNameLst>
                                          <p:attrName>ppt_x</p:attrName>
                                        </p:attrNameLst>
                                      </p:cBhvr>
                                      <p:tavLst>
                                        <p:tav tm="0">
                                          <p:val>
                                            <p:strVal val="#ppt_x"/>
                                          </p:val>
                                        </p:tav>
                                        <p:tav tm="100000">
                                          <p:val>
                                            <p:strVal val="#ppt_x"/>
                                          </p:val>
                                        </p:tav>
                                      </p:tavLst>
                                    </p:anim>
                                    <p:anim calcmode="lin" valueType="num">
                                      <p:cBhvr additive="base">
                                        <p:cTn id="7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additive="base">
                                        <p:cTn id="79" dur="500" fill="hold"/>
                                        <p:tgtEl>
                                          <p:spTgt spid="22"/>
                                        </p:tgtEl>
                                        <p:attrNameLst>
                                          <p:attrName>ppt_x</p:attrName>
                                        </p:attrNameLst>
                                      </p:cBhvr>
                                      <p:tavLst>
                                        <p:tav tm="0">
                                          <p:val>
                                            <p:strVal val="#ppt_x"/>
                                          </p:val>
                                        </p:tav>
                                        <p:tav tm="100000">
                                          <p:val>
                                            <p:strVal val="#ppt_x"/>
                                          </p:val>
                                        </p:tav>
                                      </p:tavLst>
                                    </p:anim>
                                    <p:anim calcmode="lin" valueType="num">
                                      <p:cBhvr additive="base">
                                        <p:cTn id="8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anim calcmode="lin" valueType="num">
                                      <p:cBhvr additive="base">
                                        <p:cTn id="85" dur="500" fill="hold"/>
                                        <p:tgtEl>
                                          <p:spTgt spid="23"/>
                                        </p:tgtEl>
                                        <p:attrNameLst>
                                          <p:attrName>ppt_x</p:attrName>
                                        </p:attrNameLst>
                                      </p:cBhvr>
                                      <p:tavLst>
                                        <p:tav tm="0">
                                          <p:val>
                                            <p:strVal val="#ppt_x"/>
                                          </p:val>
                                        </p:tav>
                                        <p:tav tm="100000">
                                          <p:val>
                                            <p:strVal val="#ppt_x"/>
                                          </p:val>
                                        </p:tav>
                                      </p:tavLst>
                                    </p:anim>
                                    <p:anim calcmode="lin" valueType="num">
                                      <p:cBhvr additive="base">
                                        <p:cTn id="8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additive="base">
                                        <p:cTn id="91" dur="500" fill="hold"/>
                                        <p:tgtEl>
                                          <p:spTgt spid="24"/>
                                        </p:tgtEl>
                                        <p:attrNameLst>
                                          <p:attrName>ppt_x</p:attrName>
                                        </p:attrNameLst>
                                      </p:cBhvr>
                                      <p:tavLst>
                                        <p:tav tm="0">
                                          <p:val>
                                            <p:strVal val="#ppt_x"/>
                                          </p:val>
                                        </p:tav>
                                        <p:tav tm="100000">
                                          <p:val>
                                            <p:strVal val="#ppt_x"/>
                                          </p:val>
                                        </p:tav>
                                      </p:tavLst>
                                    </p:anim>
                                    <p:anim calcmode="lin" valueType="num">
                                      <p:cBhvr additive="base">
                                        <p:cTn id="9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12" grpId="0"/>
      <p:bldP spid="13" grpId="0" animBg="1"/>
      <p:bldP spid="18" grpId="0" animBg="1"/>
      <p:bldP spid="21" grpId="0"/>
      <p:bldP spid="22" grpId="0"/>
      <p:bldP spid="23" grpId="0"/>
      <p:bldP spid="24"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gebenet trekant 3"/>
          <p:cNvSpPr/>
          <p:nvPr/>
        </p:nvSpPr>
        <p:spPr>
          <a:xfrm>
            <a:off x="1408219" y="1710187"/>
            <a:ext cx="5695747" cy="1735327"/>
          </a:xfrm>
          <a:prstGeom prst="triangl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a-DK" dirty="0" smtClean="0"/>
              <a:t>Danish VET</a:t>
            </a:r>
            <a:endParaRPr lang="da-DK" dirty="0"/>
          </a:p>
        </p:txBody>
      </p:sp>
      <p:sp>
        <p:nvSpPr>
          <p:cNvPr id="5" name="Rektangel 4"/>
          <p:cNvSpPr/>
          <p:nvPr/>
        </p:nvSpPr>
        <p:spPr>
          <a:xfrm>
            <a:off x="1408219" y="3445514"/>
            <a:ext cx="1458515" cy="2540117"/>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Self-governing institutions</a:t>
            </a:r>
            <a:endParaRPr lang="en-GB" dirty="0"/>
          </a:p>
        </p:txBody>
      </p:sp>
      <p:sp>
        <p:nvSpPr>
          <p:cNvPr id="6" name="Rektangel 5"/>
          <p:cNvSpPr/>
          <p:nvPr/>
        </p:nvSpPr>
        <p:spPr>
          <a:xfrm>
            <a:off x="3484346" y="3445514"/>
            <a:ext cx="1458515" cy="2540117"/>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mtClean="0"/>
              <a:t>Social Partnership</a:t>
            </a:r>
            <a:endParaRPr lang="en-GB"/>
          </a:p>
        </p:txBody>
      </p:sp>
      <p:sp>
        <p:nvSpPr>
          <p:cNvPr id="7" name="Rektangel 6"/>
          <p:cNvSpPr/>
          <p:nvPr/>
        </p:nvSpPr>
        <p:spPr>
          <a:xfrm>
            <a:off x="5645451" y="3445514"/>
            <a:ext cx="1458515" cy="2540117"/>
          </a:xfrm>
          <a:prstGeom prst="rect">
            <a:avLst/>
          </a:prstGeom>
          <a:solidFill>
            <a:srgbClr val="3366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Dual system</a:t>
            </a:r>
          </a:p>
          <a:p>
            <a:pPr algn="ctr"/>
            <a:r>
              <a:rPr lang="en-GB" dirty="0" smtClean="0"/>
              <a:t>Alternating programmes</a:t>
            </a:r>
          </a:p>
          <a:p>
            <a:pPr algn="ctr"/>
            <a:endParaRPr lang="en-GB" dirty="0"/>
          </a:p>
        </p:txBody>
      </p:sp>
      <p:sp>
        <p:nvSpPr>
          <p:cNvPr id="2" name="Tekstfelt 1"/>
          <p:cNvSpPr txBox="1"/>
          <p:nvPr/>
        </p:nvSpPr>
        <p:spPr>
          <a:xfrm>
            <a:off x="515536" y="691613"/>
            <a:ext cx="7279707" cy="707886"/>
          </a:xfrm>
          <a:prstGeom prst="rect">
            <a:avLst/>
          </a:prstGeom>
          <a:noFill/>
        </p:spPr>
        <p:txBody>
          <a:bodyPr wrap="none" rtlCol="0">
            <a:spAutoFit/>
          </a:bodyPr>
          <a:lstStyle/>
          <a:p>
            <a:r>
              <a:rPr lang="en-GB" sz="4000" dirty="0" smtClean="0"/>
              <a:t>The basic elements of Danish VET</a:t>
            </a:r>
            <a:endParaRPr lang="en-GB" sz="4000" dirty="0"/>
          </a:p>
        </p:txBody>
      </p:sp>
      <p:sp>
        <p:nvSpPr>
          <p:cNvPr id="3" name="Pladsholder til sidefod 2"/>
          <p:cNvSpPr>
            <a:spLocks noGrp="1"/>
          </p:cNvSpPr>
          <p:nvPr>
            <p:ph type="ftr" sz="quarter" idx="11"/>
          </p:nvPr>
        </p:nvSpPr>
        <p:spPr/>
        <p:txBody>
          <a:bodyPr/>
          <a:lstStyle/>
          <a:p>
            <a:r>
              <a:rPr lang="da-DK" smtClean="0"/>
              <a:t>Hans Joergen Knudsen, NCE</a:t>
            </a:r>
            <a:endParaRPr lang="da-DK"/>
          </a:p>
        </p:txBody>
      </p:sp>
      <p:pic>
        <p:nvPicPr>
          <p:cNvPr id="8"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69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kstfelt 1"/>
          <p:cNvSpPr txBox="1">
            <a:spLocks noChangeArrowheads="1"/>
          </p:cNvSpPr>
          <p:nvPr/>
        </p:nvSpPr>
        <p:spPr bwMode="auto">
          <a:xfrm>
            <a:off x="669925" y="754725"/>
            <a:ext cx="7904728" cy="8217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lnSpc>
                <a:spcPct val="150000"/>
              </a:lnSpc>
            </a:pPr>
            <a:r>
              <a:rPr lang="en-GB" sz="2200" b="1" dirty="0" smtClean="0">
                <a:solidFill>
                  <a:srgbClr val="0000FF"/>
                </a:solidFill>
              </a:rPr>
              <a:t>1991 A new VET reform – very autonomous schools </a:t>
            </a:r>
          </a:p>
          <a:p>
            <a:pPr eaLnBrk="1" hangingPunct="1">
              <a:lnSpc>
                <a:spcPct val="150000"/>
              </a:lnSpc>
            </a:pPr>
            <a:r>
              <a:rPr lang="en-GB" sz="2200" dirty="0" smtClean="0"/>
              <a:t>1993 - New government (Social democratic) – less autonomy</a:t>
            </a:r>
          </a:p>
          <a:p>
            <a:pPr eaLnBrk="1" hangingPunct="1">
              <a:lnSpc>
                <a:spcPct val="150000"/>
              </a:lnSpc>
            </a:pPr>
            <a:r>
              <a:rPr lang="en-GB" sz="2200" b="1" dirty="0" smtClean="0">
                <a:solidFill>
                  <a:srgbClr val="0000FF"/>
                </a:solidFill>
              </a:rPr>
              <a:t>1996 - Q-90 Quality-systems required (inspired by EU/NPM)</a:t>
            </a:r>
          </a:p>
          <a:p>
            <a:pPr eaLnBrk="1" hangingPunct="1">
              <a:lnSpc>
                <a:spcPct val="150000"/>
              </a:lnSpc>
            </a:pPr>
            <a:r>
              <a:rPr lang="en-GB" sz="2200" b="1" dirty="0" smtClean="0">
                <a:solidFill>
                  <a:srgbClr val="0000FF"/>
                </a:solidFill>
              </a:rPr>
              <a:t>1997 – Quality is for the schools to do but must be documented </a:t>
            </a:r>
          </a:p>
          <a:p>
            <a:pPr eaLnBrk="1" hangingPunct="1">
              <a:lnSpc>
                <a:spcPct val="150000"/>
              </a:lnSpc>
            </a:pPr>
            <a:r>
              <a:rPr lang="en-GB" sz="2200" dirty="0" smtClean="0"/>
              <a:t>2000 – Lisbon strategy – EU influence (education in focus)</a:t>
            </a:r>
          </a:p>
          <a:p>
            <a:pPr eaLnBrk="1" hangingPunct="1">
              <a:lnSpc>
                <a:spcPct val="150000"/>
              </a:lnSpc>
            </a:pPr>
            <a:r>
              <a:rPr lang="en-GB" sz="2200" dirty="0" smtClean="0"/>
              <a:t>2001 – New government again (liberal)</a:t>
            </a:r>
          </a:p>
          <a:p>
            <a:pPr eaLnBrk="1" hangingPunct="1">
              <a:lnSpc>
                <a:spcPct val="150000"/>
              </a:lnSpc>
            </a:pPr>
            <a:r>
              <a:rPr lang="en-GB" sz="2200" dirty="0" smtClean="0"/>
              <a:t>2002 – Open Method of Coordination – more EU-influence </a:t>
            </a:r>
          </a:p>
          <a:p>
            <a:pPr eaLnBrk="1" hangingPunct="1">
              <a:lnSpc>
                <a:spcPct val="150000"/>
              </a:lnSpc>
            </a:pPr>
            <a:r>
              <a:rPr lang="en-GB" sz="2200" dirty="0" smtClean="0"/>
              <a:t>2011 – New government (SFR) </a:t>
            </a:r>
          </a:p>
          <a:p>
            <a:pPr eaLnBrk="1" hangingPunct="1">
              <a:lnSpc>
                <a:spcPct val="150000"/>
              </a:lnSpc>
            </a:pPr>
            <a:r>
              <a:rPr lang="en-GB" sz="2200" b="1" dirty="0" smtClean="0">
                <a:solidFill>
                  <a:srgbClr val="0000FF"/>
                </a:solidFill>
              </a:rPr>
              <a:t>2012 – Government takes the lead in  terms of quality</a:t>
            </a:r>
          </a:p>
          <a:p>
            <a:pPr eaLnBrk="1" hangingPunct="1">
              <a:lnSpc>
                <a:spcPct val="150000"/>
              </a:lnSpc>
            </a:pPr>
            <a:r>
              <a:rPr lang="en-GB" sz="2200" b="1" dirty="0" smtClean="0">
                <a:solidFill>
                  <a:srgbClr val="0000FF"/>
                </a:solidFill>
              </a:rPr>
              <a:t>2013 – New rules for autonomy, leadership and quality and a new </a:t>
            </a:r>
          </a:p>
          <a:p>
            <a:pPr eaLnBrk="1" hangingPunct="1">
              <a:lnSpc>
                <a:spcPct val="150000"/>
              </a:lnSpc>
            </a:pPr>
            <a:r>
              <a:rPr lang="en-GB" sz="2200" b="1" dirty="0">
                <a:solidFill>
                  <a:srgbClr val="0000FF"/>
                </a:solidFill>
              </a:rPr>
              <a:t> </a:t>
            </a:r>
            <a:r>
              <a:rPr lang="en-GB" sz="2200" b="1" dirty="0" smtClean="0">
                <a:solidFill>
                  <a:srgbClr val="0000FF"/>
                </a:solidFill>
              </a:rPr>
              <a:t>            VET-reform (2014) </a:t>
            </a:r>
          </a:p>
          <a:p>
            <a:pPr eaLnBrk="1" hangingPunct="1">
              <a:lnSpc>
                <a:spcPct val="150000"/>
              </a:lnSpc>
            </a:pPr>
            <a:r>
              <a:rPr lang="en-GB" sz="2200" dirty="0" smtClean="0"/>
              <a:t>2015 – New government again liberal)</a:t>
            </a:r>
          </a:p>
          <a:p>
            <a:pPr eaLnBrk="1" hangingPunct="1"/>
            <a:endParaRPr lang="en-GB" sz="2200" dirty="0" smtClean="0"/>
          </a:p>
          <a:p>
            <a:pPr eaLnBrk="1" hangingPunct="1"/>
            <a:endParaRPr lang="en-GB" sz="2200" dirty="0" smtClean="0"/>
          </a:p>
          <a:p>
            <a:pPr eaLnBrk="1" hangingPunct="1"/>
            <a:endParaRPr lang="en-GB" sz="2200" dirty="0" smtClean="0"/>
          </a:p>
          <a:p>
            <a:pPr eaLnBrk="1" hangingPunct="1"/>
            <a:endParaRPr lang="en-GB" sz="2200" dirty="0" smtClean="0"/>
          </a:p>
          <a:p>
            <a:pPr eaLnBrk="1" hangingPunct="1"/>
            <a:endParaRPr lang="en-GB" sz="2200" dirty="0" smtClean="0"/>
          </a:p>
          <a:p>
            <a:pPr eaLnBrk="1" hangingPunct="1"/>
            <a:endParaRPr lang="en-GB" sz="2200" dirty="0"/>
          </a:p>
        </p:txBody>
      </p:sp>
      <p:sp>
        <p:nvSpPr>
          <p:cNvPr id="16386" name="Tekstfelt 2"/>
          <p:cNvSpPr txBox="1">
            <a:spLocks noChangeArrowheads="1"/>
          </p:cNvSpPr>
          <p:nvPr/>
        </p:nvSpPr>
        <p:spPr bwMode="auto">
          <a:xfrm>
            <a:off x="107696" y="114675"/>
            <a:ext cx="726563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GB" sz="3600" dirty="0" smtClean="0"/>
              <a:t>Significant changes related to quality </a:t>
            </a:r>
            <a:endParaRPr lang="en-GB" sz="3600" dirty="0"/>
          </a:p>
        </p:txBody>
      </p:sp>
      <p:sp>
        <p:nvSpPr>
          <p:cNvPr id="2" name="Pladsholder til sidefod 1"/>
          <p:cNvSpPr>
            <a:spLocks noGrp="1"/>
          </p:cNvSpPr>
          <p:nvPr>
            <p:ph type="ftr" sz="quarter" idx="11"/>
          </p:nvPr>
        </p:nvSpPr>
        <p:spPr/>
        <p:txBody>
          <a:bodyPr/>
          <a:lstStyle/>
          <a:p>
            <a:r>
              <a:rPr lang="da-DK" smtClean="0"/>
              <a:t>Hans Joergen Knudsen, NCE</a:t>
            </a:r>
            <a:endParaRPr lang="da-DK"/>
          </a:p>
        </p:txBody>
      </p:sp>
      <p:pic>
        <p:nvPicPr>
          <p:cNvPr id="5"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195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5">
                                            <p:txEl>
                                              <p:pRg st="0" end="0"/>
                                            </p:txEl>
                                          </p:spTgt>
                                        </p:tgtEl>
                                        <p:attrNameLst>
                                          <p:attrName>style.visibility</p:attrName>
                                        </p:attrNameLst>
                                      </p:cBhvr>
                                      <p:to>
                                        <p:strVal val="visible"/>
                                      </p:to>
                                    </p:set>
                                    <p:anim calcmode="lin" valueType="num">
                                      <p:cBhvr additive="base">
                                        <p:cTn id="7" dur="500" fill="hold"/>
                                        <p:tgtEl>
                                          <p:spTgt spid="1638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5">
                                            <p:txEl>
                                              <p:pRg st="1" end="1"/>
                                            </p:txEl>
                                          </p:spTgt>
                                        </p:tgtEl>
                                        <p:attrNameLst>
                                          <p:attrName>style.visibility</p:attrName>
                                        </p:attrNameLst>
                                      </p:cBhvr>
                                      <p:to>
                                        <p:strVal val="visible"/>
                                      </p:to>
                                    </p:set>
                                    <p:anim calcmode="lin" valueType="num">
                                      <p:cBhvr additive="base">
                                        <p:cTn id="13" dur="500" fill="hold"/>
                                        <p:tgtEl>
                                          <p:spTgt spid="1638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5">
                                            <p:txEl>
                                              <p:pRg st="2" end="2"/>
                                            </p:txEl>
                                          </p:spTgt>
                                        </p:tgtEl>
                                        <p:attrNameLst>
                                          <p:attrName>style.visibility</p:attrName>
                                        </p:attrNameLst>
                                      </p:cBhvr>
                                      <p:to>
                                        <p:strVal val="visible"/>
                                      </p:to>
                                    </p:set>
                                    <p:anim calcmode="lin" valueType="num">
                                      <p:cBhvr additive="base">
                                        <p:cTn id="19" dur="500" fill="hold"/>
                                        <p:tgtEl>
                                          <p:spTgt spid="1638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385">
                                            <p:txEl>
                                              <p:pRg st="3" end="3"/>
                                            </p:txEl>
                                          </p:spTgt>
                                        </p:tgtEl>
                                        <p:attrNameLst>
                                          <p:attrName>style.visibility</p:attrName>
                                        </p:attrNameLst>
                                      </p:cBhvr>
                                      <p:to>
                                        <p:strVal val="visible"/>
                                      </p:to>
                                    </p:set>
                                    <p:anim calcmode="lin" valueType="num">
                                      <p:cBhvr additive="base">
                                        <p:cTn id="25" dur="500" fill="hold"/>
                                        <p:tgtEl>
                                          <p:spTgt spid="1638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385">
                                            <p:txEl>
                                              <p:pRg st="4" end="4"/>
                                            </p:txEl>
                                          </p:spTgt>
                                        </p:tgtEl>
                                        <p:attrNameLst>
                                          <p:attrName>style.visibility</p:attrName>
                                        </p:attrNameLst>
                                      </p:cBhvr>
                                      <p:to>
                                        <p:strVal val="visible"/>
                                      </p:to>
                                    </p:set>
                                    <p:anim calcmode="lin" valueType="num">
                                      <p:cBhvr additive="base">
                                        <p:cTn id="31" dur="500" fill="hold"/>
                                        <p:tgtEl>
                                          <p:spTgt spid="1638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385">
                                            <p:txEl>
                                              <p:pRg st="5" end="5"/>
                                            </p:txEl>
                                          </p:spTgt>
                                        </p:tgtEl>
                                        <p:attrNameLst>
                                          <p:attrName>style.visibility</p:attrName>
                                        </p:attrNameLst>
                                      </p:cBhvr>
                                      <p:to>
                                        <p:strVal val="visible"/>
                                      </p:to>
                                    </p:set>
                                    <p:anim calcmode="lin" valueType="num">
                                      <p:cBhvr additive="base">
                                        <p:cTn id="37" dur="500" fill="hold"/>
                                        <p:tgtEl>
                                          <p:spTgt spid="1638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38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6385">
                                            <p:txEl>
                                              <p:pRg st="6" end="6"/>
                                            </p:txEl>
                                          </p:spTgt>
                                        </p:tgtEl>
                                        <p:attrNameLst>
                                          <p:attrName>style.visibility</p:attrName>
                                        </p:attrNameLst>
                                      </p:cBhvr>
                                      <p:to>
                                        <p:strVal val="visible"/>
                                      </p:to>
                                    </p:set>
                                    <p:anim calcmode="lin" valueType="num">
                                      <p:cBhvr additive="base">
                                        <p:cTn id="43" dur="500" fill="hold"/>
                                        <p:tgtEl>
                                          <p:spTgt spid="1638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38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6385">
                                            <p:txEl>
                                              <p:pRg st="7" end="7"/>
                                            </p:txEl>
                                          </p:spTgt>
                                        </p:tgtEl>
                                        <p:attrNameLst>
                                          <p:attrName>style.visibility</p:attrName>
                                        </p:attrNameLst>
                                      </p:cBhvr>
                                      <p:to>
                                        <p:strVal val="visible"/>
                                      </p:to>
                                    </p:set>
                                    <p:anim calcmode="lin" valueType="num">
                                      <p:cBhvr additive="base">
                                        <p:cTn id="49" dur="500" fill="hold"/>
                                        <p:tgtEl>
                                          <p:spTgt spid="1638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638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6385">
                                            <p:txEl>
                                              <p:pRg st="8" end="8"/>
                                            </p:txEl>
                                          </p:spTgt>
                                        </p:tgtEl>
                                        <p:attrNameLst>
                                          <p:attrName>style.visibility</p:attrName>
                                        </p:attrNameLst>
                                      </p:cBhvr>
                                      <p:to>
                                        <p:strVal val="visible"/>
                                      </p:to>
                                    </p:set>
                                    <p:anim calcmode="lin" valueType="num">
                                      <p:cBhvr additive="base">
                                        <p:cTn id="55" dur="500" fill="hold"/>
                                        <p:tgtEl>
                                          <p:spTgt spid="1638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638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6385">
                                            <p:txEl>
                                              <p:pRg st="9" end="9"/>
                                            </p:txEl>
                                          </p:spTgt>
                                        </p:tgtEl>
                                        <p:attrNameLst>
                                          <p:attrName>style.visibility</p:attrName>
                                        </p:attrNameLst>
                                      </p:cBhvr>
                                      <p:to>
                                        <p:strVal val="visible"/>
                                      </p:to>
                                    </p:set>
                                    <p:anim calcmode="lin" valueType="num">
                                      <p:cBhvr additive="base">
                                        <p:cTn id="61" dur="500" fill="hold"/>
                                        <p:tgtEl>
                                          <p:spTgt spid="1638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6385">
                                            <p:txEl>
                                              <p:pRg st="9" end="9"/>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6385">
                                            <p:txEl>
                                              <p:pRg st="10" end="10"/>
                                            </p:txEl>
                                          </p:spTgt>
                                        </p:tgtEl>
                                        <p:attrNameLst>
                                          <p:attrName>style.visibility</p:attrName>
                                        </p:attrNameLst>
                                      </p:cBhvr>
                                      <p:to>
                                        <p:strVal val="visible"/>
                                      </p:to>
                                    </p:set>
                                    <p:anim calcmode="lin" valueType="num">
                                      <p:cBhvr additive="base">
                                        <p:cTn id="65" dur="500" fill="hold"/>
                                        <p:tgtEl>
                                          <p:spTgt spid="16385">
                                            <p:txEl>
                                              <p:pRg st="10" end="1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1638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16385">
                                            <p:txEl>
                                              <p:pRg st="11" end="11"/>
                                            </p:txEl>
                                          </p:spTgt>
                                        </p:tgtEl>
                                        <p:attrNameLst>
                                          <p:attrName>style.visibility</p:attrName>
                                        </p:attrNameLst>
                                      </p:cBhvr>
                                      <p:to>
                                        <p:strVal val="visible"/>
                                      </p:to>
                                    </p:set>
                                    <p:anim calcmode="lin" valueType="num">
                                      <p:cBhvr additive="base">
                                        <p:cTn id="71" dur="500" fill="hold"/>
                                        <p:tgtEl>
                                          <p:spTgt spid="16385">
                                            <p:txEl>
                                              <p:pRg st="11" end="11"/>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1638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188595" y="161463"/>
            <a:ext cx="8229600" cy="1143000"/>
          </a:xfrm>
        </p:spPr>
        <p:txBody>
          <a:bodyPr/>
          <a:lstStyle/>
          <a:p>
            <a:pPr algn="l"/>
            <a:r>
              <a:rPr lang="en-GB" dirty="0" smtClean="0"/>
              <a:t>The legislation 1991</a:t>
            </a:r>
            <a:endParaRPr lang="en-GB" dirty="0"/>
          </a:p>
        </p:txBody>
      </p:sp>
      <p:sp>
        <p:nvSpPr>
          <p:cNvPr id="3" name="Pladsholder til indhold 2"/>
          <p:cNvSpPr>
            <a:spLocks noGrp="1"/>
          </p:cNvSpPr>
          <p:nvPr>
            <p:ph sz="half" idx="4294967295"/>
          </p:nvPr>
        </p:nvSpPr>
        <p:spPr>
          <a:xfrm>
            <a:off x="1497013" y="1231900"/>
            <a:ext cx="7646987" cy="3327400"/>
          </a:xfrm>
        </p:spPr>
        <p:txBody>
          <a:bodyPr>
            <a:noAutofit/>
          </a:bodyPr>
          <a:lstStyle/>
          <a:p>
            <a:pPr marL="0" indent="0">
              <a:buNone/>
            </a:pPr>
            <a:r>
              <a:rPr lang="en-GB" sz="2000" b="1" dirty="0" smtClean="0"/>
              <a:t>1. Executive order on Vocational Education and Training (the education)</a:t>
            </a:r>
          </a:p>
          <a:p>
            <a:r>
              <a:rPr lang="en-GB" sz="2000" dirty="0" smtClean="0"/>
              <a:t>The provision and how it is related to:</a:t>
            </a:r>
          </a:p>
          <a:p>
            <a:pPr>
              <a:buFont typeface="Arial" pitchFamily="34" charset="0"/>
              <a:buChar char="•"/>
            </a:pPr>
            <a:r>
              <a:rPr lang="en-GB" sz="2000" b="0" dirty="0" smtClean="0"/>
              <a:t> The dual system</a:t>
            </a:r>
          </a:p>
          <a:p>
            <a:pPr>
              <a:buFont typeface="Arial" pitchFamily="34" charset="0"/>
              <a:buChar char="•"/>
            </a:pPr>
            <a:r>
              <a:rPr lang="en-GB" sz="2000" b="0" dirty="0" smtClean="0"/>
              <a:t> The Partnership model</a:t>
            </a:r>
          </a:p>
          <a:p>
            <a:endParaRPr lang="en-GB" sz="2000" dirty="0" smtClean="0"/>
          </a:p>
          <a:p>
            <a:pPr marL="0" indent="0">
              <a:buNone/>
            </a:pPr>
            <a:r>
              <a:rPr lang="en-GB" sz="2000" b="1" dirty="0" smtClean="0"/>
              <a:t>2. Executive order on Vocational institutions (the institutions):</a:t>
            </a:r>
          </a:p>
          <a:p>
            <a:pPr>
              <a:buFont typeface="Arial" pitchFamily="34" charset="0"/>
              <a:buChar char="•"/>
            </a:pPr>
            <a:r>
              <a:rPr lang="en-GB" sz="2000" b="0" dirty="0" smtClean="0"/>
              <a:t> Institutions are approved as such by </a:t>
            </a:r>
            <a:r>
              <a:rPr lang="en-GB" sz="2000" b="0" dirty="0" err="1" smtClean="0"/>
              <a:t>MoE</a:t>
            </a:r>
            <a:endParaRPr lang="en-GB" sz="2000" b="0" dirty="0" smtClean="0"/>
          </a:p>
          <a:p>
            <a:pPr>
              <a:buFont typeface="Arial" pitchFamily="34" charset="0"/>
              <a:buChar char="•"/>
            </a:pPr>
            <a:r>
              <a:rPr lang="en-GB" sz="2000" b="0" dirty="0" smtClean="0"/>
              <a:t> They are self governing institutions</a:t>
            </a:r>
          </a:p>
          <a:p>
            <a:pPr>
              <a:buFont typeface="Arial" pitchFamily="34" charset="0"/>
              <a:buChar char="•"/>
            </a:pPr>
            <a:r>
              <a:rPr lang="en-GB" sz="2000" b="0" dirty="0" smtClean="0"/>
              <a:t> Under a goal and framework system</a:t>
            </a:r>
          </a:p>
          <a:p>
            <a:pPr>
              <a:buFont typeface="Arial" pitchFamily="34" charset="0"/>
              <a:buChar char="•"/>
            </a:pPr>
            <a:r>
              <a:rPr lang="en-GB" sz="2000" b="0" dirty="0" smtClean="0"/>
              <a:t> Board of governors responsible for almost everything and accountable to </a:t>
            </a:r>
            <a:r>
              <a:rPr lang="en-GB" sz="2000" b="0" dirty="0" err="1" smtClean="0"/>
              <a:t>MoE</a:t>
            </a:r>
            <a:endParaRPr lang="en-GB" sz="2000" b="0" dirty="0" smtClean="0"/>
          </a:p>
          <a:p>
            <a:pPr>
              <a:buFont typeface="Arial" pitchFamily="34" charset="0"/>
              <a:buChar char="•"/>
            </a:pPr>
            <a:r>
              <a:rPr lang="en-GB" sz="2000" b="0" dirty="0" smtClean="0"/>
              <a:t> Director responsible for daily operations</a:t>
            </a:r>
          </a:p>
          <a:p>
            <a:endParaRPr lang="en-GB" sz="2000" dirty="0" smtClean="0"/>
          </a:p>
          <a:p>
            <a:endParaRPr lang="en-GB" sz="2000" dirty="0"/>
          </a:p>
        </p:txBody>
      </p:sp>
      <p:sp>
        <p:nvSpPr>
          <p:cNvPr id="6" name="Pladsholder til sidefod 5"/>
          <p:cNvSpPr>
            <a:spLocks noGrp="1"/>
          </p:cNvSpPr>
          <p:nvPr>
            <p:ph type="ftr" sz="quarter" idx="11"/>
          </p:nvPr>
        </p:nvSpPr>
        <p:spPr/>
        <p:txBody>
          <a:bodyPr/>
          <a:lstStyle/>
          <a:p>
            <a:r>
              <a:rPr lang="da-DK" smtClean="0"/>
              <a:t>Hans Joergen Knudsen, NCE</a:t>
            </a:r>
            <a:endParaRPr lang="da-DK"/>
          </a:p>
        </p:txBody>
      </p:sp>
      <p:pic>
        <p:nvPicPr>
          <p:cNvPr id="5"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61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idx="4294967295"/>
          </p:nvPr>
        </p:nvSpPr>
        <p:spPr>
          <a:xfrm>
            <a:off x="0" y="274638"/>
            <a:ext cx="8229600" cy="1143000"/>
          </a:xfrm>
        </p:spPr>
        <p:txBody>
          <a:bodyPr>
            <a:normAutofit fontScale="90000"/>
          </a:bodyPr>
          <a:lstStyle/>
          <a:p>
            <a:r>
              <a:rPr lang="en-GB" dirty="0"/>
              <a:t>O</a:t>
            </a:r>
            <a:r>
              <a:rPr lang="en-GB" dirty="0" smtClean="0"/>
              <a:t>verall management of the VET school</a:t>
            </a:r>
            <a:endParaRPr lang="en-GB" dirty="0"/>
          </a:p>
        </p:txBody>
      </p:sp>
      <p:sp>
        <p:nvSpPr>
          <p:cNvPr id="7" name="Pladsholder til indhold 6"/>
          <p:cNvSpPr>
            <a:spLocks noGrp="1"/>
          </p:cNvSpPr>
          <p:nvPr>
            <p:ph sz="half" idx="4294967295"/>
          </p:nvPr>
        </p:nvSpPr>
        <p:spPr>
          <a:xfrm>
            <a:off x="578376" y="1152313"/>
            <a:ext cx="8108424" cy="3325812"/>
          </a:xfrm>
        </p:spPr>
        <p:txBody>
          <a:bodyPr>
            <a:noAutofit/>
          </a:bodyPr>
          <a:lstStyle/>
          <a:p>
            <a:pPr>
              <a:buNone/>
            </a:pPr>
            <a:r>
              <a:rPr lang="en-GB" sz="2000" b="1" dirty="0" smtClean="0"/>
              <a:t>The school board: </a:t>
            </a:r>
          </a:p>
          <a:p>
            <a:r>
              <a:rPr lang="en-GB" sz="2000" dirty="0" smtClean="0"/>
              <a:t>Overall responsible for economy, provision, buildings and equipment, staff, approves the budget and is accountable to the </a:t>
            </a:r>
            <a:r>
              <a:rPr lang="en-GB" sz="2000" dirty="0" err="1" smtClean="0"/>
              <a:t>MoE</a:t>
            </a:r>
            <a:endParaRPr lang="en-GB" sz="2000" dirty="0" smtClean="0"/>
          </a:p>
          <a:p>
            <a:r>
              <a:rPr lang="en-GB" sz="2000" dirty="0" smtClean="0"/>
              <a:t>6 – 14 members, majority from outside the school, 1-2 from the region and the municipality, 1-2 members are representing the staff, and 1-2 are representing the students, trade unions and employers organisations are equally represented and will normally be chairing the meetings. The director participates in the meetings but without the right to vote. The school board selects and appoints the director, and can also fire him/her again</a:t>
            </a:r>
          </a:p>
          <a:p>
            <a:pPr>
              <a:buNone/>
            </a:pPr>
            <a:r>
              <a:rPr lang="en-GB" sz="2000" b="1" dirty="0" smtClean="0"/>
              <a:t>The director:</a:t>
            </a:r>
          </a:p>
          <a:p>
            <a:r>
              <a:rPr lang="en-GB" sz="2000" dirty="0" smtClean="0"/>
              <a:t>Responsible for daily operations, provides the board with information, suggestions about the future budget and future strategy. The director appoints (or is responsible for the appointment) of all other staff-members – approved by the board.</a:t>
            </a:r>
          </a:p>
          <a:p>
            <a:r>
              <a:rPr lang="en-GB" sz="2000" dirty="0" smtClean="0"/>
              <a:t>Accountable to the board</a:t>
            </a:r>
            <a:endParaRPr lang="en-GB" sz="2000" dirty="0"/>
          </a:p>
        </p:txBody>
      </p:sp>
      <p:sp>
        <p:nvSpPr>
          <p:cNvPr id="2" name="Pladsholder til sidefod 1"/>
          <p:cNvSpPr>
            <a:spLocks noGrp="1"/>
          </p:cNvSpPr>
          <p:nvPr>
            <p:ph type="ftr" sz="quarter" idx="11"/>
          </p:nvPr>
        </p:nvSpPr>
        <p:spPr/>
        <p:txBody>
          <a:bodyPr/>
          <a:lstStyle/>
          <a:p>
            <a:r>
              <a:rPr lang="da-DK" smtClean="0"/>
              <a:t>Hans Joergen Knudsen, NCE</a:t>
            </a:r>
            <a:endParaRPr lang="da-DK"/>
          </a:p>
        </p:txBody>
      </p:sp>
      <p:pic>
        <p:nvPicPr>
          <p:cNvPr id="5"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2770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 calcmode="lin" valueType="num">
                                      <p:cBhvr additive="base">
                                        <p:cTn id="2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 calcmode="lin" valueType="num">
                                      <p:cBhvr additive="base">
                                        <p:cTn id="2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64145" y="82218"/>
            <a:ext cx="8229600" cy="1143000"/>
          </a:xfrm>
        </p:spPr>
        <p:txBody>
          <a:bodyPr/>
          <a:lstStyle/>
          <a:p>
            <a:pPr algn="l"/>
            <a:r>
              <a:rPr lang="en-GB" dirty="0" smtClean="0"/>
              <a:t>The taximeter principle</a:t>
            </a:r>
            <a:endParaRPr lang="en-GB" dirty="0"/>
          </a:p>
        </p:txBody>
      </p:sp>
      <p:sp>
        <p:nvSpPr>
          <p:cNvPr id="3" name="Pladsholder til indhold 2"/>
          <p:cNvSpPr>
            <a:spLocks noGrp="1"/>
          </p:cNvSpPr>
          <p:nvPr>
            <p:ph sz="half" idx="4294967295"/>
          </p:nvPr>
        </p:nvSpPr>
        <p:spPr>
          <a:xfrm>
            <a:off x="513160" y="1063594"/>
            <a:ext cx="7645400" cy="3327400"/>
          </a:xfrm>
        </p:spPr>
        <p:txBody>
          <a:bodyPr/>
          <a:lstStyle/>
          <a:p>
            <a:r>
              <a:rPr lang="en-GB" dirty="0" smtClean="0"/>
              <a:t>Schools are paid per student (teaching taximeter)</a:t>
            </a:r>
          </a:p>
          <a:p>
            <a:r>
              <a:rPr lang="en-GB" dirty="0" smtClean="0"/>
              <a:t>Per square meter (building)</a:t>
            </a:r>
          </a:p>
          <a:p>
            <a:r>
              <a:rPr lang="en-GB" dirty="0" smtClean="0"/>
              <a:t>For being a provider (per institution)</a:t>
            </a:r>
          </a:p>
          <a:p>
            <a:endParaRPr lang="en-GB" dirty="0"/>
          </a:p>
        </p:txBody>
      </p:sp>
      <p:sp>
        <p:nvSpPr>
          <p:cNvPr id="6" name="Tekstboks 5"/>
          <p:cNvSpPr txBox="1"/>
          <p:nvPr/>
        </p:nvSpPr>
        <p:spPr>
          <a:xfrm>
            <a:off x="2427535" y="3446073"/>
            <a:ext cx="6553076" cy="3385542"/>
          </a:xfrm>
          <a:prstGeom prst="rect">
            <a:avLst/>
          </a:prstGeom>
          <a:noFill/>
        </p:spPr>
        <p:txBody>
          <a:bodyPr wrap="none" lIns="0" tIns="0" rIns="0" bIns="0" rtlCol="0">
            <a:spAutoFit/>
          </a:bodyPr>
          <a:lstStyle/>
          <a:p>
            <a:r>
              <a:rPr lang="en-GB" sz="2000" dirty="0" smtClean="0">
                <a:latin typeface="Arial" pitchFamily="34" charset="0"/>
                <a:cs typeface="Arial" pitchFamily="34" charset="0"/>
              </a:rPr>
              <a:t>For that amount of money they have to pay all costs:</a:t>
            </a:r>
          </a:p>
          <a:p>
            <a:pPr>
              <a:buFont typeface="Arial" pitchFamily="34" charset="0"/>
              <a:buChar char="•"/>
            </a:pPr>
            <a:r>
              <a:rPr lang="en-GB" sz="2000" dirty="0" smtClean="0">
                <a:latin typeface="Arial" pitchFamily="34" charset="0"/>
                <a:cs typeface="Arial" pitchFamily="34" charset="0"/>
              </a:rPr>
              <a:t> Salaries</a:t>
            </a:r>
          </a:p>
          <a:p>
            <a:pPr>
              <a:buFont typeface="Arial" pitchFamily="34" charset="0"/>
              <a:buChar char="•"/>
            </a:pPr>
            <a:r>
              <a:rPr lang="en-GB" sz="2000" dirty="0" smtClean="0">
                <a:latin typeface="Arial" pitchFamily="34" charset="0"/>
                <a:cs typeface="Arial" pitchFamily="34" charset="0"/>
              </a:rPr>
              <a:t> Building maintenance</a:t>
            </a:r>
          </a:p>
          <a:p>
            <a:pPr>
              <a:buFont typeface="Arial" pitchFamily="34" charset="0"/>
              <a:buChar char="•"/>
            </a:pPr>
            <a:r>
              <a:rPr lang="en-GB" sz="2000" dirty="0" smtClean="0">
                <a:latin typeface="Arial" pitchFamily="34" charset="0"/>
                <a:cs typeface="Arial" pitchFamily="34" charset="0"/>
              </a:rPr>
              <a:t> New investments in equipment, machinery and buildings</a:t>
            </a:r>
          </a:p>
          <a:p>
            <a:pPr>
              <a:buFont typeface="Arial" pitchFamily="34" charset="0"/>
              <a:buChar char="•"/>
            </a:pPr>
            <a:r>
              <a:rPr lang="en-GB" sz="2000" dirty="0" smtClean="0">
                <a:latin typeface="Arial" pitchFamily="34" charset="0"/>
                <a:cs typeface="Arial" pitchFamily="34" charset="0"/>
              </a:rPr>
              <a:t> All administrative costs</a:t>
            </a:r>
          </a:p>
          <a:p>
            <a:pPr>
              <a:buFont typeface="Arial" pitchFamily="34" charset="0"/>
              <a:buChar char="•"/>
            </a:pPr>
            <a:r>
              <a:rPr lang="en-GB" sz="2000" dirty="0" smtClean="0">
                <a:latin typeface="Arial" pitchFamily="34" charset="0"/>
                <a:cs typeface="Arial" pitchFamily="34" charset="0"/>
              </a:rPr>
              <a:t> ICT</a:t>
            </a:r>
          </a:p>
          <a:p>
            <a:pPr>
              <a:buFont typeface="Arial" pitchFamily="34" charset="0"/>
              <a:buChar char="•"/>
            </a:pPr>
            <a:r>
              <a:rPr lang="en-GB" sz="2000" dirty="0" smtClean="0">
                <a:latin typeface="Arial" pitchFamily="34" charset="0"/>
                <a:cs typeface="Arial" pitchFamily="34" charset="0"/>
              </a:rPr>
              <a:t> Canteens</a:t>
            </a:r>
          </a:p>
          <a:p>
            <a:pPr>
              <a:buFont typeface="Arial" pitchFamily="34" charset="0"/>
              <a:buChar char="•"/>
            </a:pPr>
            <a:r>
              <a:rPr lang="en-GB" sz="2000" dirty="0" smtClean="0">
                <a:latin typeface="Arial" pitchFamily="34" charset="0"/>
                <a:cs typeface="Arial" pitchFamily="34" charset="0"/>
              </a:rPr>
              <a:t> Marketing</a:t>
            </a:r>
          </a:p>
          <a:p>
            <a:pPr>
              <a:buFont typeface="Arial" pitchFamily="34" charset="0"/>
              <a:buChar char="•"/>
            </a:pPr>
            <a:r>
              <a:rPr lang="en-GB" sz="2000" dirty="0" smtClean="0">
                <a:latin typeface="Arial" pitchFamily="34" charset="0"/>
                <a:cs typeface="Arial" pitchFamily="34" charset="0"/>
              </a:rPr>
              <a:t> HR costs and quality assurance costs</a:t>
            </a:r>
          </a:p>
          <a:p>
            <a:pPr>
              <a:buFont typeface="Arial" pitchFamily="34" charset="0"/>
              <a:buChar char="•"/>
            </a:pPr>
            <a:r>
              <a:rPr lang="en-GB" sz="2000" dirty="0" smtClean="0">
                <a:latin typeface="Arial" pitchFamily="34" charset="0"/>
                <a:cs typeface="Arial" pitchFamily="34" charset="0"/>
              </a:rPr>
              <a:t> Etc.</a:t>
            </a:r>
          </a:p>
          <a:p>
            <a:endParaRPr lang="en-GB" sz="2000" dirty="0">
              <a:latin typeface="Arial" pitchFamily="34" charset="0"/>
              <a:cs typeface="Arial" pitchFamily="34" charset="0"/>
            </a:endParaRPr>
          </a:p>
        </p:txBody>
      </p:sp>
      <p:cxnSp>
        <p:nvCxnSpPr>
          <p:cNvPr id="8" name="Lige forbindelse 7"/>
          <p:cNvCxnSpPr/>
          <p:nvPr/>
        </p:nvCxnSpPr>
        <p:spPr>
          <a:xfrm>
            <a:off x="4716016" y="2780928"/>
            <a:ext cx="792088" cy="0"/>
          </a:xfrm>
          <a:prstGeom prst="line">
            <a:avLst/>
          </a:prstGeom>
          <a:ln w="381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 name="Lige pilforbindelse 9"/>
          <p:cNvCxnSpPr/>
          <p:nvPr/>
        </p:nvCxnSpPr>
        <p:spPr>
          <a:xfrm rot="5400000">
            <a:off x="5076104" y="3212928"/>
            <a:ext cx="864000" cy="1588"/>
          </a:xfrm>
          <a:prstGeom prst="straightConnector1">
            <a:avLst/>
          </a:prstGeom>
          <a:ln w="38100">
            <a:solidFill>
              <a:schemeClr val="bg2"/>
            </a:solidFill>
            <a:tailEnd type="arrow"/>
          </a:ln>
          <a:effectLst/>
        </p:spPr>
        <p:style>
          <a:lnRef idx="2">
            <a:schemeClr val="accent1"/>
          </a:lnRef>
          <a:fillRef idx="0">
            <a:schemeClr val="accent1"/>
          </a:fillRef>
          <a:effectRef idx="1">
            <a:schemeClr val="accent1"/>
          </a:effectRef>
          <a:fontRef idx="minor">
            <a:schemeClr val="tx1"/>
          </a:fontRef>
        </p:style>
      </p:cxnSp>
      <p:sp>
        <p:nvSpPr>
          <p:cNvPr id="9" name="Pladsholder til sidefod 8"/>
          <p:cNvSpPr>
            <a:spLocks noGrp="1"/>
          </p:cNvSpPr>
          <p:nvPr>
            <p:ph type="ftr" sz="quarter" idx="11"/>
          </p:nvPr>
        </p:nvSpPr>
        <p:spPr/>
        <p:txBody>
          <a:bodyPr/>
          <a:lstStyle/>
          <a:p>
            <a:r>
              <a:rPr lang="da-DK" smtClean="0"/>
              <a:t>Hans Joergen Knudsen, NCE</a:t>
            </a:r>
            <a:endParaRPr lang="da-DK"/>
          </a:p>
        </p:txBody>
      </p:sp>
      <p:pic>
        <p:nvPicPr>
          <p:cNvPr id="11"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217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anim calcmode="lin" valueType="num">
                                      <p:cBhvr additive="base">
                                        <p:cTn id="2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anim calcmode="lin" valueType="num">
                                      <p:cBhvr additive="base">
                                        <p:cTn id="3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 calcmode="lin" valueType="num">
                                      <p:cBhvr additive="base">
                                        <p:cTn id="3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anim calcmode="lin" valueType="num">
                                      <p:cBhvr additive="base">
                                        <p:cTn id="4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
                                            <p:txEl>
                                              <p:pRg st="5" end="5"/>
                                            </p:txEl>
                                          </p:spTgt>
                                        </p:tgtEl>
                                        <p:attrNameLst>
                                          <p:attrName>style.visibility</p:attrName>
                                        </p:attrNameLst>
                                      </p:cBhvr>
                                      <p:to>
                                        <p:strVal val="visible"/>
                                      </p:to>
                                    </p:set>
                                    <p:anim calcmode="lin" valueType="num">
                                      <p:cBhvr additive="base">
                                        <p:cTn id="4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5" end="5"/>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additive="base">
                                        <p:cTn id="4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6" end="6"/>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6">
                                            <p:txEl>
                                              <p:pRg st="7" end="7"/>
                                            </p:txEl>
                                          </p:spTgt>
                                        </p:tgtEl>
                                        <p:attrNameLst>
                                          <p:attrName>style.visibility</p:attrName>
                                        </p:attrNameLst>
                                      </p:cBhvr>
                                      <p:to>
                                        <p:strVal val="visible"/>
                                      </p:to>
                                    </p:set>
                                    <p:anim calcmode="lin" valueType="num">
                                      <p:cBhvr additive="base">
                                        <p:cTn id="5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7" end="7"/>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6">
                                            <p:txEl>
                                              <p:pRg st="8" end="8"/>
                                            </p:txEl>
                                          </p:spTgt>
                                        </p:tgtEl>
                                        <p:attrNameLst>
                                          <p:attrName>style.visibility</p:attrName>
                                        </p:attrNameLst>
                                      </p:cBhvr>
                                      <p:to>
                                        <p:strVal val="visible"/>
                                      </p:to>
                                    </p:set>
                                    <p:anim calcmode="lin" valueType="num">
                                      <p:cBhvr additive="base">
                                        <p:cTn id="57"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8" end="8"/>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88413"/>
            <a:ext cx="8229600" cy="1143000"/>
          </a:xfrm>
        </p:spPr>
        <p:txBody>
          <a:bodyPr>
            <a:normAutofit/>
          </a:bodyPr>
          <a:lstStyle/>
          <a:p>
            <a:pPr algn="l"/>
            <a:r>
              <a:rPr lang="en-GB" dirty="0" smtClean="0"/>
              <a:t>The general picture – after 1991</a:t>
            </a:r>
            <a:endParaRPr lang="en-GB" dirty="0"/>
          </a:p>
        </p:txBody>
      </p:sp>
      <p:sp>
        <p:nvSpPr>
          <p:cNvPr id="3" name="Pladsholder til indhold 2"/>
          <p:cNvSpPr>
            <a:spLocks noGrp="1"/>
          </p:cNvSpPr>
          <p:nvPr>
            <p:ph idx="1"/>
          </p:nvPr>
        </p:nvSpPr>
        <p:spPr/>
        <p:txBody>
          <a:bodyPr/>
          <a:lstStyle/>
          <a:p>
            <a:r>
              <a:rPr lang="en-GB" dirty="0" smtClean="0"/>
              <a:t>Schools were made autonomous and </a:t>
            </a:r>
            <a:r>
              <a:rPr lang="en-GB" dirty="0" err="1" smtClean="0"/>
              <a:t>MoE</a:t>
            </a:r>
            <a:r>
              <a:rPr lang="en-GB" dirty="0" smtClean="0"/>
              <a:t> should not interfere in what schools could handle themselves</a:t>
            </a:r>
          </a:p>
          <a:p>
            <a:r>
              <a:rPr lang="en-GB" dirty="0" smtClean="0"/>
              <a:t>Leaders should not tell teacher (the professionals) what to do or how to do it. They were the experts</a:t>
            </a:r>
          </a:p>
          <a:p>
            <a:r>
              <a:rPr lang="en-GB" dirty="0" smtClean="0"/>
              <a:t>Schools and leaders were responsible for all economy, equipment, buildings etc.</a:t>
            </a:r>
            <a:endParaRPr lang="en-GB" dirty="0"/>
          </a:p>
        </p:txBody>
      </p:sp>
      <p:sp>
        <p:nvSpPr>
          <p:cNvPr id="4" name="Pladsholder til sidefod 3"/>
          <p:cNvSpPr>
            <a:spLocks noGrp="1"/>
          </p:cNvSpPr>
          <p:nvPr>
            <p:ph type="ftr" sz="quarter" idx="11"/>
          </p:nvPr>
        </p:nvSpPr>
        <p:spPr/>
        <p:txBody>
          <a:bodyPr/>
          <a:lstStyle/>
          <a:p>
            <a:r>
              <a:rPr lang="da-DK" smtClean="0"/>
              <a:t>Hans Joergen Knudsen, NCE</a:t>
            </a:r>
            <a:endParaRPr lang="da-DK"/>
          </a:p>
        </p:txBody>
      </p:sp>
      <p:pic>
        <p:nvPicPr>
          <p:cNvPr id="5" name="Picture 10" descr="Logo.png"/>
          <p:cNvPicPr>
            <a:picLocks noChangeAspect="1"/>
          </p:cNvPicPr>
          <p:nvPr/>
        </p:nvPicPr>
        <p:blipFill>
          <a:blip r:embed="rId2">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198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idx="4294967295"/>
          </p:nvPr>
        </p:nvSpPr>
        <p:spPr>
          <a:xfrm>
            <a:off x="0" y="274638"/>
            <a:ext cx="8229600" cy="1143000"/>
          </a:xfrm>
        </p:spPr>
        <p:txBody>
          <a:bodyPr>
            <a:normAutofit/>
          </a:bodyPr>
          <a:lstStyle/>
          <a:p>
            <a:pPr algn="l"/>
            <a:r>
              <a:rPr lang="en-GB" sz="4000" dirty="0" smtClean="0"/>
              <a:t>Expectations to the VET schools</a:t>
            </a:r>
            <a:endParaRPr lang="en-GB" sz="4000" dirty="0"/>
          </a:p>
        </p:txBody>
      </p:sp>
      <p:pic>
        <p:nvPicPr>
          <p:cNvPr id="1026" name="Picture 2"/>
          <p:cNvPicPr>
            <a:picLocks noGrp="1" noChangeAspect="1" noChangeArrowheads="1"/>
          </p:cNvPicPr>
          <p:nvPr>
            <p:ph sz="half" idx="4294967295"/>
          </p:nvPr>
        </p:nvPicPr>
        <p:blipFill>
          <a:blip r:embed="rId2"/>
          <a:srcRect/>
          <a:stretch>
            <a:fillRect/>
          </a:stretch>
        </p:blipFill>
        <p:spPr bwMode="auto">
          <a:xfrm>
            <a:off x="3438271" y="2036113"/>
            <a:ext cx="2587625" cy="2227262"/>
          </a:xfrm>
          <a:prstGeom prst="rect">
            <a:avLst/>
          </a:prstGeom>
          <a:noFill/>
          <a:ln w="9525">
            <a:noFill/>
            <a:miter lim="800000"/>
            <a:headEnd/>
            <a:tailEnd/>
          </a:ln>
          <a:effectLst/>
        </p:spPr>
      </p:pic>
      <p:sp>
        <p:nvSpPr>
          <p:cNvPr id="20" name="Ellipse 19"/>
          <p:cNvSpPr/>
          <p:nvPr/>
        </p:nvSpPr>
        <p:spPr>
          <a:xfrm>
            <a:off x="5945066" y="1707542"/>
            <a:ext cx="1698768" cy="1000132"/>
          </a:xfrm>
          <a:prstGeom prst="ellipse">
            <a:avLst/>
          </a:prstGeom>
          <a:solidFill>
            <a:srgbClr val="142D4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err="1" smtClean="0"/>
              <a:t>MoE</a:t>
            </a:r>
            <a:endParaRPr lang="en-GB" dirty="0"/>
          </a:p>
        </p:txBody>
      </p:sp>
      <p:sp>
        <p:nvSpPr>
          <p:cNvPr id="21" name="Ellipse 20"/>
          <p:cNvSpPr/>
          <p:nvPr/>
        </p:nvSpPr>
        <p:spPr>
          <a:xfrm>
            <a:off x="1571604" y="1707542"/>
            <a:ext cx="1698768" cy="1000132"/>
          </a:xfrm>
          <a:prstGeom prst="ellipse">
            <a:avLst/>
          </a:prstGeom>
          <a:solidFill>
            <a:srgbClr val="142D4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EU</a:t>
            </a:r>
            <a:endParaRPr lang="en-GB" dirty="0"/>
          </a:p>
        </p:txBody>
      </p:sp>
      <p:sp>
        <p:nvSpPr>
          <p:cNvPr id="22" name="Ellipse 21"/>
          <p:cNvSpPr/>
          <p:nvPr/>
        </p:nvSpPr>
        <p:spPr>
          <a:xfrm>
            <a:off x="3286116" y="4993690"/>
            <a:ext cx="3071834" cy="990584"/>
          </a:xfrm>
          <a:prstGeom prst="ellipse">
            <a:avLst/>
          </a:prstGeom>
          <a:solidFill>
            <a:srgbClr val="142D4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Market</a:t>
            </a:r>
            <a:endParaRPr lang="en-GB" dirty="0"/>
          </a:p>
        </p:txBody>
      </p:sp>
      <p:cxnSp>
        <p:nvCxnSpPr>
          <p:cNvPr id="24" name="Lige pilforbindelse 23"/>
          <p:cNvCxnSpPr/>
          <p:nvPr/>
        </p:nvCxnSpPr>
        <p:spPr>
          <a:xfrm>
            <a:off x="3000364" y="3286124"/>
            <a:ext cx="571504" cy="500066"/>
          </a:xfrm>
          <a:prstGeom prst="straightConnector1">
            <a:avLst/>
          </a:prstGeom>
          <a:ln w="3175">
            <a:solidFill>
              <a:schemeClr val="bg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6" name="Lige pilforbindelse 25"/>
          <p:cNvCxnSpPr>
            <a:stCxn id="20" idx="3"/>
          </p:cNvCxnSpPr>
          <p:nvPr/>
        </p:nvCxnSpPr>
        <p:spPr>
          <a:xfrm rot="5400000">
            <a:off x="5738318" y="2609337"/>
            <a:ext cx="503656" cy="407399"/>
          </a:xfrm>
          <a:prstGeom prst="straightConnector1">
            <a:avLst/>
          </a:prstGeom>
          <a:ln w="3175">
            <a:solidFill>
              <a:schemeClr val="bg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8" name="Lige pilforbindelse 27"/>
          <p:cNvCxnSpPr>
            <a:stCxn id="22" idx="0"/>
          </p:cNvCxnSpPr>
          <p:nvPr/>
        </p:nvCxnSpPr>
        <p:spPr>
          <a:xfrm rot="16200000" flipV="1">
            <a:off x="4596268" y="4767924"/>
            <a:ext cx="415812" cy="35719"/>
          </a:xfrm>
          <a:prstGeom prst="straightConnector1">
            <a:avLst/>
          </a:prstGeom>
          <a:ln w="3175">
            <a:solidFill>
              <a:schemeClr val="bg2"/>
            </a:solidFill>
            <a:tailEnd type="arrow"/>
          </a:ln>
          <a:effectLst/>
        </p:spPr>
        <p:style>
          <a:lnRef idx="2">
            <a:schemeClr val="accent1"/>
          </a:lnRef>
          <a:fillRef idx="0">
            <a:schemeClr val="accent1"/>
          </a:fillRef>
          <a:effectRef idx="1">
            <a:schemeClr val="accent1"/>
          </a:effectRef>
          <a:fontRef idx="minor">
            <a:schemeClr val="tx1"/>
          </a:fontRef>
        </p:style>
      </p:cxnSp>
      <p:sp>
        <p:nvSpPr>
          <p:cNvPr id="10" name="Tekstboks 9"/>
          <p:cNvSpPr txBox="1"/>
          <p:nvPr/>
        </p:nvSpPr>
        <p:spPr>
          <a:xfrm>
            <a:off x="6715140" y="5275430"/>
            <a:ext cx="1239948" cy="307777"/>
          </a:xfrm>
          <a:prstGeom prst="rect">
            <a:avLst/>
          </a:prstGeom>
          <a:noFill/>
        </p:spPr>
        <p:txBody>
          <a:bodyPr wrap="none" lIns="0" tIns="0" rIns="0" bIns="0" rtlCol="0">
            <a:spAutoFit/>
          </a:bodyPr>
          <a:lstStyle/>
          <a:p>
            <a:r>
              <a:rPr lang="en-GB" sz="2000" dirty="0" smtClean="0">
                <a:latin typeface="Arial" pitchFamily="34" charset="0"/>
                <a:cs typeface="Arial" pitchFamily="34" charset="0"/>
              </a:rPr>
              <a:t>Customers</a:t>
            </a:r>
            <a:endParaRPr lang="en-GB" sz="2000" dirty="0">
              <a:latin typeface="Arial" pitchFamily="34" charset="0"/>
              <a:cs typeface="Arial" pitchFamily="34" charset="0"/>
            </a:endParaRPr>
          </a:p>
        </p:txBody>
      </p:sp>
      <p:sp>
        <p:nvSpPr>
          <p:cNvPr id="11" name="Tekstboks 10"/>
          <p:cNvSpPr txBox="1"/>
          <p:nvPr/>
        </p:nvSpPr>
        <p:spPr>
          <a:xfrm>
            <a:off x="1320976" y="5057104"/>
            <a:ext cx="1382590" cy="923330"/>
          </a:xfrm>
          <a:prstGeom prst="rect">
            <a:avLst/>
          </a:prstGeom>
          <a:noFill/>
        </p:spPr>
        <p:txBody>
          <a:bodyPr wrap="none" lIns="0" tIns="0" rIns="0" bIns="0" rtlCol="0">
            <a:spAutoFit/>
          </a:bodyPr>
          <a:lstStyle/>
          <a:p>
            <a:r>
              <a:rPr lang="en-GB" sz="2000" dirty="0" smtClean="0">
                <a:latin typeface="Arial" pitchFamily="34" charset="0"/>
                <a:cs typeface="Arial" pitchFamily="34" charset="0"/>
              </a:rPr>
              <a:t>Competitors</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Partners</a:t>
            </a:r>
            <a:endParaRPr lang="en-GB" sz="2000" dirty="0">
              <a:latin typeface="Arial" pitchFamily="34" charset="0"/>
              <a:cs typeface="Arial" pitchFamily="34" charset="0"/>
            </a:endParaRPr>
          </a:p>
        </p:txBody>
      </p:sp>
      <p:sp>
        <p:nvSpPr>
          <p:cNvPr id="2" name="Pil op 1"/>
          <p:cNvSpPr/>
          <p:nvPr/>
        </p:nvSpPr>
        <p:spPr>
          <a:xfrm>
            <a:off x="4613151" y="4338706"/>
            <a:ext cx="346325" cy="478342"/>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3" name="Højrepil 2"/>
          <p:cNvSpPr/>
          <p:nvPr/>
        </p:nvSpPr>
        <p:spPr>
          <a:xfrm rot="2525041">
            <a:off x="2753858" y="2980223"/>
            <a:ext cx="566806" cy="30179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sp>
        <p:nvSpPr>
          <p:cNvPr id="14" name="Højrepil 13"/>
          <p:cNvSpPr/>
          <p:nvPr/>
        </p:nvSpPr>
        <p:spPr>
          <a:xfrm rot="6899730">
            <a:off x="6046542" y="2914609"/>
            <a:ext cx="566806" cy="30179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cxnSp>
        <p:nvCxnSpPr>
          <p:cNvPr id="5" name="Lige pilforbindelse 4"/>
          <p:cNvCxnSpPr/>
          <p:nvPr/>
        </p:nvCxnSpPr>
        <p:spPr>
          <a:xfrm>
            <a:off x="3438271" y="2175439"/>
            <a:ext cx="2348175" cy="0"/>
          </a:xfrm>
          <a:prstGeom prst="straightConnector1">
            <a:avLst/>
          </a:prstGeom>
          <a:ln w="38100" cmpd="sng">
            <a:headEnd type="arrow"/>
            <a:tailEnd type="arrow"/>
          </a:ln>
        </p:spPr>
        <p:style>
          <a:lnRef idx="2">
            <a:schemeClr val="accent1"/>
          </a:lnRef>
          <a:fillRef idx="0">
            <a:schemeClr val="accent1"/>
          </a:fillRef>
          <a:effectRef idx="1">
            <a:schemeClr val="accent1"/>
          </a:effectRef>
          <a:fontRef idx="minor">
            <a:schemeClr val="tx1"/>
          </a:fontRef>
        </p:style>
      </p:cxnSp>
      <p:sp>
        <p:nvSpPr>
          <p:cNvPr id="4" name="Pladsholder til sidefod 3"/>
          <p:cNvSpPr>
            <a:spLocks noGrp="1"/>
          </p:cNvSpPr>
          <p:nvPr>
            <p:ph type="ftr" sz="quarter" idx="11"/>
          </p:nvPr>
        </p:nvSpPr>
        <p:spPr/>
        <p:txBody>
          <a:bodyPr/>
          <a:lstStyle/>
          <a:p>
            <a:r>
              <a:rPr lang="da-DK" smtClean="0"/>
              <a:t>Hans Joergen Knudsen, NCE</a:t>
            </a:r>
            <a:endParaRPr lang="da-DK"/>
          </a:p>
        </p:txBody>
      </p:sp>
      <p:pic>
        <p:nvPicPr>
          <p:cNvPr id="17" name="Picture 10" descr="Logo.png"/>
          <p:cNvPicPr>
            <a:picLocks noChangeAspect="1"/>
          </p:cNvPicPr>
          <p:nvPr/>
        </p:nvPicPr>
        <p:blipFill>
          <a:blip r:embed="rId3">
            <a:extLst>
              <a:ext uri="{28A0092B-C50C-407E-A947-70E740481C1C}">
                <a14:useLocalDpi xmlns:a14="http://schemas.microsoft.com/office/drawing/2010/main" val="0"/>
              </a:ext>
            </a:extLst>
          </a:blip>
          <a:srcRect t="25082" b="37543"/>
          <a:stretch>
            <a:fillRect/>
          </a:stretch>
        </p:blipFill>
        <p:spPr bwMode="auto">
          <a:xfrm>
            <a:off x="7451550" y="382562"/>
            <a:ext cx="114300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468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10" grpId="0"/>
      <p:bldP spid="11" grpId="0"/>
      <p:bldP spid="2" grpId="0" animBg="1"/>
      <p:bldP spid="3" grpId="0" animBg="1"/>
      <p:bldP spid="14" grpId="0" animBg="1"/>
    </p:bldLst>
  </p:timing>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6633</TotalTime>
  <Words>1219</Words>
  <Application>Microsoft Office PowerPoint</Application>
  <PresentationFormat>Diaprojekcija na zaslonu (4:3)</PresentationFormat>
  <Paragraphs>329</Paragraphs>
  <Slides>20</Slides>
  <Notes>1</Notes>
  <HiddenSlides>0</HiddenSlides>
  <MMClips>0</MMClips>
  <ScaleCrop>false</ScaleCrop>
  <HeadingPairs>
    <vt:vector size="4" baseType="variant">
      <vt:variant>
        <vt:lpstr>Tema</vt:lpstr>
      </vt:variant>
      <vt:variant>
        <vt:i4>1</vt:i4>
      </vt:variant>
      <vt:variant>
        <vt:lpstr>Naslovi diapozitivov</vt:lpstr>
      </vt:variant>
      <vt:variant>
        <vt:i4>20</vt:i4>
      </vt:variant>
    </vt:vector>
  </HeadingPairs>
  <TitlesOfParts>
    <vt:vector size="21" baseType="lpstr">
      <vt:lpstr>Kontortema</vt:lpstr>
      <vt:lpstr>Quality assurance in Danish VET 1991 - 2015</vt:lpstr>
      <vt:lpstr>Who am I?</vt:lpstr>
      <vt:lpstr>PowerPointova predstavitev</vt:lpstr>
      <vt:lpstr>PowerPointova predstavitev</vt:lpstr>
      <vt:lpstr>The legislation 1991</vt:lpstr>
      <vt:lpstr>Overall management of the VET school</vt:lpstr>
      <vt:lpstr>The taximeter principle</vt:lpstr>
      <vt:lpstr>The general picture – after 1991</vt:lpstr>
      <vt:lpstr>Expectations to the VET schools</vt:lpstr>
      <vt:lpstr>Political objectives for VET education</vt:lpstr>
      <vt:lpstr>PowerPointova predstavitev</vt:lpstr>
      <vt:lpstr>From Q90 to the Excellence model (EFQM)</vt:lpstr>
      <vt:lpstr>PowerPointova predstavitev</vt:lpstr>
      <vt:lpstr>The Excellence model (EFQM)</vt:lpstr>
      <vt:lpstr>PowerPointova predstavitev</vt:lpstr>
      <vt:lpstr>PowerPointova predstavitev</vt:lpstr>
      <vt:lpstr>PowerPointova predstavitev</vt:lpstr>
      <vt:lpstr>A new VET-reform (2014), and new objectives</vt:lpstr>
      <vt:lpstr>PowerPointova predstavitev</vt:lpstr>
      <vt:lpstr>The Excellence model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Hans Joergen Knudsen</dc:creator>
  <cp:lastModifiedBy>Tanja Taštanoska</cp:lastModifiedBy>
  <cp:revision>122</cp:revision>
  <dcterms:created xsi:type="dcterms:W3CDTF">2015-10-13T15:56:54Z</dcterms:created>
  <dcterms:modified xsi:type="dcterms:W3CDTF">2015-12-03T10:59:57Z</dcterms:modified>
</cp:coreProperties>
</file>