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5" d="100"/>
          <a:sy n="75" d="100"/>
        </p:scale>
        <p:origin x="551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6B3-C5BA-4E2A-8B34-7DB9E790E710}" type="datetimeFigureOut">
              <a:rPr lang="sl-SI" smtClean="0"/>
              <a:t>19.8.2015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8AD3-AF5A-48A3-92D9-70F319C01A3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0343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6B3-C5BA-4E2A-8B34-7DB9E790E710}" type="datetimeFigureOut">
              <a:rPr lang="sl-SI" smtClean="0"/>
              <a:t>19.8.2015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8AD3-AF5A-48A3-92D9-70F319C01A3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3433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6B3-C5BA-4E2A-8B34-7DB9E790E710}" type="datetimeFigureOut">
              <a:rPr lang="sl-SI" smtClean="0"/>
              <a:t>19.8.2015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8AD3-AF5A-48A3-92D9-70F319C01A3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9292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6B3-C5BA-4E2A-8B34-7DB9E790E710}" type="datetimeFigureOut">
              <a:rPr lang="sl-SI" smtClean="0"/>
              <a:t>19.8.2015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8AD3-AF5A-48A3-92D9-70F319C01A3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6214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6B3-C5BA-4E2A-8B34-7DB9E790E710}" type="datetimeFigureOut">
              <a:rPr lang="sl-SI" smtClean="0"/>
              <a:t>19.8.2015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8AD3-AF5A-48A3-92D9-70F319C01A3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1488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6B3-C5BA-4E2A-8B34-7DB9E790E710}" type="datetimeFigureOut">
              <a:rPr lang="sl-SI" smtClean="0"/>
              <a:t>19.8.2015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8AD3-AF5A-48A3-92D9-70F319C01A3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909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6B3-C5BA-4E2A-8B34-7DB9E790E710}" type="datetimeFigureOut">
              <a:rPr lang="sl-SI" smtClean="0"/>
              <a:t>19.8.2015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8AD3-AF5A-48A3-92D9-70F319C01A3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282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6B3-C5BA-4E2A-8B34-7DB9E790E710}" type="datetimeFigureOut">
              <a:rPr lang="sl-SI" smtClean="0"/>
              <a:t>19.8.2015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8AD3-AF5A-48A3-92D9-70F319C01A3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8886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6B3-C5BA-4E2A-8B34-7DB9E790E710}" type="datetimeFigureOut">
              <a:rPr lang="sl-SI" smtClean="0"/>
              <a:t>19.8.2015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8AD3-AF5A-48A3-92D9-70F319C01A3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7132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6B3-C5BA-4E2A-8B34-7DB9E790E710}" type="datetimeFigureOut">
              <a:rPr lang="sl-SI" smtClean="0"/>
              <a:t>19.8.2015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8AD3-AF5A-48A3-92D9-70F319C01A3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24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6B3-C5BA-4E2A-8B34-7DB9E790E710}" type="datetimeFigureOut">
              <a:rPr lang="sl-SI" smtClean="0"/>
              <a:t>19.8.2015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8AD3-AF5A-48A3-92D9-70F319C01A3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04536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1B6B3-C5BA-4E2A-8B34-7DB9E790E710}" type="datetimeFigureOut">
              <a:rPr lang="sl-SI" smtClean="0"/>
              <a:t>19.8.2015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88AD3-AF5A-48A3-92D9-70F319C01A3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798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l-SI" sz="5400" dirty="0" smtClean="0"/>
              <a:t>Strategije za doseganje ciljev formativnega spremljanja</a:t>
            </a:r>
            <a:endParaRPr lang="sl-SI" sz="5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endParaRPr lang="sl-SI" dirty="0" smtClean="0"/>
          </a:p>
          <a:p>
            <a:endParaRPr lang="sl-SI" dirty="0"/>
          </a:p>
          <a:p>
            <a:r>
              <a:rPr lang="sl-SI" dirty="0" smtClean="0"/>
              <a:t>Vojko Kunaver, avgust 2015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5093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sl-SI" dirty="0" smtClean="0"/>
              <a:t>Cilji formativnega spremljanja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sl-SI" sz="4000" dirty="0" smtClean="0"/>
              <a:t>Določiti, kje so učitelji pri svojem poučevanju</a:t>
            </a:r>
          </a:p>
          <a:p>
            <a:r>
              <a:rPr lang="sl-SI" sz="4000" dirty="0" smtClean="0"/>
              <a:t>Določiti, kako priti do cilja</a:t>
            </a:r>
          </a:p>
          <a:p>
            <a:r>
              <a:rPr lang="sl-SI" sz="4000" dirty="0" smtClean="0"/>
              <a:t>Spoznati, razumeti, razviti svoje lastne zmožnosti</a:t>
            </a:r>
          </a:p>
          <a:p>
            <a:r>
              <a:rPr lang="sl-SI" sz="4000" dirty="0" smtClean="0"/>
              <a:t>Pomembno je določiti cilje, kaj in s katero dejavnostjo jih bomo uresničili</a:t>
            </a:r>
          </a:p>
          <a:p>
            <a:r>
              <a:rPr lang="sl-SI" sz="4000" dirty="0" smtClean="0"/>
              <a:t>Kako pridobljeno uporabiti pri drugih predmetih, v bodočem poklicu, v življenju</a:t>
            </a:r>
          </a:p>
          <a:p>
            <a:r>
              <a:rPr lang="sl-SI" sz="4000" dirty="0" smtClean="0"/>
              <a:t>Od tu lahko učitelj in dijak opredelita kriterije spremljanja</a:t>
            </a:r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386376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sl-SI" dirty="0" smtClean="0"/>
              <a:t>Pet ključnih strategij formativnega spremljanja </a:t>
            </a:r>
            <a:r>
              <a:rPr lang="sl-SI" sz="2800" dirty="0" smtClean="0"/>
              <a:t>(</a:t>
            </a:r>
            <a:r>
              <a:rPr lang="sl-SI" sz="2800" dirty="0" err="1" smtClean="0"/>
              <a:t>Wiliam</a:t>
            </a:r>
            <a:r>
              <a:rPr lang="sl-SI" sz="2800" dirty="0" smtClean="0"/>
              <a:t>. 2013, str. 123)</a:t>
            </a:r>
            <a:endParaRPr lang="sl-SI" sz="28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sl-SI" dirty="0" smtClean="0"/>
              <a:t>Razjasnitev, soudeleženost pri odločanju in razumevanje namenov učenja ter kriterijev za uspeh</a:t>
            </a:r>
          </a:p>
          <a:p>
            <a:r>
              <a:rPr lang="sl-SI" u="sng" dirty="0" smtClean="0"/>
              <a:t>Priprava takšnih dejavnosti v razredu, s katerimi je možno pridobiti dokaze o učenju</a:t>
            </a:r>
          </a:p>
          <a:p>
            <a:r>
              <a:rPr lang="sl-SI" dirty="0" smtClean="0"/>
              <a:t>Zagotavljanje povratnih informacij, ki učence pomikajo naprej</a:t>
            </a:r>
          </a:p>
          <a:p>
            <a:r>
              <a:rPr lang="sl-SI" dirty="0" smtClean="0"/>
              <a:t>Aktiviranje dijakov, da postanejo drug drugemu vir poučevanja</a:t>
            </a:r>
          </a:p>
          <a:p>
            <a:r>
              <a:rPr lang="sl-SI" u="sng" dirty="0" smtClean="0"/>
              <a:t>Aktiviranje dijakov, za samoobvladovanje njihovega učenja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1158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sl-SI" dirty="0" smtClean="0"/>
              <a:t>Dejavnosti za uresničevanje strategij FS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sl-SI" dirty="0" smtClean="0"/>
              <a:t>Dijaka seznanimo z jasnim in razumljivim namenom učenja in sooblikujemo cilje in kriterije uspešnosti (na konkretnem vsebinskem sklopu)</a:t>
            </a:r>
          </a:p>
          <a:p>
            <a:r>
              <a:rPr lang="sl-SI" dirty="0" smtClean="0"/>
              <a:t>Organiziramo raznolike učne dejavnosti, ki sledijo ciljem in kriterijem uspešnosti </a:t>
            </a:r>
            <a:r>
              <a:rPr lang="sl-SI" dirty="0"/>
              <a:t>(na konkretnem vsebinskem sklopu)</a:t>
            </a:r>
          </a:p>
          <a:p>
            <a:r>
              <a:rPr lang="sl-SI" dirty="0" smtClean="0"/>
              <a:t>Omogočimo pridobivanje različnih dokazov o učenju, o pridobljenem znanju, razumevanju </a:t>
            </a:r>
            <a:r>
              <a:rPr lang="sl-SI" dirty="0"/>
              <a:t>in veščinah (na konkretnem vsebinskem sklopu</a:t>
            </a:r>
            <a:r>
              <a:rPr lang="sl-SI" dirty="0" smtClean="0"/>
              <a:t>)</a:t>
            </a:r>
          </a:p>
          <a:p>
            <a:r>
              <a:rPr lang="sl-SI" u="sng" dirty="0" smtClean="0"/>
              <a:t>Osmislimo učenje na konkretnem tematskem sklopu!</a:t>
            </a:r>
            <a:endParaRPr lang="sl-SI" u="sng" dirty="0"/>
          </a:p>
          <a:p>
            <a:endParaRPr lang="sl-SI" u="sng" dirty="0"/>
          </a:p>
        </p:txBody>
      </p:sp>
    </p:spTree>
    <p:extLst>
      <p:ext uri="{BB962C8B-B14F-4D97-AF65-F5344CB8AC3E}">
        <p14:creationId xmlns:p14="http://schemas.microsoft.com/office/powerpoint/2010/main" val="2375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sl-SI" dirty="0" smtClean="0"/>
              <a:t>Konkretizacija strategij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solidFill>
            <a:srgbClr val="FFCCCC"/>
          </a:solidFill>
        </p:spPr>
        <p:txBody>
          <a:bodyPr/>
          <a:lstStyle/>
          <a:p>
            <a:r>
              <a:rPr lang="sl-SI" dirty="0" smtClean="0"/>
              <a:t>Viri in literatura: Kaj in kje izbrati, kakšne so prednosti in slabosti (Dilema: enciklopedija ali </a:t>
            </a:r>
            <a:r>
              <a:rPr lang="sl-SI" dirty="0" err="1" smtClean="0"/>
              <a:t>wikipedia</a:t>
            </a:r>
            <a:r>
              <a:rPr lang="sl-SI" dirty="0" smtClean="0"/>
              <a:t> (internet))</a:t>
            </a:r>
          </a:p>
          <a:p>
            <a:r>
              <a:rPr lang="sl-SI" dirty="0" smtClean="0"/>
              <a:t>Ali dijaki znajo kaj poiskati sami, ali potrebujejo pomoč?</a:t>
            </a:r>
          </a:p>
          <a:p>
            <a:r>
              <a:rPr lang="sl-SI" dirty="0" smtClean="0"/>
              <a:t>Ali dijake tako delo </a:t>
            </a:r>
            <a:r>
              <a:rPr lang="sl-SI" smtClean="0"/>
              <a:t>(sploh) </a:t>
            </a:r>
            <a:r>
              <a:rPr lang="sl-SI" dirty="0" smtClean="0"/>
              <a:t>zanima, so motivirani?</a:t>
            </a:r>
          </a:p>
          <a:p>
            <a:r>
              <a:rPr lang="sl-SI" dirty="0" smtClean="0"/>
              <a:t>Bralne strategije, kako berejo, </a:t>
            </a:r>
            <a:r>
              <a:rPr lang="sl-SI" i="1" dirty="0" smtClean="0"/>
              <a:t>če sploh kaj berejo</a:t>
            </a:r>
            <a:r>
              <a:rPr lang="sl-SI" dirty="0" smtClean="0"/>
              <a:t>, ali razumejo kar preberejo?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876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sl-SI" dirty="0" smtClean="0"/>
              <a:t>Delavnica: Druga svetovna vojna </a:t>
            </a:r>
            <a:br>
              <a:rPr lang="sl-SI" dirty="0" smtClean="0"/>
            </a:br>
            <a:r>
              <a:rPr lang="sl-SI" dirty="0" smtClean="0"/>
              <a:t>Skupine A, B in C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sl-SI" dirty="0" smtClean="0">
                <a:solidFill>
                  <a:srgbClr val="00B050"/>
                </a:solidFill>
              </a:rPr>
              <a:t>Kako bomo uresničili zastavljene cilje iz UN (SSI) </a:t>
            </a:r>
            <a:r>
              <a:rPr lang="sl-SI" b="1" dirty="0" smtClean="0">
                <a:solidFill>
                  <a:srgbClr val="00B050"/>
                </a:solidFill>
              </a:rPr>
              <a:t>A</a:t>
            </a:r>
          </a:p>
          <a:p>
            <a:r>
              <a:rPr lang="sl-SI" dirty="0" smtClean="0">
                <a:solidFill>
                  <a:srgbClr val="00B050"/>
                </a:solidFill>
              </a:rPr>
              <a:t>Katere standardne vire in literaturo izbrati? </a:t>
            </a:r>
            <a:r>
              <a:rPr lang="sl-SI" b="1" dirty="0" smtClean="0">
                <a:solidFill>
                  <a:srgbClr val="00B050"/>
                </a:solidFill>
              </a:rPr>
              <a:t>A</a:t>
            </a:r>
          </a:p>
          <a:p>
            <a:r>
              <a:rPr lang="sl-SI" dirty="0" smtClean="0"/>
              <a:t> </a:t>
            </a:r>
            <a:r>
              <a:rPr lang="sl-SI" dirty="0" smtClean="0">
                <a:solidFill>
                  <a:schemeClr val="accent2"/>
                </a:solidFill>
              </a:rPr>
              <a:t>Katere vire bi še lahko izbrali, predlagali dijakom? </a:t>
            </a:r>
            <a:r>
              <a:rPr lang="sl-SI" b="1" dirty="0" smtClean="0">
                <a:solidFill>
                  <a:schemeClr val="accent2"/>
                </a:solidFill>
              </a:rPr>
              <a:t>B</a:t>
            </a:r>
          </a:p>
          <a:p>
            <a:r>
              <a:rPr lang="sl-SI" u="sng" dirty="0" smtClean="0">
                <a:solidFill>
                  <a:schemeClr val="accent2"/>
                </a:solidFill>
              </a:rPr>
              <a:t>Katere spretnosti in veščine bodo pri tem razvijali? </a:t>
            </a:r>
            <a:r>
              <a:rPr lang="sl-SI" b="1" u="sng" dirty="0" smtClean="0">
                <a:solidFill>
                  <a:schemeClr val="accent2"/>
                </a:solidFill>
              </a:rPr>
              <a:t>B</a:t>
            </a:r>
          </a:p>
          <a:p>
            <a:r>
              <a:rPr lang="sl-SI" b="1" u="sng" dirty="0" smtClean="0">
                <a:solidFill>
                  <a:srgbClr val="FF0000"/>
                </a:solidFill>
              </a:rPr>
              <a:t>Dokazi – rezultati: </a:t>
            </a:r>
          </a:p>
          <a:p>
            <a:r>
              <a:rPr lang="sl-SI" dirty="0" smtClean="0">
                <a:solidFill>
                  <a:schemeClr val="accent5"/>
                </a:solidFill>
              </a:rPr>
              <a:t>Plakat ali seminarska? Okrogla miza ali razredni kviz? </a:t>
            </a:r>
            <a:r>
              <a:rPr lang="sl-SI" dirty="0" err="1" smtClean="0">
                <a:solidFill>
                  <a:schemeClr val="accent5"/>
                </a:solidFill>
              </a:rPr>
              <a:t>Portfolio</a:t>
            </a:r>
            <a:r>
              <a:rPr lang="sl-SI" dirty="0" smtClean="0">
                <a:solidFill>
                  <a:schemeClr val="accent5"/>
                </a:solidFill>
              </a:rPr>
              <a:t> (ki ga preverim)? </a:t>
            </a:r>
            <a:r>
              <a:rPr lang="sl-SI" b="1" dirty="0" smtClean="0">
                <a:solidFill>
                  <a:schemeClr val="accent5"/>
                </a:solidFill>
              </a:rPr>
              <a:t>C</a:t>
            </a:r>
          </a:p>
          <a:p>
            <a:r>
              <a:rPr lang="sl-SI" dirty="0" smtClean="0">
                <a:solidFill>
                  <a:schemeClr val="accent5"/>
                </a:solidFill>
              </a:rPr>
              <a:t>Kaj je bolje (+ in -), s čem bomo bolje uresničili sprotno preverjanje znanja? </a:t>
            </a:r>
            <a:r>
              <a:rPr lang="sl-SI" b="1" dirty="0" smtClean="0">
                <a:solidFill>
                  <a:schemeClr val="accent5"/>
                </a:solidFill>
              </a:rPr>
              <a:t>C</a:t>
            </a:r>
            <a:endParaRPr lang="sl-SI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73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sl-SI" dirty="0" smtClean="0"/>
              <a:t>Namesto zaključka…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sl-SI" dirty="0" smtClean="0"/>
              <a:t>Sprotno preverjanje (formativno spremljanje) pri majhnem fondu ur lahko pomeni težavo, učitelj se trudi uresničiti cilje UN, časa za sprotno preverjanje pa zmanjkuje…</a:t>
            </a:r>
          </a:p>
          <a:p>
            <a:r>
              <a:rPr lang="sl-SI" dirty="0" smtClean="0"/>
              <a:t>Včasih se zdi, kot da se dijakom te teme ne zdijo pomembne, vendar, ali je res tako?</a:t>
            </a:r>
          </a:p>
          <a:p>
            <a:r>
              <a:rPr lang="sl-SI" dirty="0" smtClean="0"/>
              <a:t>Na primeru druge svetovne vojne se lahko marsičesa naučimo, temeljno sporočilo pa mora biti: vojna ne rešuje ničesar, nasilje rodi nasilje! Posledice?....</a:t>
            </a:r>
          </a:p>
          <a:p>
            <a:r>
              <a:rPr lang="sl-SI" dirty="0" smtClean="0"/>
              <a:t>Temeljno sporočilo (odnosni cilj) – tudi v današnjem času divjajo vojne, ali jih lahko ustavimo?</a:t>
            </a:r>
          </a:p>
          <a:p>
            <a:r>
              <a:rPr lang="sl-SI" dirty="0" smtClean="0"/>
              <a:t>Ljudje danes bežijo (bežimo?) pred nasiljem in vojnami. Kako si to razlagamo in kako to skušamo razumeti?</a:t>
            </a:r>
            <a:endParaRPr lang="sl-SI" dirty="0"/>
          </a:p>
        </p:txBody>
      </p:sp>
      <p:pic>
        <p:nvPicPr>
          <p:cNvPr id="7" name="Označba mesta vsebine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19800" y="2209800"/>
            <a:ext cx="5344170" cy="346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9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471</Words>
  <Application>Microsoft Office PowerPoint</Application>
  <PresentationFormat>Širokozaslonsko</PresentationFormat>
  <Paragraphs>41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Officeova tema</vt:lpstr>
      <vt:lpstr>Strategije za doseganje ciljev formativnega spremljanja</vt:lpstr>
      <vt:lpstr>Cilji formativnega spremljanja</vt:lpstr>
      <vt:lpstr>Pet ključnih strategij formativnega spremljanja (Wiliam. 2013, str. 123)</vt:lpstr>
      <vt:lpstr>Dejavnosti za uresničevanje strategij FS</vt:lpstr>
      <vt:lpstr>Konkretizacija strategij</vt:lpstr>
      <vt:lpstr>Delavnica: Druga svetovna vojna  Skupine A, B in C</vt:lpstr>
      <vt:lpstr>Namesto zaključka…</vt:lpstr>
    </vt:vector>
  </TitlesOfParts>
  <Company>Zavod RS za šolstvo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Strategije za doseganje ciljev formativnega spremljanja</dc:title>
  <dc:creator>Vojko Kunaver</dc:creator>
  <cp:lastModifiedBy>Vojko Kunaver</cp:lastModifiedBy>
  <cp:revision>31</cp:revision>
  <dcterms:created xsi:type="dcterms:W3CDTF">2015-08-17T10:19:38Z</dcterms:created>
  <dcterms:modified xsi:type="dcterms:W3CDTF">2015-08-19T11:20:06Z</dcterms:modified>
</cp:coreProperties>
</file>