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4" r:id="rId1"/>
  </p:sldMasterIdLst>
  <p:sldIdLst>
    <p:sldId id="280" r:id="rId2"/>
    <p:sldId id="281" r:id="rId3"/>
    <p:sldId id="284" r:id="rId4"/>
    <p:sldId id="258" r:id="rId5"/>
    <p:sldId id="259" r:id="rId6"/>
    <p:sldId id="260" r:id="rId7"/>
    <p:sldId id="282" r:id="rId8"/>
    <p:sldId id="256" r:id="rId9"/>
    <p:sldId id="261" r:id="rId10"/>
    <p:sldId id="264" r:id="rId11"/>
    <p:sldId id="272" r:id="rId12"/>
    <p:sldId id="262" r:id="rId13"/>
    <p:sldId id="274" r:id="rId14"/>
    <p:sldId id="277" r:id="rId15"/>
    <p:sldId id="275" r:id="rId16"/>
    <p:sldId id="276" r:id="rId17"/>
    <p:sldId id="267" r:id="rId18"/>
    <p:sldId id="269" r:id="rId19"/>
    <p:sldId id="286" r:id="rId20"/>
    <p:sldId id="287" r:id="rId21"/>
    <p:sldId id="289" r:id="rId22"/>
    <p:sldId id="290" r:id="rId23"/>
    <p:sldId id="291"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9" d="100"/>
          <a:sy n="119" d="100"/>
        </p:scale>
        <p:origin x="-96"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l-SI" smtClean="0"/>
              <a:t>Uredite slog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813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2BE451C3-0FF4-47C4-B829-773ADF60F88C}" type="datetimeFigureOut">
              <a:rPr lang="en-US" smtClean="0"/>
              <a:t>8/26/2015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8564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l-SI" smtClean="0"/>
              <a:t>Uredite slog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BE451C3-0FF4-47C4-B829-773ADF60F88C}" type="datetimeFigureOut">
              <a:rPr lang="en-US" smtClean="0"/>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7273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l-SI" smtClean="0"/>
              <a:t>Uredite slog naslova matrice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BE451C3-0FF4-47C4-B829-773ADF60F88C}" type="datetimeFigureOut">
              <a:rPr lang="en-US" smtClean="0"/>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739906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BE451C3-0FF4-47C4-B829-773ADF60F88C}" type="datetimeFigureOut">
              <a:rPr lang="en-US" smtClean="0"/>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4030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8/26/2015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94429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8/26/2015</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97796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52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l-SI" smtClean="0"/>
              <a:t>Uredite slog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61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87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F34E6425-0181-43F2-84FC-787E803FD2F8}" type="datetimeFigureOut">
              <a:rPr lang="en-US" smtClean="0"/>
              <a:t>8/26/2015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96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8/26/2015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722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8/26/2015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479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8/26/2015</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081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8/26/2015</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275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7" name="Date Placeholder 4"/>
          <p:cNvSpPr>
            <a:spLocks noGrp="1"/>
          </p:cNvSpPr>
          <p:nvPr>
            <p:ph type="dt" sz="half" idx="10"/>
          </p:nvPr>
        </p:nvSpPr>
        <p:spPr/>
        <p:txBody>
          <a:bodyPr/>
          <a:lstStyle/>
          <a:p>
            <a:fld id="{2BE451C3-0FF4-47C4-B829-773ADF60F88C}" type="datetimeFigureOut">
              <a:rPr lang="en-US" smtClean="0"/>
              <a:t>8/26/2015</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168901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5E72C73-2D91-4E12-BA25-F0AA0C03599B}" type="datetimeFigureOut">
              <a:rPr lang="en-US" smtClean="0"/>
              <a:t>8/26/2015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81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l-SI" smtClean="0"/>
              <a:t>Uredite slog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8/26/2015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5726708"/>
      </p:ext>
    </p:extLst>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ijz.si/"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Tt1j-6HNAs" TargetMode="External"/><Relationship Id="rId7" Type="http://schemas.openxmlformats.org/officeDocument/2006/relationships/hyperlink" Target="https://www.youtube.com/watch?v=u1sh_XGKJ-Q" TargetMode="External"/><Relationship Id="rId2" Type="http://schemas.openxmlformats.org/officeDocument/2006/relationships/hyperlink" Target="https://www.youtube.com/watch?v=XxB7M9aw1HQ" TargetMode="External"/><Relationship Id="rId1" Type="http://schemas.openxmlformats.org/officeDocument/2006/relationships/slideLayout" Target="../slideLayouts/slideLayout2.xml"/><Relationship Id="rId6" Type="http://schemas.openxmlformats.org/officeDocument/2006/relationships/hyperlink" Target="https://www.youtube.com/watch?v=mN5ZwgT8fMw" TargetMode="External"/><Relationship Id="rId5" Type="http://schemas.openxmlformats.org/officeDocument/2006/relationships/hyperlink" Target="https://www.youtube.com/watch?v=2zTibl1a6Sg" TargetMode="External"/><Relationship Id="rId4" Type="http://schemas.openxmlformats.org/officeDocument/2006/relationships/hyperlink" Target="https://www.youtube.com/watch?v=U4T8kXRVw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075aWDdZUl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04551" y="1169559"/>
            <a:ext cx="10225825" cy="1785327"/>
          </a:xfrm>
        </p:spPr>
        <p:txBody>
          <a:bodyPr/>
          <a:lstStyle/>
          <a:p>
            <a:pPr algn="ctr"/>
            <a:r>
              <a:rPr lang="sl-SI" sz="6000" b="1" dirty="0" smtClean="0">
                <a:latin typeface="Calibri" panose="020F0502020204030204" pitchFamily="34" charset="0"/>
              </a:rPr>
              <a:t/>
            </a:r>
            <a:br>
              <a:rPr lang="sl-SI" sz="6000" b="1" dirty="0" smtClean="0">
                <a:latin typeface="Calibri" panose="020F0502020204030204" pitchFamily="34" charset="0"/>
              </a:rPr>
            </a:br>
            <a:r>
              <a:rPr lang="sl-SI" sz="6000" b="1" dirty="0">
                <a:latin typeface="Calibri" panose="020F0502020204030204" pitchFamily="34" charset="0"/>
              </a:rPr>
              <a:t/>
            </a:r>
            <a:br>
              <a:rPr lang="sl-SI" sz="6000" b="1" dirty="0">
                <a:latin typeface="Calibri" panose="020F0502020204030204" pitchFamily="34" charset="0"/>
              </a:rPr>
            </a:br>
            <a:r>
              <a:rPr lang="sl-SI" sz="6000" b="1" dirty="0" smtClean="0">
                <a:latin typeface="Calibri" panose="020F0502020204030204" pitchFamily="34" charset="0"/>
              </a:rPr>
              <a:t/>
            </a:r>
            <a:br>
              <a:rPr lang="sl-SI" sz="6000" b="1" dirty="0" smtClean="0">
                <a:latin typeface="Calibri" panose="020F0502020204030204" pitchFamily="34" charset="0"/>
              </a:rPr>
            </a:br>
            <a:r>
              <a:rPr lang="sl-SI" sz="6000" b="1" dirty="0">
                <a:latin typeface="Calibri" panose="020F0502020204030204" pitchFamily="34" charset="0"/>
              </a:rPr>
              <a:t/>
            </a:r>
            <a:br>
              <a:rPr lang="sl-SI" sz="6000" b="1" dirty="0">
                <a:latin typeface="Calibri" panose="020F0502020204030204" pitchFamily="34" charset="0"/>
              </a:rPr>
            </a:br>
            <a:r>
              <a:rPr lang="sl-SI" sz="6000" b="1" dirty="0" smtClean="0">
                <a:latin typeface="Calibri" panose="020F0502020204030204" pitchFamily="34" charset="0"/>
              </a:rPr>
              <a:t/>
            </a:r>
            <a:br>
              <a:rPr lang="sl-SI" sz="6000" b="1" dirty="0" smtClean="0">
                <a:latin typeface="Calibri" panose="020F0502020204030204" pitchFamily="34" charset="0"/>
              </a:rPr>
            </a:br>
            <a:r>
              <a:rPr lang="sl-SI" sz="6000" b="1" dirty="0" smtClean="0">
                <a:latin typeface="Calibri" panose="020F0502020204030204" pitchFamily="34" charset="0"/>
              </a:rPr>
              <a:t>PRIMERI AKTIVNEGA UČENJA PRI POUKU DRUŽBOSLOVJA</a:t>
            </a:r>
            <a:endParaRPr lang="sl-SI" sz="6000" b="1" dirty="0">
              <a:latin typeface="Calibri" panose="020F0502020204030204" pitchFamily="34" charset="0"/>
            </a:endParaRPr>
          </a:p>
        </p:txBody>
      </p:sp>
      <p:sp>
        <p:nvSpPr>
          <p:cNvPr id="3" name="Podnaslov 2"/>
          <p:cNvSpPr>
            <a:spLocks noGrp="1"/>
          </p:cNvSpPr>
          <p:nvPr>
            <p:ph type="subTitle" idx="1"/>
          </p:nvPr>
        </p:nvSpPr>
        <p:spPr>
          <a:xfrm>
            <a:off x="1004551" y="6134365"/>
            <a:ext cx="9813702" cy="592428"/>
          </a:xfrm>
        </p:spPr>
        <p:txBody>
          <a:bodyPr>
            <a:normAutofit/>
          </a:bodyPr>
          <a:lstStyle/>
          <a:p>
            <a:pPr algn="ctr"/>
            <a:r>
              <a:rPr lang="sl-SI" sz="2800" b="1" dirty="0" smtClean="0">
                <a:solidFill>
                  <a:schemeClr val="tx1"/>
                </a:solidFill>
                <a:latin typeface="Calibri" panose="020F0502020204030204" pitchFamily="34" charset="0"/>
              </a:rPr>
              <a:t>Mojca </a:t>
            </a:r>
            <a:r>
              <a:rPr lang="sl-SI" sz="2800" b="1" dirty="0" err="1" smtClean="0">
                <a:solidFill>
                  <a:schemeClr val="tx1"/>
                </a:solidFill>
                <a:latin typeface="Calibri" panose="020F0502020204030204" pitchFamily="34" charset="0"/>
              </a:rPr>
              <a:t>ogorelc</a:t>
            </a:r>
            <a:r>
              <a:rPr lang="sl-SI" sz="2800" b="1" dirty="0" smtClean="0">
                <a:solidFill>
                  <a:schemeClr val="tx1"/>
                </a:solidFill>
                <a:latin typeface="Calibri" panose="020F0502020204030204" pitchFamily="34" charset="0"/>
              </a:rPr>
              <a:t> , univ. dipl. ped. in soc.</a:t>
            </a:r>
          </a:p>
          <a:p>
            <a:pPr algn="ctr"/>
            <a:endParaRPr lang="sl-SI" sz="3200" b="1" dirty="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a:p>
            <a:pPr algn="ctr"/>
            <a:endParaRPr lang="sl-SI" sz="3200" b="1" dirty="0" smtClean="0">
              <a:solidFill>
                <a:schemeClr val="bg1"/>
              </a:solidFill>
              <a:latin typeface="Calibri" panose="020F0502020204030204" pitchFamily="34" charset="0"/>
            </a:endParaRPr>
          </a:p>
        </p:txBody>
      </p:sp>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9262" y="2954886"/>
            <a:ext cx="4896401" cy="3108645"/>
          </a:xfrm>
          <a:prstGeom prst="rect">
            <a:avLst/>
          </a:prstGeom>
        </p:spPr>
      </p:pic>
    </p:spTree>
    <p:extLst>
      <p:ext uri="{BB962C8B-B14F-4D97-AF65-F5344CB8AC3E}">
        <p14:creationId xmlns:p14="http://schemas.microsoft.com/office/powerpoint/2010/main" val="144205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0287" y="452718"/>
            <a:ext cx="9666513" cy="926138"/>
          </a:xfrm>
        </p:spPr>
        <p:txBody>
          <a:bodyPr/>
          <a:lstStyle/>
          <a:p>
            <a:r>
              <a:rPr lang="sl-SI" b="1" dirty="0" smtClean="0"/>
              <a:t>OBRAVNAVA UT PO ODDELKIH</a:t>
            </a:r>
            <a:endParaRPr lang="sl-SI" b="1" dirty="0"/>
          </a:p>
        </p:txBody>
      </p:sp>
      <p:sp>
        <p:nvSpPr>
          <p:cNvPr id="3" name="Označba mesta vsebine 2"/>
          <p:cNvSpPr>
            <a:spLocks noGrp="1"/>
          </p:cNvSpPr>
          <p:nvPr>
            <p:ph idx="1"/>
          </p:nvPr>
        </p:nvSpPr>
        <p:spPr>
          <a:xfrm>
            <a:off x="290287" y="1625600"/>
            <a:ext cx="11625942" cy="4992913"/>
          </a:xfrm>
        </p:spPr>
        <p:txBody>
          <a:bodyPr>
            <a:normAutofit/>
          </a:bodyPr>
          <a:lstStyle/>
          <a:p>
            <a:r>
              <a:rPr lang="sl-SI" sz="2800" b="1" dirty="0" smtClean="0"/>
              <a:t>Ekonomska in trgovska šola Brežice (program SSI  IN PTI): </a:t>
            </a:r>
          </a:p>
          <a:p>
            <a:pPr marL="0" indent="0">
              <a:buNone/>
            </a:pPr>
            <a:r>
              <a:rPr lang="sl-SI" sz="2800" b="1" dirty="0" smtClean="0"/>
              <a:t>-  2. letnik EKON. TEH. (SOC), </a:t>
            </a:r>
          </a:p>
          <a:p>
            <a:pPr>
              <a:buFontTx/>
              <a:buChar char="-"/>
            </a:pPr>
            <a:r>
              <a:rPr lang="sl-SI" sz="2800" b="1" dirty="0" smtClean="0"/>
              <a:t>1. in 2. letnik PTI  EKON. TEH. (SOC in DRU).</a:t>
            </a:r>
          </a:p>
          <a:p>
            <a:pPr marL="0" indent="0">
              <a:buNone/>
            </a:pPr>
            <a:endParaRPr lang="sl-SI" sz="2800" b="1" dirty="0" smtClean="0"/>
          </a:p>
          <a:p>
            <a:r>
              <a:rPr lang="sl-SI" sz="2800" b="1" dirty="0" smtClean="0"/>
              <a:t>Šolski center Krško –Sevnica</a:t>
            </a:r>
            <a:r>
              <a:rPr lang="sl-SI" sz="2800" b="1" dirty="0"/>
              <a:t> (program </a:t>
            </a:r>
            <a:r>
              <a:rPr lang="sl-SI" sz="2800" b="1" dirty="0" smtClean="0"/>
              <a:t>SSI) :</a:t>
            </a:r>
          </a:p>
          <a:p>
            <a:pPr marL="0" indent="0">
              <a:buNone/>
            </a:pPr>
            <a:r>
              <a:rPr lang="sl-SI" sz="2800" b="1" dirty="0" smtClean="0"/>
              <a:t> - 3. letnik STROJ. TEH. (SOC),</a:t>
            </a:r>
          </a:p>
          <a:p>
            <a:pPr marL="0" indent="0">
              <a:buNone/>
            </a:pPr>
            <a:r>
              <a:rPr lang="sl-SI" sz="2800" b="1" dirty="0" smtClean="0"/>
              <a:t> - 4. letnik ELEKTRO. TEH. (SOC)</a:t>
            </a:r>
          </a:p>
          <a:p>
            <a:pPr marL="0" indent="0">
              <a:buNone/>
            </a:pPr>
            <a:r>
              <a:rPr lang="sl-SI" sz="2800" b="1" dirty="0" smtClean="0"/>
              <a:t> - 4. letnik RAČUN. TEH.  (SOC).</a:t>
            </a:r>
          </a:p>
          <a:p>
            <a:endParaRPr lang="sl-SI" sz="2800" dirty="0"/>
          </a:p>
        </p:txBody>
      </p:sp>
    </p:spTree>
    <p:extLst>
      <p:ext uri="{BB962C8B-B14F-4D97-AF65-F5344CB8AC3E}">
        <p14:creationId xmlns:p14="http://schemas.microsoft.com/office/powerpoint/2010/main" val="3711119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4850" y="452718"/>
            <a:ext cx="9715984" cy="1105626"/>
          </a:xfrm>
        </p:spPr>
        <p:txBody>
          <a:bodyPr/>
          <a:lstStyle/>
          <a:p>
            <a:r>
              <a:rPr lang="sl-SI" b="1" dirty="0" smtClean="0"/>
              <a:t>AKTIVNO IZKUSTVENO UČENJE</a:t>
            </a:r>
            <a:endParaRPr lang="sl-SI" b="1" dirty="0"/>
          </a:p>
        </p:txBody>
      </p:sp>
      <p:sp>
        <p:nvSpPr>
          <p:cNvPr id="3" name="Označba mesta vsebine 2"/>
          <p:cNvSpPr>
            <a:spLocks noGrp="1"/>
          </p:cNvSpPr>
          <p:nvPr>
            <p:ph idx="1"/>
          </p:nvPr>
        </p:nvSpPr>
        <p:spPr>
          <a:xfrm>
            <a:off x="334850" y="1262130"/>
            <a:ext cx="11603865" cy="5486400"/>
          </a:xfrm>
        </p:spPr>
        <p:txBody>
          <a:bodyPr>
            <a:noAutofit/>
          </a:bodyPr>
          <a:lstStyle/>
          <a:p>
            <a:pPr algn="just"/>
            <a:r>
              <a:rPr lang="sl-SI" sz="2400" b="1" dirty="0" smtClean="0"/>
              <a:t>Pri obravnavi učne teme in učnih vsebin o zdravju in odnosu do telesa sem vključila AKTIVNO IZKUSTVENO UČENJE. </a:t>
            </a:r>
          </a:p>
          <a:p>
            <a:pPr marL="0" indent="0" algn="just">
              <a:buNone/>
            </a:pPr>
            <a:endParaRPr lang="sl-SI" sz="2400" b="1" dirty="0" smtClean="0"/>
          </a:p>
          <a:p>
            <a:pPr algn="just"/>
            <a:r>
              <a:rPr lang="sl-SI" sz="2400" b="1" dirty="0" smtClean="0"/>
              <a:t>Pri AIU obravnava UT omogoča, da dijaki svoje znanje uporabijo v različnih situacijah. Učence spodbujamo, da razmišljajo o lastnem vrednotenju stvari, o odnosu do njih, pridobijo nova spoznanja in jih uporabijo v vsakdanjem življenju.</a:t>
            </a:r>
          </a:p>
          <a:p>
            <a:pPr marL="0" indent="0" algn="just">
              <a:buNone/>
            </a:pPr>
            <a:endParaRPr lang="sl-SI" sz="2400" b="1" dirty="0" smtClean="0"/>
          </a:p>
          <a:p>
            <a:pPr algn="just"/>
            <a:r>
              <a:rPr lang="sl-SI" sz="2400" b="1" dirty="0" smtClean="0"/>
              <a:t>Vloga UČITELJA pri AIU je, da učence spodbuja, jih usmerja in jim pomaga. </a:t>
            </a:r>
          </a:p>
          <a:p>
            <a:pPr algn="just"/>
            <a:endParaRPr lang="sl-SI" sz="2400" b="1" dirty="0" smtClean="0"/>
          </a:p>
          <a:p>
            <a:pPr algn="just"/>
            <a:r>
              <a:rPr lang="sl-SI" sz="2400" b="1" dirty="0" smtClean="0"/>
              <a:t>Učenci morajo imeti na voljo ustrezno razumljivo gradivo za učenje.</a:t>
            </a:r>
            <a:endParaRPr lang="sl-SI" sz="2400" b="1" dirty="0"/>
          </a:p>
        </p:txBody>
      </p:sp>
    </p:spTree>
    <p:extLst>
      <p:ext uri="{BB962C8B-B14F-4D97-AF65-F5344CB8AC3E}">
        <p14:creationId xmlns:p14="http://schemas.microsoft.com/office/powerpoint/2010/main" val="2940740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4457" y="452718"/>
            <a:ext cx="9586378" cy="664882"/>
          </a:xfrm>
        </p:spPr>
        <p:txBody>
          <a:bodyPr/>
          <a:lstStyle/>
          <a:p>
            <a:r>
              <a:rPr lang="sl-SI" sz="3600" b="1" dirty="0" smtClean="0"/>
              <a:t>FAZE NAŠEGA DELA/ AKTIVNO UČENJE</a:t>
            </a:r>
            <a:endParaRPr lang="sl-SI" sz="3600" b="1" dirty="0"/>
          </a:p>
        </p:txBody>
      </p:sp>
      <p:sp>
        <p:nvSpPr>
          <p:cNvPr id="3" name="Označba mesta vsebine 2"/>
          <p:cNvSpPr>
            <a:spLocks noGrp="1"/>
          </p:cNvSpPr>
          <p:nvPr>
            <p:ph idx="1"/>
          </p:nvPr>
        </p:nvSpPr>
        <p:spPr>
          <a:xfrm>
            <a:off x="257577" y="1223493"/>
            <a:ext cx="11397804" cy="5460642"/>
          </a:xfrm>
        </p:spPr>
        <p:txBody>
          <a:bodyPr>
            <a:normAutofit lnSpcReduction="10000"/>
          </a:bodyPr>
          <a:lstStyle/>
          <a:p>
            <a:pPr marL="0" indent="0">
              <a:buNone/>
            </a:pPr>
            <a:r>
              <a:rPr lang="sl-SI" sz="2200" b="1" dirty="0" smtClean="0"/>
              <a:t>1. UVODNA MOTIVACIJA ZA ZAČETEK DELA : </a:t>
            </a:r>
          </a:p>
          <a:p>
            <a:pPr marL="0" indent="0">
              <a:buNone/>
            </a:pPr>
            <a:r>
              <a:rPr lang="sl-SI" sz="2200" b="1" dirty="0" smtClean="0"/>
              <a:t>OBELEŽITEV SVETOVNEGA DNEVA ZDRAVJA   -  AKTIVNOSTI 7. APRILA 2015</a:t>
            </a:r>
          </a:p>
          <a:p>
            <a:pPr marL="0" indent="0">
              <a:buNone/>
            </a:pPr>
            <a:endParaRPr lang="sl-SI" sz="2200" b="1" dirty="0" smtClean="0"/>
          </a:p>
          <a:p>
            <a:pPr marL="0" indent="0">
              <a:buNone/>
            </a:pPr>
            <a:r>
              <a:rPr lang="sl-SI" sz="2200" b="1" dirty="0" smtClean="0"/>
              <a:t>2. STRUKTURIRANJE UČNE DEJAVNOSTI - OBRAVNAVA UČNE TEME</a:t>
            </a:r>
          </a:p>
          <a:p>
            <a:pPr>
              <a:buFontTx/>
              <a:buChar char="-"/>
            </a:pPr>
            <a:r>
              <a:rPr lang="sl-SI" sz="2200" b="1" dirty="0" smtClean="0"/>
              <a:t>napoved načrta dela, </a:t>
            </a:r>
          </a:p>
          <a:p>
            <a:pPr>
              <a:buFontTx/>
              <a:buChar char="-"/>
            </a:pPr>
            <a:r>
              <a:rPr lang="sl-SI" sz="2200" b="1" dirty="0"/>
              <a:t>p</a:t>
            </a:r>
            <a:r>
              <a:rPr lang="sl-SI" sz="2200" b="1" dirty="0" smtClean="0"/>
              <a:t>redstavitev tematik in vsebin  za dijake in možnosti izbire glede na dijakov interes,</a:t>
            </a:r>
          </a:p>
          <a:p>
            <a:pPr>
              <a:buFontTx/>
              <a:buChar char="-"/>
            </a:pPr>
            <a:r>
              <a:rPr lang="sl-SI" sz="2200" b="1" dirty="0" smtClean="0"/>
              <a:t>možne oblike predstavitve učnih tem: PPP ali seminarska naloga ali  filmček ali  plakat ali zgibanka ali  lasten inovativno kreativen izbor predstavitve – dijak/inja izbere eno obliko ali lahko po zbiri tudi kombinira posamezne oblike predstavitve UT, </a:t>
            </a:r>
          </a:p>
          <a:p>
            <a:pPr>
              <a:buFontTx/>
              <a:buChar char="-"/>
            </a:pPr>
            <a:r>
              <a:rPr lang="sl-SI" sz="2200" b="1" dirty="0"/>
              <a:t>r</a:t>
            </a:r>
            <a:r>
              <a:rPr lang="sl-SI" sz="2200" b="1" dirty="0" smtClean="0"/>
              <a:t>aziskovalno delo, iskanje virov,</a:t>
            </a:r>
          </a:p>
          <a:p>
            <a:pPr>
              <a:buFontTx/>
              <a:buChar char="-"/>
            </a:pPr>
            <a:r>
              <a:rPr lang="sl-SI" sz="2200" b="1" dirty="0" smtClean="0"/>
              <a:t>razporeditev predstavitev z nastopi,</a:t>
            </a:r>
            <a:endParaRPr lang="sl-SI" sz="2200" b="1" dirty="0"/>
          </a:p>
          <a:p>
            <a:pPr>
              <a:buFontTx/>
              <a:buChar char="-"/>
            </a:pPr>
            <a:r>
              <a:rPr lang="sl-SI" sz="2200" b="1" dirty="0" smtClean="0"/>
              <a:t> predstavitve dijakov z nastopi.</a:t>
            </a:r>
          </a:p>
          <a:p>
            <a:pPr marL="0" indent="0">
              <a:buNone/>
            </a:pPr>
            <a:endParaRPr lang="sl-SI" b="1" dirty="0" smtClean="0"/>
          </a:p>
          <a:p>
            <a:pPr>
              <a:buFontTx/>
              <a:buChar char="-"/>
            </a:pPr>
            <a:endParaRPr lang="sl-SI" b="1" dirty="0" smtClean="0"/>
          </a:p>
          <a:p>
            <a:pPr>
              <a:buFontTx/>
              <a:buChar char="-"/>
            </a:pPr>
            <a:endParaRPr lang="sl-SI" b="1" dirty="0" smtClean="0"/>
          </a:p>
          <a:p>
            <a:pPr>
              <a:buFontTx/>
              <a:buChar char="-"/>
            </a:pPr>
            <a:endParaRPr lang="sl-SI" b="1" dirty="0" smtClean="0"/>
          </a:p>
          <a:p>
            <a:pPr>
              <a:buFontTx/>
              <a:buChar char="-"/>
            </a:pPr>
            <a:endParaRPr lang="sl-SI" b="1" dirty="0" smtClean="0"/>
          </a:p>
          <a:p>
            <a:pPr>
              <a:buFontTx/>
              <a:buChar char="-"/>
            </a:pPr>
            <a:endParaRPr lang="sl-SI" dirty="0" smtClean="0"/>
          </a:p>
          <a:p>
            <a:pPr>
              <a:buFontTx/>
              <a:buChar char="-"/>
            </a:pPr>
            <a:endParaRPr lang="sl-SI" dirty="0" smtClean="0"/>
          </a:p>
        </p:txBody>
      </p:sp>
    </p:spTree>
    <p:extLst>
      <p:ext uri="{BB962C8B-B14F-4D97-AF65-F5344CB8AC3E}">
        <p14:creationId xmlns:p14="http://schemas.microsoft.com/office/powerpoint/2010/main" val="25959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76517" y="1017432"/>
            <a:ext cx="11397803" cy="5230968"/>
          </a:xfrm>
        </p:spPr>
        <p:txBody>
          <a:bodyPr>
            <a:normAutofit/>
          </a:bodyPr>
          <a:lstStyle/>
          <a:p>
            <a:pPr marL="0" indent="0">
              <a:buNone/>
            </a:pPr>
            <a:r>
              <a:rPr lang="sl-SI" sz="2200" b="1" dirty="0"/>
              <a:t>3. ANALIZA IN EVALVACIJA PREDSTAVITEV (anketni vprašalnik/odprti tip vprašanj).</a:t>
            </a:r>
          </a:p>
          <a:p>
            <a:pPr>
              <a:buFontTx/>
              <a:buChar char="-"/>
            </a:pPr>
            <a:r>
              <a:rPr lang="sl-SI" sz="2200" b="1" dirty="0"/>
              <a:t>Kaj sem se naučil(a) o zdravju</a:t>
            </a:r>
            <a:r>
              <a:rPr lang="sl-SI" sz="2200" b="1" dirty="0" smtClean="0"/>
              <a:t>?</a:t>
            </a:r>
          </a:p>
          <a:p>
            <a:pPr>
              <a:buFontTx/>
              <a:buChar char="-"/>
            </a:pPr>
            <a:r>
              <a:rPr lang="sl-SI" sz="2200" b="1" dirty="0" smtClean="0"/>
              <a:t>Kako bo znanje vplivalo na moje mišljenje in </a:t>
            </a:r>
            <a:r>
              <a:rPr lang="sl-SI" sz="2200" b="1" dirty="0"/>
              <a:t>vedenje? </a:t>
            </a:r>
            <a:endParaRPr lang="sl-SI" sz="2200" b="1" dirty="0" smtClean="0"/>
          </a:p>
        </p:txBody>
      </p:sp>
      <p:pic>
        <p:nvPicPr>
          <p:cNvPr id="2" name="Slika 1"/>
          <p:cNvPicPr>
            <a:picLocks noChangeAspect="1"/>
          </p:cNvPicPr>
          <p:nvPr/>
        </p:nvPicPr>
        <p:blipFill>
          <a:blip r:embed="rId2"/>
          <a:stretch>
            <a:fillRect/>
          </a:stretch>
        </p:blipFill>
        <p:spPr>
          <a:xfrm>
            <a:off x="4522345" y="2870512"/>
            <a:ext cx="3306145" cy="3094552"/>
          </a:xfrm>
          <a:prstGeom prst="rect">
            <a:avLst/>
          </a:prstGeom>
        </p:spPr>
      </p:pic>
    </p:spTree>
    <p:extLst>
      <p:ext uri="{BB962C8B-B14F-4D97-AF65-F5344CB8AC3E}">
        <p14:creationId xmlns:p14="http://schemas.microsoft.com/office/powerpoint/2010/main" val="824396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2846231" y="82684"/>
            <a:ext cx="6362163" cy="6775316"/>
          </a:xfrm>
          <a:prstGeom prst="rect">
            <a:avLst/>
          </a:prstGeom>
        </p:spPr>
        <p:txBody>
          <a:bodyPr wrap="square">
            <a:spAutoFit/>
          </a:bodyPr>
          <a:lstStyle/>
          <a:p>
            <a:pPr>
              <a:lnSpc>
                <a:spcPct val="115000"/>
              </a:lnSpc>
              <a:spcAft>
                <a:spcPts val="1000"/>
              </a:spcAft>
            </a:pPr>
            <a:r>
              <a:rPr lang="sl-SI" sz="1400" b="1" dirty="0">
                <a:latin typeface="Calibri" panose="020F0502020204030204" pitchFamily="34" charset="0"/>
                <a:ea typeface="Calibri" panose="020F0502020204030204" pitchFamily="34" charset="0"/>
                <a:cs typeface="Times New Roman" panose="02020603050405020304" pitchFamily="18" charset="0"/>
              </a:rPr>
              <a:t>Teme za predstavitve poglavja Odnos do telesa: Zdravje, bolezen in staranje</a:t>
            </a: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Odnos do telesa v različnih družbah in kulturah (učbenik in drugi viri)</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Potrošniška kultura in lepotni ideali</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Bolezni sodobnih družb</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Predindustrijske in moderne razlage bolezni in načini zdravljenja</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Različne razlage bolezni</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Stres/negativni stres – bolezen sodobnega časa</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Genske spremembe</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Motnje prehranjevanja/anoreksija, bulimija, kompulzivno prenajedanje</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Debelost – moderna bolezen/zdrava prehrana/debelost med mladimi</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Odvisnosti današnjega časa in preventiva</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Diete in zdravje</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Medicina nekoč in danes (zgod., funkcije)</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Alternativna medicina/oblike</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Zdravila/zdravstveni ukrepi</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Zdravstvo in pričakovana življenjska doba prebivalstva</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Samomor/samomorilnost/preventiva/duševno zdravje </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Zdravje in zdravstveno varstvo v Sloveniji /publ. SURS</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Kazalniki zdravja in zdravstvenega varstva v EU</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Zdravje in vedenjski slog prebivalcev Slovenije/trendi v raziskavah</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Samoocena zdravja</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Prehranski vnos, prehranjevalne navade in prehranski status</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Times New Roman" panose="02020603050405020304" pitchFamily="18" charset="0"/>
              </a:rPr>
              <a:t>Zdrava prehrana in zdravo prehranjevanje</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Calibri" panose="020F0502020204030204" pitchFamily="34" charset="0"/>
              </a:rPr>
              <a:t>Mladi in zdravje v Sloveniji/ izsledki raziskav/ publikacija</a:t>
            </a:r>
            <a:r>
              <a:rPr lang="sl-SI" sz="1050" dirty="0">
                <a:latin typeface="Calibri" panose="020F0502020204030204" pitchFamily="34" charset="0"/>
                <a:ea typeface="Calibri" panose="020F0502020204030204" pitchFamily="34" charset="0"/>
                <a:cs typeface="Calibri" panose="020F0502020204030204" pitchFamily="34" charset="0"/>
              </a:rPr>
              <a:t> </a:t>
            </a:r>
            <a:r>
              <a:rPr lang="sl-SI" sz="1050" b="1" kern="1800" dirty="0">
                <a:latin typeface="Calibri" panose="020F0502020204030204" pitchFamily="34" charset="0"/>
                <a:ea typeface="Times New Roman" panose="02020603050405020304" pitchFamily="18" charset="0"/>
                <a:cs typeface="Calibri" panose="020F0502020204030204" pitchFamily="34" charset="0"/>
              </a:rPr>
              <a:t>Z zdravjem povezana vedenja mladostnikov v Sloveniji – izzivi in odgovori: izhodišča za oblikovanje politik/IVZ</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sl-SI" sz="1050" b="1" dirty="0">
                <a:latin typeface="Calibri" panose="020F0502020204030204" pitchFamily="34" charset="0"/>
                <a:ea typeface="Calibri" panose="020F0502020204030204" pitchFamily="34" charset="0"/>
                <a:cs typeface="Calibri" panose="020F0502020204030204" pitchFamily="34" charset="0"/>
              </a:rPr>
              <a:t>Mladi in zdravje v Sloveniji</a:t>
            </a:r>
            <a:r>
              <a:rPr lang="sl-SI" sz="1050" dirty="0">
                <a:latin typeface="Times New Roman" panose="02020603050405020304" pitchFamily="18" charset="0"/>
                <a:ea typeface="Times New Roman" panose="02020603050405020304" pitchFamily="18" charset="0"/>
                <a:cs typeface="Times New Roman" panose="02020603050405020304" pitchFamily="18" charset="0"/>
              </a:rPr>
              <a:t> </a:t>
            </a:r>
            <a:r>
              <a:rPr lang="sl-SI" sz="1050" b="1" dirty="0">
                <a:latin typeface="Calibri" panose="020F0502020204030204" pitchFamily="34" charset="0"/>
                <a:ea typeface="Times New Roman" panose="02020603050405020304" pitchFamily="18" charset="0"/>
                <a:cs typeface="Calibri" panose="020F0502020204030204" pitchFamily="34" charset="0"/>
              </a:rPr>
              <a:t>v</a:t>
            </a:r>
            <a:r>
              <a:rPr lang="sl-SI" sz="1050" dirty="0">
                <a:latin typeface="Times New Roman" panose="02020603050405020304" pitchFamily="18" charset="0"/>
                <a:ea typeface="Times New Roman" panose="02020603050405020304" pitchFamily="18" charset="0"/>
                <a:cs typeface="Times New Roman" panose="02020603050405020304" pitchFamily="18" charset="0"/>
              </a:rPr>
              <a:t> </a:t>
            </a:r>
            <a:r>
              <a:rPr lang="sl-SI" sz="1050" b="1" kern="1800" dirty="0">
                <a:latin typeface="Calibri" panose="020F0502020204030204" pitchFamily="34" charset="0"/>
                <a:ea typeface="Times New Roman" panose="02020603050405020304" pitchFamily="18" charset="0"/>
                <a:cs typeface="Calibri" panose="020F0502020204030204" pitchFamily="34" charset="0"/>
              </a:rPr>
              <a:t>Publikacija Spremembe v vedenjih, povezanih z zdravjem mladostnikov v Sloveniji v obdobju 2002-2010/ </a:t>
            </a:r>
            <a:r>
              <a:rPr lang="sl-SI" sz="1050" b="1" u="sng" kern="1800" dirty="0">
                <a:latin typeface="Calibri" panose="020F0502020204030204" pitchFamily="34" charset="0"/>
                <a:ea typeface="Times New Roman" panose="02020603050405020304" pitchFamily="18" charset="0"/>
                <a:cs typeface="Calibri" panose="020F0502020204030204" pitchFamily="34" charset="0"/>
              </a:rPr>
              <a:t>možnih več tem!!!</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alibri" panose="020F0502020204030204" pitchFamily="34" charset="0"/>
              <a:buChar char="-"/>
            </a:pPr>
            <a:r>
              <a:rPr lang="sl-SI" sz="1050" b="1" dirty="0">
                <a:latin typeface="Calibri" panose="020F0502020204030204" pitchFamily="34" charset="0"/>
                <a:ea typeface="Calibri" panose="020F0502020204030204" pitchFamily="34" charset="0"/>
                <a:cs typeface="Calibri" panose="020F0502020204030204" pitchFamily="34" charset="0"/>
              </a:rPr>
              <a:t>Kajenje</a:t>
            </a:r>
            <a:endParaRPr lang="sl-SI" sz="105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Calibri" panose="020F0502020204030204" pitchFamily="34" charset="0"/>
              <a:buChar char="-"/>
            </a:pPr>
            <a:r>
              <a:rPr lang="sl-SI" sz="1050" b="1" dirty="0">
                <a:latin typeface="Calibri" panose="020F0502020204030204" pitchFamily="34" charset="0"/>
                <a:ea typeface="Calibri" panose="020F0502020204030204" pitchFamily="34" charset="0"/>
                <a:cs typeface="Calibri" panose="020F0502020204030204" pitchFamily="34" charset="0"/>
              </a:rPr>
              <a:t>Pitje alkohola</a:t>
            </a:r>
            <a:endParaRPr lang="sl-SI" sz="105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Calibri" panose="020F0502020204030204" pitchFamily="34" charset="0"/>
              <a:buChar char="-"/>
            </a:pPr>
            <a:r>
              <a:rPr lang="sl-SI" sz="1050" b="1" dirty="0">
                <a:latin typeface="Calibri" panose="020F0502020204030204" pitchFamily="34" charset="0"/>
                <a:ea typeface="Calibri" panose="020F0502020204030204" pitchFamily="34" charset="0"/>
                <a:cs typeface="Calibri" panose="020F0502020204030204" pitchFamily="34" charset="0"/>
              </a:rPr>
              <a:t>Uživanje mamil</a:t>
            </a:r>
            <a:endParaRPr lang="sl-SI" sz="105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Calibri" panose="020F0502020204030204" pitchFamily="34" charset="0"/>
              <a:buChar char="-"/>
            </a:pPr>
            <a:r>
              <a:rPr lang="sl-SI" sz="1050" b="1" dirty="0">
                <a:latin typeface="Calibri" panose="020F0502020204030204" pitchFamily="34" charset="0"/>
                <a:ea typeface="Calibri" panose="020F0502020204030204" pitchFamily="34" charset="0"/>
                <a:cs typeface="Calibri" panose="020F0502020204030204" pitchFamily="34" charset="0"/>
              </a:rPr>
              <a:t>Dietno vedenje</a:t>
            </a:r>
            <a:endParaRPr lang="sl-SI" sz="1050" dirty="0">
              <a:latin typeface="Calibri" panose="020F0502020204030204" pitchFamily="34" charset="0"/>
              <a:ea typeface="Calibri" panose="020F0502020204030204" pitchFamily="34" charset="0"/>
              <a:cs typeface="Calibri" panose="020F0502020204030204" pitchFamily="34" charset="0"/>
            </a:endParaRPr>
          </a:p>
          <a:p>
            <a:pPr lvl="0">
              <a:lnSpc>
                <a:spcPct val="115000"/>
              </a:lnSpc>
              <a:spcAft>
                <a:spcPts val="0"/>
              </a:spcAft>
            </a:pPr>
            <a:r>
              <a:rPr lang="sl-SI" sz="1050" b="1" dirty="0" smtClean="0">
                <a:latin typeface="Calibri" panose="020F0502020204030204" pitchFamily="34" charset="0"/>
                <a:ea typeface="Calibri" panose="020F0502020204030204" pitchFamily="34" charset="0"/>
                <a:cs typeface="Calibri" panose="020F0502020204030204" pitchFamily="34" charset="0"/>
              </a:rPr>
              <a:t>25.       Svetovni </a:t>
            </a:r>
            <a:r>
              <a:rPr lang="sl-SI" sz="1050" b="1" dirty="0">
                <a:latin typeface="Calibri" panose="020F0502020204030204" pitchFamily="34" charset="0"/>
                <a:ea typeface="Calibri" panose="020F0502020204030204" pitchFamily="34" charset="0"/>
                <a:cs typeface="Calibri" panose="020F0502020204030204" pitchFamily="34" charset="0"/>
              </a:rPr>
              <a:t>dnevi obeleževanja zdravja</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15000"/>
              </a:lnSpc>
              <a:spcAft>
                <a:spcPts val="0"/>
              </a:spcAft>
              <a:buAutoNum type="arabicPeriod" startAt="26"/>
            </a:pPr>
            <a:r>
              <a:rPr lang="sl-SI" sz="1050" b="1" dirty="0" smtClean="0">
                <a:latin typeface="Calibri" panose="020F0502020204030204" pitchFamily="34" charset="0"/>
                <a:ea typeface="Calibri" panose="020F0502020204030204" pitchFamily="34" charset="0"/>
                <a:cs typeface="Calibri" panose="020F0502020204030204" pitchFamily="34" charset="0"/>
              </a:rPr>
              <a:t>     Poklicne </a:t>
            </a:r>
            <a:r>
              <a:rPr lang="sl-SI" sz="1050" b="1" dirty="0">
                <a:latin typeface="Calibri" panose="020F0502020204030204" pitchFamily="34" charset="0"/>
                <a:ea typeface="Calibri" panose="020F0502020204030204" pitchFamily="34" charset="0"/>
                <a:cs typeface="Calibri" panose="020F0502020204030204" pitchFamily="34" charset="0"/>
              </a:rPr>
              <a:t>bolezni v publikaciji  </a:t>
            </a:r>
            <a:r>
              <a:rPr lang="sl-SI" sz="1050" b="1" kern="1800" dirty="0">
                <a:latin typeface="Calibri" panose="020F0502020204030204" pitchFamily="34" charset="0"/>
                <a:ea typeface="Times New Roman" panose="02020603050405020304" pitchFamily="18" charset="0"/>
                <a:cs typeface="Calibri" panose="020F0502020204030204" pitchFamily="34" charset="0"/>
              </a:rPr>
              <a:t>Podatki o poklicnih </a:t>
            </a:r>
            <a:r>
              <a:rPr lang="sl-SI" sz="1050" b="1" kern="1800" dirty="0" smtClean="0">
                <a:latin typeface="Calibri" panose="020F0502020204030204" pitchFamily="34" charset="0"/>
                <a:ea typeface="Times New Roman" panose="02020603050405020304" pitchFamily="18" charset="0"/>
                <a:cs typeface="Calibri" panose="020F0502020204030204" pitchFamily="34" charset="0"/>
              </a:rPr>
              <a:t>bolezni</a:t>
            </a:r>
            <a:endParaRPr lang="sl-SI" sz="1050" dirty="0" smtClean="0">
              <a:latin typeface="Calibri" panose="020F0502020204030204" pitchFamily="34" charset="0"/>
              <a:ea typeface="Times New Roman" panose="02020603050405020304" pitchFamily="18" charset="0"/>
              <a:cs typeface="Times New Roman" panose="02020603050405020304" pitchFamily="18" charset="0"/>
            </a:endParaRPr>
          </a:p>
          <a:p>
            <a:pPr marL="228600" lvl="0" indent="-228600">
              <a:lnSpc>
                <a:spcPct val="115000"/>
              </a:lnSpc>
              <a:spcAft>
                <a:spcPts val="0"/>
              </a:spcAft>
              <a:buAutoNum type="arabicPeriod" startAt="26"/>
            </a:pPr>
            <a:r>
              <a:rPr lang="sl-SI" sz="1050" b="1">
                <a:latin typeface="Calibri" panose="020F0502020204030204" pitchFamily="34" charset="0"/>
                <a:ea typeface="Calibri" panose="020F0502020204030204" pitchFamily="34" charset="0"/>
                <a:cs typeface="Times New Roman" panose="02020603050405020304" pitchFamily="18" charset="0"/>
              </a:rPr>
              <a:t> </a:t>
            </a:r>
            <a:r>
              <a:rPr lang="sl-SI" sz="1050" b="1" smtClean="0">
                <a:latin typeface="Calibri" panose="020F0502020204030204" pitchFamily="34" charset="0"/>
                <a:ea typeface="Calibri" panose="020F0502020204030204" pitchFamily="34" charset="0"/>
                <a:cs typeface="Times New Roman" panose="02020603050405020304" pitchFamily="18" charset="0"/>
              </a:rPr>
              <a:t>    </a:t>
            </a:r>
            <a:r>
              <a:rPr lang="sl-SI" sz="1050" b="1" smtClean="0">
                <a:latin typeface="Calibri" panose="020F0502020204030204" pitchFamily="34" charset="0"/>
                <a:ea typeface="Calibri" panose="020F0502020204030204" pitchFamily="34" charset="0"/>
                <a:cs typeface="Calibri" panose="020F0502020204030204" pitchFamily="34" charset="0"/>
              </a:rPr>
              <a:t>Zdrav </a:t>
            </a:r>
            <a:r>
              <a:rPr lang="sl-SI" sz="1050" b="1" dirty="0">
                <a:latin typeface="Calibri" panose="020F0502020204030204" pitchFamily="34" charset="0"/>
                <a:ea typeface="Calibri" panose="020F0502020204030204" pitchFamily="34" charset="0"/>
                <a:cs typeface="Calibri" panose="020F0502020204030204" pitchFamily="34" charset="0"/>
              </a:rPr>
              <a:t>življenjski slog mladostnika</a:t>
            </a:r>
            <a:endParaRPr lang="sl-SI" sz="105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sl-SI" sz="1050" b="1" dirty="0" smtClean="0">
                <a:latin typeface="Calibri" panose="020F0502020204030204" pitchFamily="34" charset="0"/>
                <a:ea typeface="Calibri" panose="020F0502020204030204" pitchFamily="34" charset="0"/>
                <a:cs typeface="Calibri" panose="020F0502020204030204" pitchFamily="34" charset="0"/>
              </a:rPr>
              <a:t>28.       Gibalna </a:t>
            </a:r>
            <a:r>
              <a:rPr lang="sl-SI" sz="1050" b="1" dirty="0">
                <a:latin typeface="Calibri" panose="020F0502020204030204" pitchFamily="34" charset="0"/>
                <a:ea typeface="Calibri" panose="020F0502020204030204" pitchFamily="34" charset="0"/>
                <a:cs typeface="Calibri" panose="020F0502020204030204" pitchFamily="34" charset="0"/>
              </a:rPr>
              <a:t>dejavnost otrok in mladostnikov</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18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1972" y="452718"/>
            <a:ext cx="10702343" cy="1041231"/>
          </a:xfrm>
        </p:spPr>
        <p:txBody>
          <a:bodyPr/>
          <a:lstStyle/>
          <a:p>
            <a:r>
              <a:rPr lang="sl-SI" sz="4000" b="1" dirty="0"/>
              <a:t>Značilnosti aktivnega pristopa k učenju:</a:t>
            </a:r>
          </a:p>
        </p:txBody>
      </p:sp>
      <p:sp>
        <p:nvSpPr>
          <p:cNvPr id="3" name="Označba mesta vsebine 2"/>
          <p:cNvSpPr>
            <a:spLocks noGrp="1"/>
          </p:cNvSpPr>
          <p:nvPr>
            <p:ph idx="1"/>
          </p:nvPr>
        </p:nvSpPr>
        <p:spPr>
          <a:xfrm>
            <a:off x="321972" y="1853248"/>
            <a:ext cx="11642501" cy="4702098"/>
          </a:xfrm>
        </p:spPr>
        <p:txBody>
          <a:bodyPr>
            <a:normAutofit/>
          </a:bodyPr>
          <a:lstStyle/>
          <a:p>
            <a:pPr>
              <a:buFont typeface="Wingdings" panose="05000000000000000000" pitchFamily="2" charset="2"/>
              <a:buChar char="Ø"/>
            </a:pPr>
            <a:r>
              <a:rPr lang="sl-SI" sz="2400" b="1" dirty="0" smtClean="0"/>
              <a:t>Učitelj </a:t>
            </a:r>
            <a:r>
              <a:rPr lang="sl-SI" sz="2400" b="1" dirty="0"/>
              <a:t>ima predvsem vlogo pomočnika in vodnika v procesu izobraževanja.  </a:t>
            </a:r>
            <a:endParaRPr lang="sl-SI" sz="2400" b="1" dirty="0" smtClean="0"/>
          </a:p>
          <a:p>
            <a:pPr>
              <a:buFont typeface="Wingdings" panose="05000000000000000000" pitchFamily="2" charset="2"/>
              <a:buChar char="Ø"/>
            </a:pPr>
            <a:r>
              <a:rPr lang="sl-SI" sz="2400" b="1" dirty="0" smtClean="0"/>
              <a:t>Učenec </a:t>
            </a:r>
            <a:r>
              <a:rPr lang="sl-SI" sz="2400" b="1" dirty="0"/>
              <a:t>je pri pouku </a:t>
            </a:r>
            <a:r>
              <a:rPr lang="sl-SI" sz="2400" b="1" dirty="0" smtClean="0"/>
              <a:t>zelo </a:t>
            </a:r>
            <a:r>
              <a:rPr lang="sl-SI" sz="2400" b="1" dirty="0"/>
              <a:t>dejaven in prevzema odgovornost za svoje učenje. </a:t>
            </a:r>
            <a:endParaRPr lang="sl-SI" sz="2400" b="1" dirty="0" smtClean="0"/>
          </a:p>
          <a:p>
            <a:pPr>
              <a:buFont typeface="Wingdings" panose="05000000000000000000" pitchFamily="2" charset="2"/>
              <a:buChar char="Ø"/>
            </a:pPr>
            <a:r>
              <a:rPr lang="sl-SI" sz="2400" b="1" dirty="0" smtClean="0"/>
              <a:t> </a:t>
            </a:r>
            <a:r>
              <a:rPr lang="sl-SI" sz="2400" b="1" dirty="0"/>
              <a:t>Pouk poteka pretežno kot proces odkrivanja novega, s poudarkom na zastavljanju vprašanj, reševanju problemov in sprejemanju odločitev.  </a:t>
            </a:r>
            <a:endParaRPr lang="sl-SI" sz="2400" b="1" dirty="0" smtClean="0"/>
          </a:p>
          <a:p>
            <a:pPr>
              <a:buFont typeface="Wingdings" panose="05000000000000000000" pitchFamily="2" charset="2"/>
              <a:buChar char="Ø"/>
            </a:pPr>
            <a:r>
              <a:rPr lang="sl-SI" sz="2400" b="1" dirty="0" smtClean="0"/>
              <a:t>Delo </a:t>
            </a:r>
            <a:r>
              <a:rPr lang="sl-SI" sz="2400" b="1" dirty="0"/>
              <a:t>se odvija v različno velikih skupinah s poudarkom na sodelovanju med učenci in v vzdušju medsebojnega zaupanja, strpnosti in podpore.  </a:t>
            </a:r>
            <a:endParaRPr lang="sl-SI" sz="2400" b="1" dirty="0" smtClean="0"/>
          </a:p>
          <a:p>
            <a:pPr>
              <a:buFont typeface="Wingdings" panose="05000000000000000000" pitchFamily="2" charset="2"/>
              <a:buChar char="Ø"/>
            </a:pPr>
            <a:r>
              <a:rPr lang="sl-SI" sz="2400" b="1" dirty="0" smtClean="0"/>
              <a:t>Pouk </a:t>
            </a:r>
            <a:r>
              <a:rPr lang="sl-SI" sz="2400" b="1" dirty="0"/>
              <a:t>enakovredno upošteva tako kognitivni kot čustveni element učenja.  Vsebina in način njenega obravnavanja sta enako pomembna. </a:t>
            </a:r>
          </a:p>
        </p:txBody>
      </p:sp>
    </p:spTree>
    <p:extLst>
      <p:ext uri="{BB962C8B-B14F-4D97-AF65-F5344CB8AC3E}">
        <p14:creationId xmlns:p14="http://schemas.microsoft.com/office/powerpoint/2010/main" val="3872572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5174" y="370214"/>
            <a:ext cx="9404723" cy="1124757"/>
          </a:xfrm>
        </p:spPr>
        <p:txBody>
          <a:bodyPr/>
          <a:lstStyle/>
          <a:p>
            <a:r>
              <a:rPr lang="sl-SI" b="1" dirty="0" smtClean="0"/>
              <a:t>PRISTOPI K AKTIVNEM UČENJU</a:t>
            </a:r>
            <a:endParaRPr lang="sl-SI" b="1" dirty="0"/>
          </a:p>
        </p:txBody>
      </p:sp>
      <p:sp>
        <p:nvSpPr>
          <p:cNvPr id="3" name="Označba mesta vsebine 2"/>
          <p:cNvSpPr>
            <a:spLocks noGrp="1"/>
          </p:cNvSpPr>
          <p:nvPr>
            <p:ph idx="1"/>
          </p:nvPr>
        </p:nvSpPr>
        <p:spPr>
          <a:xfrm>
            <a:off x="319314" y="1262743"/>
            <a:ext cx="9730539" cy="5442857"/>
          </a:xfrm>
        </p:spPr>
        <p:txBody>
          <a:bodyPr>
            <a:normAutofit lnSpcReduction="10000"/>
          </a:bodyPr>
          <a:lstStyle/>
          <a:p>
            <a:r>
              <a:rPr lang="sl-SI" sz="2400" b="1" dirty="0" smtClean="0"/>
              <a:t>priznavamo </a:t>
            </a:r>
            <a:r>
              <a:rPr lang="sl-SI" sz="2400" b="1" dirty="0"/>
              <a:t>enkratnost in dragocenost vsakega učenca;  </a:t>
            </a:r>
            <a:endParaRPr lang="sl-SI" sz="2400" b="1" dirty="0" smtClean="0"/>
          </a:p>
          <a:p>
            <a:r>
              <a:rPr lang="sl-SI" sz="2400" b="1" dirty="0" smtClean="0"/>
              <a:t>sprejemamo </a:t>
            </a:r>
            <a:r>
              <a:rPr lang="sl-SI" sz="2400" b="1" dirty="0"/>
              <a:t>dejstvo, da je pouk za vsakega učenca osebna in subjektivno obarvana izkušnja;  </a:t>
            </a:r>
            <a:endParaRPr lang="sl-SI" sz="2400" b="1" dirty="0" smtClean="0"/>
          </a:p>
          <a:p>
            <a:r>
              <a:rPr lang="sl-SI" sz="2400" b="1" dirty="0" smtClean="0"/>
              <a:t>spodbujamo </a:t>
            </a:r>
            <a:r>
              <a:rPr lang="sl-SI" sz="2400" b="1" dirty="0"/>
              <a:t>dejavno sodelovanje učencev, da bi tako razvili oseben odnos do obravnavane snovi in jo povezali z vedenjem;  </a:t>
            </a:r>
            <a:endParaRPr lang="sl-SI" sz="2400" b="1" dirty="0" smtClean="0"/>
          </a:p>
          <a:p>
            <a:r>
              <a:rPr lang="sl-SI" sz="2400" b="1" dirty="0" smtClean="0"/>
              <a:t>nudimo </a:t>
            </a:r>
            <a:r>
              <a:rPr lang="sl-SI" sz="2400" b="1" dirty="0"/>
              <a:t>učencem podporo pri tem, da bodo znali biti strpni;  </a:t>
            </a:r>
            <a:endParaRPr lang="sl-SI" sz="2400" b="1" dirty="0" smtClean="0"/>
          </a:p>
          <a:p>
            <a:r>
              <a:rPr lang="sl-SI" sz="2400" b="1" dirty="0" smtClean="0"/>
              <a:t>poudarjamo</a:t>
            </a:r>
            <a:r>
              <a:rPr lang="sl-SI" sz="2400" b="1" dirty="0"/>
              <a:t>, da je vsak od nas odgovoren za svoje zdravje in dobro počutje;  </a:t>
            </a:r>
            <a:endParaRPr lang="sl-SI" sz="2400" b="1" dirty="0" smtClean="0"/>
          </a:p>
          <a:p>
            <a:r>
              <a:rPr lang="sl-SI" sz="2400" b="1" dirty="0" smtClean="0"/>
              <a:t>spodbujamo </a:t>
            </a:r>
            <a:r>
              <a:rPr lang="sl-SI" sz="2400" b="1" dirty="0"/>
              <a:t>učence, naj bodo odprti in naravni in naj se to pokaže v njihovih odnosih s sošolci;  </a:t>
            </a:r>
            <a:endParaRPr lang="sl-SI" sz="2400" b="1" dirty="0" smtClean="0"/>
          </a:p>
          <a:p>
            <a:r>
              <a:rPr lang="sl-SI" sz="2400" b="1" dirty="0" smtClean="0"/>
              <a:t>Med učenci razvijamo </a:t>
            </a:r>
            <a:r>
              <a:rPr lang="sl-SI" sz="2400" b="1" dirty="0"/>
              <a:t>v razredu vzdušje medsebojnega </a:t>
            </a:r>
            <a:r>
              <a:rPr lang="sl-SI" sz="2400" b="1" dirty="0" smtClean="0"/>
              <a:t>zaupanja.</a:t>
            </a:r>
            <a:endParaRPr lang="sl-SI" sz="2400" b="1" dirty="0"/>
          </a:p>
        </p:txBody>
      </p:sp>
    </p:spTree>
    <p:extLst>
      <p:ext uri="{BB962C8B-B14F-4D97-AF65-F5344CB8AC3E}">
        <p14:creationId xmlns:p14="http://schemas.microsoft.com/office/powerpoint/2010/main" val="451963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SPLETNI VIR ZA GRADIVO</a:t>
            </a:r>
            <a:endParaRPr lang="sl-SI" dirty="0"/>
          </a:p>
        </p:txBody>
      </p:sp>
      <p:sp>
        <p:nvSpPr>
          <p:cNvPr id="3" name="Označba mesta vsebine 2"/>
          <p:cNvSpPr>
            <a:spLocks noGrp="1"/>
          </p:cNvSpPr>
          <p:nvPr>
            <p:ph idx="1"/>
          </p:nvPr>
        </p:nvSpPr>
        <p:spPr>
          <a:xfrm>
            <a:off x="837126" y="2964507"/>
            <a:ext cx="9212727" cy="3283892"/>
          </a:xfrm>
        </p:spPr>
        <p:txBody>
          <a:bodyPr/>
          <a:lstStyle/>
          <a:p>
            <a:r>
              <a:rPr lang="sl-SI" b="1" u="sng" dirty="0" smtClean="0">
                <a:hlinkClick r:id="rId2"/>
              </a:rPr>
              <a:t>Nacionalni inštitut za javno zdravje</a:t>
            </a:r>
          </a:p>
          <a:p>
            <a:pPr marL="0" indent="0">
              <a:buNone/>
            </a:pPr>
            <a:r>
              <a:rPr lang="sl-SI" b="1" u="sng" dirty="0" smtClean="0">
                <a:hlinkClick r:id="rId2"/>
              </a:rPr>
              <a:t> </a:t>
            </a:r>
            <a:r>
              <a:rPr lang="sl-SI" u="sng" dirty="0" smtClean="0">
                <a:hlinkClick r:id="rId2"/>
              </a:rPr>
              <a:t>http</a:t>
            </a:r>
            <a:r>
              <a:rPr lang="sl-SI" u="sng" dirty="0">
                <a:hlinkClick r:id="rId2"/>
              </a:rPr>
              <a:t>://www.nijz.si</a:t>
            </a:r>
            <a:r>
              <a:rPr lang="sl-SI" u="sng" dirty="0" smtClean="0">
                <a:hlinkClick r:id="rId2"/>
              </a:rPr>
              <a:t>/</a:t>
            </a:r>
            <a:endParaRPr lang="sl-SI" u="sng" dirty="0" smtClean="0"/>
          </a:p>
          <a:p>
            <a:endParaRPr lang="sl-SI" dirty="0"/>
          </a:p>
        </p:txBody>
      </p:sp>
      <p:pic>
        <p:nvPicPr>
          <p:cNvPr id="4" name="Slika 3"/>
          <p:cNvPicPr>
            <a:picLocks noChangeAspect="1"/>
          </p:cNvPicPr>
          <p:nvPr/>
        </p:nvPicPr>
        <p:blipFill>
          <a:blip r:embed="rId3"/>
          <a:stretch>
            <a:fillRect/>
          </a:stretch>
        </p:blipFill>
        <p:spPr>
          <a:xfrm>
            <a:off x="837126" y="1563977"/>
            <a:ext cx="5669818" cy="1217860"/>
          </a:xfrm>
          <a:prstGeom prst="rect">
            <a:avLst/>
          </a:prstGeom>
        </p:spPr>
      </p:pic>
      <p:pic>
        <p:nvPicPr>
          <p:cNvPr id="6" name="Slika 5"/>
          <p:cNvPicPr>
            <a:picLocks noChangeAspect="1"/>
          </p:cNvPicPr>
          <p:nvPr/>
        </p:nvPicPr>
        <p:blipFill>
          <a:blip r:embed="rId4"/>
          <a:stretch>
            <a:fillRect/>
          </a:stretch>
        </p:blipFill>
        <p:spPr>
          <a:xfrm>
            <a:off x="6723845" y="4611794"/>
            <a:ext cx="5029200" cy="1819275"/>
          </a:xfrm>
          <a:prstGeom prst="rect">
            <a:avLst/>
          </a:prstGeom>
        </p:spPr>
      </p:pic>
    </p:spTree>
    <p:extLst>
      <p:ext uri="{BB962C8B-B14F-4D97-AF65-F5344CB8AC3E}">
        <p14:creationId xmlns:p14="http://schemas.microsoft.com/office/powerpoint/2010/main" val="4098101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0286" y="278546"/>
            <a:ext cx="9687977" cy="926140"/>
          </a:xfrm>
        </p:spPr>
        <p:txBody>
          <a:bodyPr/>
          <a:lstStyle/>
          <a:p>
            <a:r>
              <a:rPr lang="sl-SI" b="1" dirty="0" smtClean="0"/>
              <a:t>FILMČKI</a:t>
            </a:r>
            <a:endParaRPr lang="sl-SI" b="1" dirty="0"/>
          </a:p>
        </p:txBody>
      </p:sp>
      <p:sp>
        <p:nvSpPr>
          <p:cNvPr id="3" name="Označba mesta vsebine 2"/>
          <p:cNvSpPr>
            <a:spLocks noGrp="1"/>
          </p:cNvSpPr>
          <p:nvPr>
            <p:ph idx="1"/>
          </p:nvPr>
        </p:nvSpPr>
        <p:spPr>
          <a:xfrm>
            <a:off x="193183" y="850006"/>
            <a:ext cx="11040874" cy="5841079"/>
          </a:xfrm>
        </p:spPr>
        <p:txBody>
          <a:bodyPr>
            <a:normAutofit fontScale="92500" lnSpcReduction="10000"/>
          </a:bodyPr>
          <a:lstStyle/>
          <a:p>
            <a:r>
              <a:rPr lang="en-US" b="1" dirty="0"/>
              <a:t>Healthy Habits You Need In Your Life </a:t>
            </a:r>
          </a:p>
          <a:p>
            <a:pPr marL="0" indent="0">
              <a:buNone/>
            </a:pPr>
            <a:r>
              <a:rPr lang="sl-SI" dirty="0">
                <a:hlinkClick r:id="rId2"/>
              </a:rPr>
              <a:t>https://</a:t>
            </a:r>
            <a:r>
              <a:rPr lang="sl-SI" dirty="0" smtClean="0">
                <a:hlinkClick r:id="rId2"/>
              </a:rPr>
              <a:t>www.youtube.com/watch?v=XxB7M9aw1HQ</a:t>
            </a:r>
            <a:endParaRPr lang="sl-SI" dirty="0" smtClean="0"/>
          </a:p>
          <a:p>
            <a:pPr>
              <a:buFont typeface="Wingdings" panose="05000000000000000000" pitchFamily="2" charset="2"/>
              <a:buChar char="Ø"/>
            </a:pPr>
            <a:r>
              <a:rPr lang="en-US" b="1" dirty="0"/>
              <a:t>How to Stay Healthy in 2015: Food, Activities, &amp; Tips! </a:t>
            </a:r>
          </a:p>
          <a:p>
            <a:pPr marL="0" indent="0">
              <a:buNone/>
            </a:pPr>
            <a:r>
              <a:rPr lang="sl-SI" dirty="0">
                <a:hlinkClick r:id="rId3"/>
              </a:rPr>
              <a:t>https://</a:t>
            </a:r>
            <a:r>
              <a:rPr lang="sl-SI" dirty="0" smtClean="0">
                <a:hlinkClick r:id="rId3"/>
              </a:rPr>
              <a:t>www.youtube.com/watch?v=OTt1j-6HNAs</a:t>
            </a:r>
            <a:endParaRPr lang="sl-SI" b="1" dirty="0" smtClean="0"/>
          </a:p>
          <a:p>
            <a:r>
              <a:rPr lang="en-US" b="1" dirty="0" smtClean="0"/>
              <a:t>Physical </a:t>
            </a:r>
            <a:r>
              <a:rPr lang="en-US" b="1" dirty="0"/>
              <a:t>Activity and Kids Let's Move It! </a:t>
            </a:r>
          </a:p>
          <a:p>
            <a:pPr marL="0" indent="0">
              <a:buNone/>
            </a:pPr>
            <a:r>
              <a:rPr lang="sl-SI" dirty="0">
                <a:hlinkClick r:id="rId4"/>
              </a:rPr>
              <a:t>https://</a:t>
            </a:r>
            <a:r>
              <a:rPr lang="sl-SI" dirty="0" smtClean="0">
                <a:hlinkClick r:id="rId4"/>
              </a:rPr>
              <a:t>www.youtube.com/watch?v=U4T8kXRVwTM</a:t>
            </a:r>
            <a:endParaRPr lang="sl-SI" dirty="0" smtClean="0"/>
          </a:p>
          <a:p>
            <a:r>
              <a:rPr lang="sl-SI" b="1" dirty="0" err="1"/>
              <a:t>Healthy</a:t>
            </a:r>
            <a:r>
              <a:rPr lang="sl-SI" b="1" dirty="0"/>
              <a:t> </a:t>
            </a:r>
            <a:r>
              <a:rPr lang="sl-SI" b="1" dirty="0" err="1"/>
              <a:t>Kids</a:t>
            </a:r>
            <a:r>
              <a:rPr lang="sl-SI" b="1" dirty="0"/>
              <a:t> Rock! </a:t>
            </a:r>
            <a:endParaRPr lang="sl-SI" b="1" dirty="0" smtClean="0"/>
          </a:p>
          <a:p>
            <a:pPr marL="0" indent="0">
              <a:buNone/>
            </a:pPr>
            <a:r>
              <a:rPr lang="sl-SI" dirty="0" smtClean="0">
                <a:hlinkClick r:id="rId5"/>
              </a:rPr>
              <a:t>https</a:t>
            </a:r>
            <a:r>
              <a:rPr lang="sl-SI" dirty="0">
                <a:hlinkClick r:id="rId5"/>
              </a:rPr>
              <a:t>://</a:t>
            </a:r>
            <a:r>
              <a:rPr lang="sl-SI" dirty="0" smtClean="0">
                <a:hlinkClick r:id="rId5"/>
              </a:rPr>
              <a:t>www.youtube.com/watch?v=2zTibl1a6Sg</a:t>
            </a:r>
            <a:endParaRPr lang="sl-SI" dirty="0" smtClean="0"/>
          </a:p>
          <a:p>
            <a:pPr>
              <a:buFont typeface="Wingdings" panose="05000000000000000000" pitchFamily="2" charset="2"/>
              <a:buChar char="Ø"/>
            </a:pPr>
            <a:r>
              <a:rPr lang="en-US" b="1" dirty="0"/>
              <a:t>How to Keep Your Body Clean, Eat Healthy &amp; Stay Fit With Exercise - Learning Game for Kids </a:t>
            </a:r>
          </a:p>
          <a:p>
            <a:pPr marL="0" indent="0">
              <a:buNone/>
            </a:pPr>
            <a:r>
              <a:rPr lang="sl-SI" dirty="0">
                <a:hlinkClick r:id="rId6"/>
              </a:rPr>
              <a:t>https://</a:t>
            </a:r>
            <a:r>
              <a:rPr lang="sl-SI" dirty="0" smtClean="0">
                <a:hlinkClick r:id="rId6"/>
              </a:rPr>
              <a:t>www.youtube.com/watch?v=mN5ZwgT8fMw</a:t>
            </a:r>
            <a:endParaRPr lang="sl-SI" dirty="0" smtClean="0"/>
          </a:p>
          <a:p>
            <a:pPr>
              <a:buFont typeface="Wingdings" panose="05000000000000000000" pitchFamily="2" charset="2"/>
              <a:buChar char="Ø"/>
            </a:pPr>
            <a:r>
              <a:rPr lang="en-US" b="1" dirty="0"/>
              <a:t>Benefits of eating fruits and vegetables - For kids (children) </a:t>
            </a:r>
          </a:p>
          <a:p>
            <a:pPr lvl="0">
              <a:buClr>
                <a:srgbClr val="ACD433"/>
              </a:buClr>
            </a:pPr>
            <a:r>
              <a:rPr lang="sl-SI" dirty="0" smtClean="0">
                <a:hlinkClick r:id="rId7"/>
              </a:rPr>
              <a:t>https</a:t>
            </a:r>
            <a:r>
              <a:rPr lang="sl-SI" dirty="0">
                <a:hlinkClick r:id="rId7"/>
              </a:rPr>
              <a:t>://</a:t>
            </a:r>
            <a:r>
              <a:rPr lang="sl-SI" dirty="0" smtClean="0">
                <a:hlinkClick r:id="rId7"/>
              </a:rPr>
              <a:t>www.youtube.com/watch?v=u1sh_XGKJ-Q</a:t>
            </a:r>
            <a:endParaRPr lang="sl-SI" dirty="0" smtClean="0"/>
          </a:p>
          <a:p>
            <a:pPr lvl="0">
              <a:buClr>
                <a:srgbClr val="ACD433"/>
              </a:buClr>
            </a:pPr>
            <a:r>
              <a:rPr lang="en-US" b="1" dirty="0" smtClean="0">
                <a:solidFill>
                  <a:prstClr val="white"/>
                </a:solidFill>
              </a:rPr>
              <a:t>Healthy </a:t>
            </a:r>
            <a:r>
              <a:rPr lang="en-US" b="1" dirty="0">
                <a:solidFill>
                  <a:prstClr val="white"/>
                </a:solidFill>
              </a:rPr>
              <a:t>Habits You Need In Your Life </a:t>
            </a:r>
          </a:p>
          <a:p>
            <a:pPr marL="0" lvl="0" indent="0">
              <a:buClr>
                <a:srgbClr val="ACD433"/>
              </a:buClr>
              <a:buNone/>
            </a:pPr>
            <a:r>
              <a:rPr lang="sl-SI" dirty="0">
                <a:solidFill>
                  <a:prstClr val="white"/>
                </a:solidFill>
                <a:hlinkClick r:id="rId2"/>
              </a:rPr>
              <a:t>https://www.youtube.com/watch?v=XxB7M9aw1HQ</a:t>
            </a:r>
            <a:endParaRPr lang="sl-SI" dirty="0">
              <a:solidFill>
                <a:prstClr val="white"/>
              </a:solidFill>
            </a:endParaRPr>
          </a:p>
          <a:p>
            <a:pPr marL="0" indent="0">
              <a:buNone/>
            </a:pPr>
            <a:endParaRPr lang="sl-SI" dirty="0" smtClean="0"/>
          </a:p>
          <a:p>
            <a:pPr marL="0" indent="0">
              <a:buNone/>
            </a:pPr>
            <a:endParaRPr lang="sl-SI" dirty="0" smtClean="0"/>
          </a:p>
          <a:p>
            <a:pPr marL="0" indent="0">
              <a:buNone/>
            </a:pPr>
            <a:endParaRPr lang="sl-SI" dirty="0"/>
          </a:p>
        </p:txBody>
      </p:sp>
    </p:spTree>
    <p:extLst>
      <p:ext uri="{BB962C8B-B14F-4D97-AF65-F5344CB8AC3E}">
        <p14:creationId xmlns:p14="http://schemas.microsoft.com/office/powerpoint/2010/main" val="774273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6061" y="452718"/>
            <a:ext cx="11423561" cy="3088972"/>
          </a:xfrm>
        </p:spPr>
        <p:txBody>
          <a:bodyPr/>
          <a:lstStyle/>
          <a:p>
            <a:pPr algn="ctr"/>
            <a:r>
              <a:rPr lang="sl-SI" b="1" dirty="0" smtClean="0">
                <a:latin typeface="Calibri" panose="020F0502020204030204" pitchFamily="34" charset="0"/>
              </a:rPr>
              <a:t>PRIMER 2 </a:t>
            </a:r>
            <a:br>
              <a:rPr lang="sl-SI" b="1" dirty="0" smtClean="0">
                <a:latin typeface="Calibri" panose="020F0502020204030204" pitchFamily="34" charset="0"/>
              </a:rPr>
            </a:br>
            <a:r>
              <a:rPr lang="sl-SI" sz="4000" b="1" dirty="0" smtClean="0">
                <a:latin typeface="Calibri" panose="020F0502020204030204" pitchFamily="34" charset="0"/>
              </a:rPr>
              <a:t>MULTIMEDIJSKA DELAVNICA NA TEMO ČLOVEKOVIH PRAVIC IN SVOBOŠČIN</a:t>
            </a:r>
            <a:br>
              <a:rPr lang="sl-SI" sz="4000" b="1" dirty="0" smtClean="0">
                <a:latin typeface="Calibri" panose="020F0502020204030204" pitchFamily="34" charset="0"/>
              </a:rPr>
            </a:br>
            <a:r>
              <a:rPr lang="sl-SI" sz="4000" b="1" dirty="0" smtClean="0">
                <a:latin typeface="Calibri" panose="020F0502020204030204" pitchFamily="34" charset="0"/>
              </a:rPr>
              <a:t>MEDNARODNEGA PROJEKTA ENJOY YOUR RIGHTS (EYR) V  MC BREŽICE</a:t>
            </a:r>
            <a:endParaRPr lang="sl-SI" sz="4000" b="1" dirty="0">
              <a:latin typeface="Calibri" panose="020F0502020204030204"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3510" y="3812146"/>
            <a:ext cx="4033770" cy="2689180"/>
          </a:xfrm>
          <a:prstGeom prst="rect">
            <a:avLst/>
          </a:prstGeom>
        </p:spPr>
      </p:pic>
    </p:spTree>
    <p:extLst>
      <p:ext uri="{BB962C8B-B14F-4D97-AF65-F5344CB8AC3E}">
        <p14:creationId xmlns:p14="http://schemas.microsoft.com/office/powerpoint/2010/main" val="3541902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8187" y="1332109"/>
            <a:ext cx="10891642" cy="715631"/>
          </a:xfrm>
        </p:spPr>
        <p:txBody>
          <a:bodyPr/>
          <a:lstStyle/>
          <a:p>
            <a:r>
              <a:rPr lang="sl-SI" b="1" dirty="0" smtClean="0"/>
              <a:t>POUČEVANJE IN UČENJE V 21. STOLETJU</a:t>
            </a:r>
            <a:endParaRPr lang="sl-SI" b="1" dirty="0"/>
          </a:p>
        </p:txBody>
      </p:sp>
      <p:sp>
        <p:nvSpPr>
          <p:cNvPr id="3" name="Označba mesta vsebine 2"/>
          <p:cNvSpPr>
            <a:spLocks noGrp="1"/>
          </p:cNvSpPr>
          <p:nvPr>
            <p:ph idx="1"/>
          </p:nvPr>
        </p:nvSpPr>
        <p:spPr>
          <a:xfrm>
            <a:off x="464457" y="2537137"/>
            <a:ext cx="11045372" cy="2485624"/>
          </a:xfrm>
        </p:spPr>
        <p:txBody>
          <a:bodyPr>
            <a:normAutofit/>
          </a:bodyPr>
          <a:lstStyle/>
          <a:p>
            <a:r>
              <a:rPr lang="sl-SI" sz="3200" b="1" dirty="0" smtClean="0"/>
              <a:t>UVODNA MOTIVACIJA   </a:t>
            </a:r>
            <a:r>
              <a:rPr lang="sl-SI" sz="3200" dirty="0" smtClean="0">
                <a:sym typeface="Wingdings" panose="05000000000000000000" pitchFamily="2" charset="2"/>
              </a:rPr>
              <a:t></a:t>
            </a:r>
            <a:endParaRPr lang="sl-SI" sz="3200" dirty="0" smtClean="0"/>
          </a:p>
          <a:p>
            <a:pPr marL="0" indent="0">
              <a:buNone/>
            </a:pPr>
            <a:r>
              <a:rPr lang="sl-SI" sz="2400" b="1" dirty="0" smtClean="0"/>
              <a:t>Filmček : </a:t>
            </a:r>
            <a:r>
              <a:rPr lang="sl-SI" sz="2400" b="1" dirty="0" err="1" smtClean="0"/>
              <a:t>Teaching</a:t>
            </a:r>
            <a:r>
              <a:rPr lang="sl-SI" sz="2400" b="1" dirty="0" smtClean="0"/>
              <a:t> in 21 st </a:t>
            </a:r>
            <a:r>
              <a:rPr lang="sl-SI" sz="2400" b="1" dirty="0" err="1"/>
              <a:t>C</a:t>
            </a:r>
            <a:r>
              <a:rPr lang="sl-SI" sz="2400" b="1" dirty="0" err="1" smtClean="0"/>
              <a:t>entury</a:t>
            </a:r>
            <a:endParaRPr lang="sl-SI" sz="2400" b="1" dirty="0" smtClean="0"/>
          </a:p>
          <a:p>
            <a:pPr marL="0" indent="0">
              <a:buNone/>
            </a:pPr>
            <a:endParaRPr lang="sl-SI" dirty="0"/>
          </a:p>
          <a:p>
            <a:pPr marL="0" indent="0">
              <a:buNone/>
            </a:pPr>
            <a:r>
              <a:rPr lang="sl-SI" dirty="0">
                <a:hlinkClick r:id="rId2"/>
              </a:rPr>
              <a:t>https://www.youtube.com/watch?v=075aWDdZUlM</a:t>
            </a:r>
            <a:endParaRPr lang="sl-SI" dirty="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p:txBody>
      </p:sp>
      <p:pic>
        <p:nvPicPr>
          <p:cNvPr id="6" name="Slik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5364" y="3670480"/>
            <a:ext cx="4645576" cy="3097050"/>
          </a:xfrm>
          <a:prstGeom prst="rect">
            <a:avLst/>
          </a:prstGeom>
        </p:spPr>
      </p:pic>
    </p:spTree>
    <p:extLst>
      <p:ext uri="{BB962C8B-B14F-4D97-AF65-F5344CB8AC3E}">
        <p14:creationId xmlns:p14="http://schemas.microsoft.com/office/powerpoint/2010/main" val="1594823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50761" y="1171977"/>
            <a:ext cx="10779616" cy="5293217"/>
          </a:xfrm>
        </p:spPr>
        <p:txBody>
          <a:bodyPr>
            <a:normAutofit/>
          </a:bodyPr>
          <a:lstStyle/>
          <a:p>
            <a:pPr marL="457200" algn="just">
              <a:lnSpc>
                <a:spcPct val="115000"/>
              </a:lnSpc>
              <a:spcAft>
                <a:spcPts val="1000"/>
              </a:spcAft>
            </a:pPr>
            <a:r>
              <a:rPr lang="sl-SI" sz="2400" b="1" dirty="0">
                <a:latin typeface="Calibri" panose="020F0502020204030204" pitchFamily="34" charset="0"/>
                <a:ea typeface="Calibri" panose="020F0502020204030204" pitchFamily="34" charset="0"/>
                <a:cs typeface="Times New Roman" panose="02020603050405020304" pitchFamily="18" charset="0"/>
              </a:rPr>
              <a:t>Dijaki so se na delavnici najprej seznanili s splošno deklaracijo o človekovih pravicah</a:t>
            </a:r>
            <a:r>
              <a:rPr lang="sl-SI" sz="2400" b="1" dirty="0" smtClean="0">
                <a:latin typeface="Calibri" panose="020F0502020204030204" pitchFamily="34" charset="0"/>
                <a:ea typeface="Calibri" panose="020F0502020204030204" pitchFamily="34" charset="0"/>
                <a:cs typeface="Times New Roman" panose="02020603050405020304" pitchFamily="18" charset="0"/>
              </a:rPr>
              <a:t>.</a:t>
            </a:r>
          </a:p>
          <a:p>
            <a:pPr marL="457200" algn="just">
              <a:lnSpc>
                <a:spcPct val="115000"/>
              </a:lnSpc>
              <a:spcAft>
                <a:spcPts val="1000"/>
              </a:spcAft>
            </a:pPr>
            <a:r>
              <a:rPr lang="sl-SI" sz="2400" b="1" dirty="0" smtClean="0">
                <a:latin typeface="Calibri" panose="020F0502020204030204" pitchFamily="34" charset="0"/>
                <a:ea typeface="Calibri" panose="020F0502020204030204" pitchFamily="34" charset="0"/>
                <a:cs typeface="Times New Roman" panose="02020603050405020304" pitchFamily="18" charset="0"/>
              </a:rPr>
              <a:t> </a:t>
            </a:r>
            <a:r>
              <a:rPr lang="sl-SI" sz="2400" b="1" dirty="0">
                <a:latin typeface="Calibri" panose="020F0502020204030204" pitchFamily="34" charset="0"/>
                <a:ea typeface="Calibri" panose="020F0502020204030204" pitchFamily="34" charset="0"/>
                <a:cs typeface="Times New Roman" panose="02020603050405020304" pitchFamily="18" charset="0"/>
              </a:rPr>
              <a:t>Nato so spoznali osnove procesa filmskega ustvarjanja in rokovanja s snemalno opremo. Odpravili so se na teren, kjer so posneli video predstavitve o človekovih pravicah. </a:t>
            </a:r>
            <a:endParaRPr lang="sl-SI" sz="2400" b="1"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sl-SI" sz="2400" b="1" dirty="0" smtClean="0">
                <a:latin typeface="Calibri" panose="020F0502020204030204" pitchFamily="34" charset="0"/>
                <a:ea typeface="Calibri" panose="020F0502020204030204" pitchFamily="34" charset="0"/>
                <a:cs typeface="Times New Roman" panose="02020603050405020304" pitchFamily="18" charset="0"/>
              </a:rPr>
              <a:t>Potem </a:t>
            </a:r>
            <a:r>
              <a:rPr lang="sl-SI" sz="2400" b="1" dirty="0">
                <a:latin typeface="Calibri" panose="020F0502020204030204" pitchFamily="34" charset="0"/>
                <a:ea typeface="Calibri" panose="020F0502020204030204" pitchFamily="34" charset="0"/>
                <a:cs typeface="Times New Roman" panose="02020603050405020304" pitchFamily="18" charset="0"/>
              </a:rPr>
              <a:t>so posnetke  zmontirali in jih pogledali.  Sledil je zaključek delavnice z evalvacijo udeležencev. </a:t>
            </a:r>
            <a:endParaRPr lang="sl-SI" sz="2400" b="1" dirty="0" smtClean="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sl-SI" sz="2400" b="1" dirty="0" smtClean="0">
                <a:latin typeface="Calibri" panose="020F0502020204030204" pitchFamily="34" charset="0"/>
                <a:ea typeface="Calibri" panose="020F0502020204030204" pitchFamily="34" charset="0"/>
                <a:cs typeface="Times New Roman" panose="02020603050405020304" pitchFamily="18" charset="0"/>
              </a:rPr>
              <a:t>Mladi  </a:t>
            </a:r>
            <a:r>
              <a:rPr lang="sl-SI" sz="2400" b="1" dirty="0">
                <a:latin typeface="Calibri" panose="020F0502020204030204" pitchFamily="34" charset="0"/>
                <a:ea typeface="Calibri" panose="020F0502020204030204" pitchFamily="34" charset="0"/>
                <a:cs typeface="Times New Roman" panose="02020603050405020304" pitchFamily="18" charset="0"/>
              </a:rPr>
              <a:t>so  na delavnici dobili priložnost, da s pomočjo kamere na ustvarjalen način povedo, kako doživljajo človekove pravice. Naši dijaki so posneli zanimive filmčke in bili zelo ustvarjalni.</a:t>
            </a:r>
            <a:r>
              <a:rPr lang="sl-SI" b="1" dirty="0">
                <a:latin typeface="Calibri" panose="020F0502020204030204" pitchFamily="34" charset="0"/>
                <a:ea typeface="Calibri" panose="020F0502020204030204" pitchFamily="34" charset="0"/>
                <a:cs typeface="Times New Roman" panose="02020603050405020304" pitchFamily="18" charset="0"/>
              </a:rPr>
              <a:t>	</a:t>
            </a:r>
            <a:endParaRPr lang="sl-SI"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215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28034" y="1223492"/>
            <a:ext cx="10547798" cy="5138671"/>
          </a:xfrm>
        </p:spPr>
        <p:txBody>
          <a:bodyPr>
            <a:normAutofit/>
          </a:bodyPr>
          <a:lstStyle/>
          <a:p>
            <a:pPr algn="just"/>
            <a:r>
              <a:rPr lang="sl-SI" b="1" dirty="0"/>
              <a:t>Spoštovanje človekovih pravic pomeni osnovno vrednoto vsake sodobne družbe. Zelo pomembno je učenje in usposabljanje za razumevanje človekovih pravic, da bi razumeli njihov pomen in razsežnosti ter prepoznali njihove kršitve,  vedeli, kako naj ravnamo in si pomagamo ter se znamo vesti odgovorno do sebe in drugih. </a:t>
            </a:r>
            <a:endParaRPr lang="sl-SI" b="1" dirty="0" smtClean="0"/>
          </a:p>
          <a:p>
            <a:pPr marL="0" indent="0" algn="just">
              <a:buNone/>
            </a:pPr>
            <a:endParaRPr lang="sl-SI" b="1" dirty="0" smtClean="0"/>
          </a:p>
          <a:p>
            <a:pPr algn="just"/>
            <a:r>
              <a:rPr lang="sl-SI" b="1" dirty="0" smtClean="0"/>
              <a:t>Ljudi </a:t>
            </a:r>
            <a:r>
              <a:rPr lang="sl-SI" b="1" dirty="0"/>
              <a:t>je </a:t>
            </a:r>
            <a:r>
              <a:rPr lang="sl-SI" b="1" dirty="0" smtClean="0"/>
              <a:t>potrebno </a:t>
            </a:r>
            <a:r>
              <a:rPr lang="sl-SI" b="1" dirty="0"/>
              <a:t>spodbuditi k  dejavnejšemu aktivnemu državljanstvu, podpirati je treba demokracijo, razvoj, socialno pravičnost, harmonijo v skupnosti, solidarnost, prijateljstvo med ljudmi in narodi. </a:t>
            </a:r>
            <a:endParaRPr lang="sl-SI" b="1" dirty="0" smtClean="0"/>
          </a:p>
          <a:p>
            <a:pPr marL="0" indent="0" algn="just">
              <a:buNone/>
            </a:pPr>
            <a:endParaRPr lang="sl-SI" b="1" dirty="0" smtClean="0"/>
          </a:p>
          <a:p>
            <a:pPr algn="just"/>
            <a:r>
              <a:rPr lang="sl-SI" b="1" dirty="0" smtClean="0"/>
              <a:t>Potrebno </a:t>
            </a:r>
            <a:r>
              <a:rPr lang="sl-SI" b="1" dirty="0"/>
              <a:t>je ustvarjati pogoje za kulturo miru ter pospeševati spoštovanje, razumevanje in vrednotenje kulturnih raznolikosti.</a:t>
            </a:r>
          </a:p>
          <a:p>
            <a:endParaRPr lang="sl-SI" dirty="0"/>
          </a:p>
        </p:txBody>
      </p:sp>
    </p:spTree>
    <p:extLst>
      <p:ext uri="{BB962C8B-B14F-4D97-AF65-F5344CB8AC3E}">
        <p14:creationId xmlns:p14="http://schemas.microsoft.com/office/powerpoint/2010/main" val="3738787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avokotnik 8"/>
          <p:cNvSpPr/>
          <p:nvPr/>
        </p:nvSpPr>
        <p:spPr>
          <a:xfrm>
            <a:off x="254615" y="4546242"/>
            <a:ext cx="10666669" cy="646331"/>
          </a:xfrm>
          <a:prstGeom prst="rect">
            <a:avLst/>
          </a:prstGeom>
        </p:spPr>
        <p:txBody>
          <a:bodyPr wrap="square">
            <a:spAutoFit/>
          </a:bodyPr>
          <a:lstStyle/>
          <a:p>
            <a:pPr algn="just"/>
            <a:r>
              <a:rPr lang="sl-SI" b="1" dirty="0"/>
              <a:t>Posneti  videi  naših dijakov so objavljeni  na spletni strani mednarodnega projekta EYR in so  vidni vsem mednarodnim partnerjem in sodelujočim v projektu.</a:t>
            </a:r>
          </a:p>
        </p:txBody>
      </p:sp>
    </p:spTree>
    <p:extLst>
      <p:ext uri="{BB962C8B-B14F-4D97-AF65-F5344CB8AC3E}">
        <p14:creationId xmlns:p14="http://schemas.microsoft.com/office/powerpoint/2010/main" val="1846861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latin typeface="Calibri" panose="020F0502020204030204" pitchFamily="34" charset="0"/>
              </a:rPr>
              <a:t>VTISI DIJAKOV O DELAVNICI</a:t>
            </a:r>
            <a:endParaRPr lang="sl-SI" b="1" dirty="0">
              <a:latin typeface="Calibri" panose="020F0502020204030204" pitchFamily="34" charset="0"/>
            </a:endParaRPr>
          </a:p>
        </p:txBody>
      </p:sp>
      <p:sp>
        <p:nvSpPr>
          <p:cNvPr id="3" name="Označba mesta vsebine 2"/>
          <p:cNvSpPr>
            <a:spLocks noGrp="1"/>
          </p:cNvSpPr>
          <p:nvPr>
            <p:ph idx="1"/>
          </p:nvPr>
        </p:nvSpPr>
        <p:spPr>
          <a:xfrm>
            <a:off x="553793" y="1442434"/>
            <a:ext cx="10818252" cy="4805966"/>
          </a:xfrm>
        </p:spPr>
        <p:txBody>
          <a:bodyPr/>
          <a:lstStyle/>
          <a:p>
            <a:pPr algn="just"/>
            <a:r>
              <a:rPr lang="sl-SI" b="1" dirty="0">
                <a:latin typeface="Calibri" panose="020F0502020204030204" pitchFamily="34" charset="0"/>
              </a:rPr>
              <a:t>»Multimedijska delavnica v izvedbi Socialne akademije je bila zelo zanimiva, saj je bilo zelo poučno. Motivira te k pozitivnem razmišljanju  in obravnavanju  drugih ljudi, ki nam niso podobni oziroma so drugačni. Pri snemanju smo se zabavali in posneli super film, ki ima sporočilo za vse, ki imajo določene težave na nekem področju. Podpiram idejo, da se delavnice še bolj razširijo med mladimi po svetu, saj je to  opozorilo za vse tiste ljudi, ki ne morejo ali nočejo razumeti določenih težav ali ljudi, ki so v stiski.«</a:t>
            </a:r>
          </a:p>
          <a:p>
            <a:pPr marL="0" indent="0" algn="r">
              <a:buNone/>
            </a:pPr>
            <a:r>
              <a:rPr lang="sl-SI" b="1" dirty="0">
                <a:latin typeface="Calibri" panose="020F0502020204030204" pitchFamily="34" charset="0"/>
              </a:rPr>
              <a:t>Luka Povhe, 1. AP</a:t>
            </a:r>
            <a:endParaRPr lang="sl-SI" dirty="0">
              <a:latin typeface="Calibri" panose="020F0502020204030204" pitchFamily="34" charset="0"/>
            </a:endParaRPr>
          </a:p>
          <a:p>
            <a:pPr algn="just"/>
            <a:r>
              <a:rPr lang="sl-SI" b="1" dirty="0">
                <a:latin typeface="Calibri" panose="020F0502020204030204" pitchFamily="34" charset="0"/>
              </a:rPr>
              <a:t>»Na delavnici mi je bilo super.  Imeli smo se lepo. Ostala mi bo res v res lepem spominu. Rada snemam s kamero in fotoaparatom.«</a:t>
            </a:r>
          </a:p>
          <a:p>
            <a:pPr marL="0" indent="0" algn="r">
              <a:buNone/>
            </a:pPr>
            <a:r>
              <a:rPr lang="sl-SI" b="1" dirty="0" smtClean="0">
                <a:latin typeface="Calibri" panose="020F0502020204030204" pitchFamily="34" charset="0"/>
              </a:rPr>
              <a:t>   Kristina </a:t>
            </a:r>
            <a:r>
              <a:rPr lang="sl-SI" b="1" dirty="0" err="1">
                <a:latin typeface="Calibri" panose="020F0502020204030204" pitchFamily="34" charset="0"/>
              </a:rPr>
              <a:t>Haring</a:t>
            </a:r>
            <a:r>
              <a:rPr lang="sl-SI" b="1" dirty="0">
                <a:latin typeface="Calibri" panose="020F0502020204030204" pitchFamily="34" charset="0"/>
              </a:rPr>
              <a:t>, 2. </a:t>
            </a:r>
            <a:r>
              <a:rPr lang="sl-SI" b="1" dirty="0" err="1">
                <a:latin typeface="Calibri" panose="020F0502020204030204" pitchFamily="34" charset="0"/>
              </a:rPr>
              <a:t>Ae</a:t>
            </a:r>
            <a:endParaRPr lang="sl-SI" dirty="0">
              <a:latin typeface="Calibri" panose="020F0502020204030204" pitchFamily="34" charset="0"/>
            </a:endParaRPr>
          </a:p>
          <a:p>
            <a:pPr algn="just"/>
            <a:r>
              <a:rPr lang="sl-SI" b="1" dirty="0">
                <a:latin typeface="Calibri" panose="020F0502020204030204" pitchFamily="34" charset="0"/>
              </a:rPr>
              <a:t>»Moje mnenje je zelo pozitivno. Bilo mi je zelo zanimivo. Rafael nam je dal odlične iztočnice za razmišljanje o človekovih </a:t>
            </a:r>
            <a:r>
              <a:rPr lang="sl-SI" b="1" dirty="0" err="1">
                <a:latin typeface="Calibri" panose="020F0502020204030204" pitchFamily="34" charset="0"/>
              </a:rPr>
              <a:t>pravicah.To</a:t>
            </a:r>
            <a:r>
              <a:rPr lang="sl-SI" b="1" dirty="0">
                <a:latin typeface="Calibri" panose="020F0502020204030204" pitchFamily="34" charset="0"/>
              </a:rPr>
              <a:t> delavnico bi lahko ponovili.« </a:t>
            </a:r>
          </a:p>
          <a:p>
            <a:pPr marL="0" indent="0" algn="r">
              <a:buNone/>
            </a:pPr>
            <a:r>
              <a:rPr lang="sl-SI" b="1" dirty="0">
                <a:latin typeface="Calibri" panose="020F0502020204030204" pitchFamily="34" charset="0"/>
              </a:rPr>
              <a:t>Sara Pintarič, 2. </a:t>
            </a:r>
            <a:r>
              <a:rPr lang="sl-SI" b="1" dirty="0" err="1">
                <a:latin typeface="Calibri" panose="020F0502020204030204" pitchFamily="34" charset="0"/>
              </a:rPr>
              <a:t>Ae</a:t>
            </a:r>
            <a:endParaRPr lang="sl-SI" dirty="0">
              <a:latin typeface="Calibri" panose="020F0502020204030204" pitchFamily="34" charset="0"/>
            </a:endParaRPr>
          </a:p>
          <a:p>
            <a:endParaRPr lang="sl-SI" dirty="0"/>
          </a:p>
        </p:txBody>
      </p:sp>
    </p:spTree>
    <p:extLst>
      <p:ext uri="{BB962C8B-B14F-4D97-AF65-F5344CB8AC3E}">
        <p14:creationId xmlns:p14="http://schemas.microsoft.com/office/powerpoint/2010/main" val="1545213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5400" b="1" dirty="0" smtClean="0"/>
              <a:t>In za konec….</a:t>
            </a:r>
            <a:r>
              <a:rPr lang="sl-SI" sz="5400" b="1" dirty="0" smtClean="0">
                <a:sym typeface="Wingdings" panose="05000000000000000000" pitchFamily="2" charset="2"/>
              </a:rPr>
              <a:t></a:t>
            </a:r>
            <a:endParaRPr lang="sl-SI" sz="5400" b="1" dirty="0"/>
          </a:p>
        </p:txBody>
      </p:sp>
      <p:sp>
        <p:nvSpPr>
          <p:cNvPr id="3" name="Ograda vsebine 2"/>
          <p:cNvSpPr>
            <a:spLocks noGrp="1"/>
          </p:cNvSpPr>
          <p:nvPr>
            <p:ph idx="1"/>
          </p:nvPr>
        </p:nvSpPr>
        <p:spPr>
          <a:xfrm>
            <a:off x="1262130" y="4185634"/>
            <a:ext cx="8787723" cy="2062765"/>
          </a:xfrm>
        </p:spPr>
        <p:txBody>
          <a:bodyPr>
            <a:normAutofit lnSpcReduction="10000"/>
          </a:bodyPr>
          <a:lstStyle/>
          <a:p>
            <a:endParaRPr lang="sl-SI" dirty="0" smtClean="0"/>
          </a:p>
          <a:p>
            <a:pPr marL="0" indent="0">
              <a:buNone/>
            </a:pPr>
            <a:endParaRPr lang="sl-SI" dirty="0"/>
          </a:p>
          <a:p>
            <a:pPr marL="0" indent="0">
              <a:buNone/>
            </a:pPr>
            <a:endParaRPr lang="sl-SI" dirty="0" smtClean="0"/>
          </a:p>
          <a:p>
            <a:pPr marL="0" indent="0" algn="ctr">
              <a:buNone/>
            </a:pPr>
            <a:r>
              <a:rPr lang="sl-SI" sz="5400" b="1" dirty="0" smtClean="0"/>
              <a:t>HVALA  ZA   POZORNOST </a:t>
            </a:r>
          </a:p>
        </p:txBody>
      </p:sp>
      <p:graphicFrame>
        <p:nvGraphicFramePr>
          <p:cNvPr id="4" name="Predmet 3">
            <a:hlinkClick r:id="" action="ppaction://ole?verb=0"/>
          </p:cNvPr>
          <p:cNvGraphicFramePr>
            <a:graphicFrameLocks noChangeAspect="1"/>
          </p:cNvGraphicFramePr>
          <p:nvPr>
            <p:extLst>
              <p:ext uri="{D42A27DB-BD31-4B8C-83A1-F6EECF244321}">
                <p14:modId xmlns:p14="http://schemas.microsoft.com/office/powerpoint/2010/main" val="1982362584"/>
              </p:ext>
            </p:extLst>
          </p:nvPr>
        </p:nvGraphicFramePr>
        <p:xfrm>
          <a:off x="4104880" y="2059310"/>
          <a:ext cx="4570413" cy="2857500"/>
        </p:xfrm>
        <a:graphic>
          <a:graphicData uri="http://schemas.openxmlformats.org/presentationml/2006/ole">
            <mc:AlternateContent xmlns:mc="http://schemas.openxmlformats.org/markup-compatibility/2006">
              <mc:Choice xmlns:v="urn:schemas-microsoft-com:vml" Requires="v">
                <p:oleObj spid="_x0000_s1036" name="Presentation" r:id="rId3" imgW="4570501" imgH="2857550" progId="PowerPoint.Show.8">
                  <p:embed/>
                </p:oleObj>
              </mc:Choice>
              <mc:Fallback>
                <p:oleObj name="Presentation" r:id="rId3" imgW="4570501" imgH="2857550" progId="PowerPoint.Show.8">
                  <p:embed/>
                  <p:pic>
                    <p:nvPicPr>
                      <p:cNvPr id="0" name=""/>
                      <p:cNvPicPr/>
                      <p:nvPr/>
                    </p:nvPicPr>
                    <p:blipFill>
                      <a:blip r:embed="rId4"/>
                      <a:stretch>
                        <a:fillRect/>
                      </a:stretch>
                    </p:blipFill>
                    <p:spPr>
                      <a:xfrm>
                        <a:off x="4104880" y="2059310"/>
                        <a:ext cx="4570413" cy="2857500"/>
                      </a:xfrm>
                      <a:prstGeom prst="rect">
                        <a:avLst/>
                      </a:prstGeom>
                    </p:spPr>
                  </p:pic>
                </p:oleObj>
              </mc:Fallback>
            </mc:AlternateContent>
          </a:graphicData>
        </a:graphic>
      </p:graphicFrame>
    </p:spTree>
    <p:extLst>
      <p:ext uri="{BB962C8B-B14F-4D97-AF65-F5344CB8AC3E}">
        <p14:creationId xmlns:p14="http://schemas.microsoft.com/office/powerpoint/2010/main" val="1603537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Svetovni forum izobraževanja, 2015</a:t>
            </a:r>
            <a:endParaRPr lang="sl-SI" b="1" dirty="0"/>
          </a:p>
        </p:txBody>
      </p:sp>
      <p:sp>
        <p:nvSpPr>
          <p:cNvPr id="3" name="Označba mesta vsebine 2"/>
          <p:cNvSpPr>
            <a:spLocks noGrp="1"/>
          </p:cNvSpPr>
          <p:nvPr>
            <p:ph idx="1"/>
          </p:nvPr>
        </p:nvSpPr>
        <p:spPr>
          <a:xfrm>
            <a:off x="850006" y="1339404"/>
            <a:ext cx="10084157" cy="5241700"/>
          </a:xfrm>
        </p:spPr>
        <p:txBody>
          <a:bodyPr>
            <a:normAutofit lnSpcReduction="10000"/>
          </a:bodyPr>
          <a:lstStyle/>
          <a:p>
            <a:pPr algn="just"/>
            <a:r>
              <a:rPr lang="sl-SI" sz="2400" b="1" dirty="0" smtClean="0"/>
              <a:t>Primer Finske: Šolanje začnejo otroci pozno, v razredu imajo malo učnih ur, kakovost izobraževanja je izjemno visoka. Finci ne  predajajo zgolj učne snovi, ampak otrokom dajejo kompas in spretnost navigacije, da najdejo svojo pot skozi izredno kompleksno prihodnost.</a:t>
            </a:r>
          </a:p>
          <a:p>
            <a:pPr algn="just"/>
            <a:r>
              <a:rPr lang="sl-SI" sz="2400" b="1" dirty="0" smtClean="0"/>
              <a:t>Primer Slovenije: Rezultati Pise za Slovenijo kažejo, da so učenci zelo dobri pri poustvarjanju učne snovi, vedo zelo veliko, ampak tega znanja ne znajo kreativno uporabiti, da bi razširili svoja obzorja.</a:t>
            </a:r>
          </a:p>
          <a:p>
            <a:pPr algn="just"/>
            <a:r>
              <a:rPr lang="sl-SI" sz="2800" b="1" dirty="0" smtClean="0"/>
              <a:t>Finski model nam pokaže, da ni tako pomembna količina snovi, ampak je pomemben način, kako se učimo! </a:t>
            </a:r>
          </a:p>
          <a:p>
            <a:pPr algn="just"/>
            <a:r>
              <a:rPr lang="sl-SI" sz="2800" b="1" dirty="0" smtClean="0"/>
              <a:t>Spreminja se tudi vloga učitelja v procesu poučevanja!</a:t>
            </a:r>
            <a:endParaRPr lang="sl-SI" sz="2800" b="1" dirty="0"/>
          </a:p>
        </p:txBody>
      </p:sp>
    </p:spTree>
    <p:extLst>
      <p:ext uri="{BB962C8B-B14F-4D97-AF65-F5344CB8AC3E}">
        <p14:creationId xmlns:p14="http://schemas.microsoft.com/office/powerpoint/2010/main" val="2926388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165100" y="1223493"/>
            <a:ext cx="11811000" cy="5444007"/>
          </a:xfrm>
        </p:spPr>
        <p:txBody>
          <a:bodyPr/>
          <a:lstStyle/>
          <a:p>
            <a:pPr marL="0" indent="0">
              <a:buNone/>
            </a:pPr>
            <a:r>
              <a:rPr lang="sl-SI" sz="3600" b="1" i="1" dirty="0" smtClean="0"/>
              <a:t>„ Danes ne šteje največ, kaj znaš. Google vse ve.       </a:t>
            </a:r>
          </a:p>
          <a:p>
            <a:pPr marL="0" indent="0">
              <a:buNone/>
            </a:pPr>
            <a:r>
              <a:rPr lang="sl-SI" sz="3600" b="1" i="1" dirty="0" smtClean="0"/>
              <a:t>   Pomembno je, kaj lahko z znanjem počneš.“</a:t>
            </a:r>
          </a:p>
          <a:p>
            <a:pPr marL="0" indent="0">
              <a:buNone/>
            </a:pPr>
            <a:endParaRPr lang="sl-SI" sz="1100" b="1" i="1" dirty="0" smtClean="0"/>
          </a:p>
          <a:p>
            <a:pPr marL="0" indent="0">
              <a:buNone/>
            </a:pPr>
            <a:r>
              <a:rPr lang="sl-SI" b="1" i="1" dirty="0" smtClean="0"/>
              <a:t>                                                                                                              </a:t>
            </a:r>
            <a:r>
              <a:rPr lang="sl-SI" sz="2800" b="1" i="1" dirty="0" smtClean="0"/>
              <a:t>Andreas </a:t>
            </a:r>
            <a:r>
              <a:rPr lang="sl-SI" sz="2800" b="1" i="1" dirty="0" err="1" smtClean="0"/>
              <a:t>Schleicher</a:t>
            </a:r>
            <a:r>
              <a:rPr lang="sl-SI" sz="2800" b="1" i="1" dirty="0" smtClean="0"/>
              <a:t>, </a:t>
            </a:r>
          </a:p>
          <a:p>
            <a:pPr marL="0" indent="0">
              <a:buNone/>
            </a:pPr>
            <a:r>
              <a:rPr lang="sl-SI" b="1" i="1" dirty="0" smtClean="0"/>
              <a:t>            direktor direktorata za izobraževanje in posebni svetovalec za politike izobraževanja          generalnemu sekretarju OECD</a:t>
            </a:r>
            <a:endParaRPr lang="sl-SI" b="1" i="1" dirty="0"/>
          </a:p>
        </p:txBody>
      </p:sp>
      <p:pic>
        <p:nvPicPr>
          <p:cNvPr id="2" name="Slika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79594" y="4151021"/>
            <a:ext cx="4812406" cy="2706979"/>
          </a:xfrm>
          <a:prstGeom prst="rect">
            <a:avLst/>
          </a:prstGeom>
        </p:spPr>
      </p:pic>
    </p:spTree>
    <p:extLst>
      <p:ext uri="{BB962C8B-B14F-4D97-AF65-F5344CB8AC3E}">
        <p14:creationId xmlns:p14="http://schemas.microsoft.com/office/powerpoint/2010/main" val="1888393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30199" y="1133340"/>
            <a:ext cx="11672911" cy="5534159"/>
          </a:xfrm>
        </p:spPr>
        <p:txBody>
          <a:bodyPr>
            <a:normAutofit/>
          </a:bodyPr>
          <a:lstStyle/>
          <a:p>
            <a:pPr marL="0" indent="0">
              <a:buNone/>
            </a:pPr>
            <a:r>
              <a:rPr lang="sl-SI" sz="2800" b="1" dirty="0" smtClean="0"/>
              <a:t>Učenci danes vedo veliko, vendar tega znanja ne znajo uporabiti. </a:t>
            </a:r>
          </a:p>
          <a:p>
            <a:pPr marL="0" indent="0">
              <a:buNone/>
            </a:pPr>
            <a:r>
              <a:rPr lang="sl-SI" sz="2800" b="1" dirty="0" smtClean="0"/>
              <a:t>V šolah naj bi namenili večjo pozornost razvijanju :</a:t>
            </a:r>
          </a:p>
          <a:p>
            <a:pPr>
              <a:buFont typeface="Wingdings" panose="05000000000000000000" pitchFamily="2" charset="2"/>
              <a:buChar char="ü"/>
            </a:pPr>
            <a:r>
              <a:rPr lang="sl-SI" sz="2800" b="1" dirty="0" smtClean="0"/>
              <a:t>KREATIVNOSTI,</a:t>
            </a:r>
          </a:p>
          <a:p>
            <a:pPr>
              <a:buFont typeface="Wingdings" panose="05000000000000000000" pitchFamily="2" charset="2"/>
              <a:buChar char="ü"/>
            </a:pPr>
            <a:r>
              <a:rPr lang="sl-SI" sz="2800" b="1" dirty="0" smtClean="0"/>
              <a:t>KRITIČNEMU RAZMIŠLJANJU,</a:t>
            </a:r>
          </a:p>
          <a:p>
            <a:pPr>
              <a:buFont typeface="Wingdings" panose="05000000000000000000" pitchFamily="2" charset="2"/>
              <a:buChar char="ü"/>
            </a:pPr>
            <a:r>
              <a:rPr lang="sl-SI" sz="2800" b="1" dirty="0" smtClean="0"/>
              <a:t>SPOSOBNOSTI REŠEVANJA TEŽAV,</a:t>
            </a:r>
          </a:p>
          <a:p>
            <a:pPr>
              <a:buFont typeface="Wingdings" panose="05000000000000000000" pitchFamily="2" charset="2"/>
              <a:buChar char="ü"/>
            </a:pPr>
            <a:r>
              <a:rPr lang="sl-SI" sz="2800" b="1" dirty="0" smtClean="0"/>
              <a:t>SODELOVANJU, POVEZOVANJU,</a:t>
            </a:r>
          </a:p>
          <a:p>
            <a:pPr>
              <a:buFont typeface="Wingdings" panose="05000000000000000000" pitchFamily="2" charset="2"/>
              <a:buChar char="ü"/>
            </a:pPr>
            <a:r>
              <a:rPr lang="sl-SI" sz="2800" b="1" dirty="0" smtClean="0"/>
              <a:t>SOCIALNIM VEŠČINAM,</a:t>
            </a:r>
          </a:p>
          <a:p>
            <a:pPr>
              <a:buFont typeface="Wingdings" panose="05000000000000000000" pitchFamily="2" charset="2"/>
              <a:buChar char="ü"/>
            </a:pPr>
            <a:r>
              <a:rPr lang="sl-SI" sz="2800" b="1" dirty="0" smtClean="0"/>
              <a:t>EMOCIONALNIM VEŠČINAM,</a:t>
            </a:r>
          </a:p>
          <a:p>
            <a:pPr>
              <a:buFont typeface="Wingdings" panose="05000000000000000000" pitchFamily="2" charset="2"/>
              <a:buChar char="ü"/>
            </a:pPr>
            <a:r>
              <a:rPr lang="sl-SI" sz="2800" b="1" dirty="0" smtClean="0"/>
              <a:t>ZMOŽNOSTI DELA V TIMU.</a:t>
            </a:r>
          </a:p>
          <a:p>
            <a:endParaRPr lang="sl-SI" dirty="0"/>
          </a:p>
        </p:txBody>
      </p:sp>
    </p:spTree>
    <p:extLst>
      <p:ext uri="{BB962C8B-B14F-4D97-AF65-F5344CB8AC3E}">
        <p14:creationId xmlns:p14="http://schemas.microsoft.com/office/powerpoint/2010/main" val="379019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283335" y="1184857"/>
            <a:ext cx="11732654" cy="5199012"/>
          </a:xfrm>
        </p:spPr>
        <p:txBody>
          <a:bodyPr/>
          <a:lstStyle/>
          <a:p>
            <a:pPr marL="0" indent="0" algn="ctr">
              <a:buNone/>
            </a:pPr>
            <a:r>
              <a:rPr lang="sl-SI" sz="2800" b="1" dirty="0" smtClean="0"/>
              <a:t>Danes je treba  znati razmišljati MULTIDISCIPLINARNO in </a:t>
            </a:r>
          </a:p>
          <a:p>
            <a:pPr marL="0" indent="0" algn="ctr">
              <a:buNone/>
            </a:pPr>
            <a:r>
              <a:rPr lang="sl-SI" sz="2800" b="1" dirty="0"/>
              <a:t>p</a:t>
            </a:r>
            <a:r>
              <a:rPr lang="sl-SI" sz="2800" b="1" dirty="0" smtClean="0"/>
              <a:t>otrebno je  znanja povezovati  - ZNATI UPORABLJATI ZNANJE.</a:t>
            </a:r>
          </a:p>
          <a:p>
            <a:pPr marL="0" indent="0" algn="ctr">
              <a:buNone/>
            </a:pPr>
            <a:endParaRPr lang="sl-SI" sz="2800" b="1" dirty="0" smtClean="0"/>
          </a:p>
          <a:p>
            <a:pPr marL="0" indent="0" algn="ctr">
              <a:buNone/>
            </a:pPr>
            <a:r>
              <a:rPr lang="sl-SI" sz="2800" b="1" dirty="0" smtClean="0"/>
              <a:t>Učitelj lahko zelo prispeva k razvoju družbe.</a:t>
            </a:r>
          </a:p>
          <a:p>
            <a:pPr>
              <a:buFont typeface="Wingdings" panose="05000000000000000000" pitchFamily="2" charset="2"/>
              <a:buChar char="Ø"/>
            </a:pPr>
            <a:endParaRPr lang="sl-SI" dirty="0"/>
          </a:p>
          <a:p>
            <a:pPr>
              <a:buFont typeface="Wingdings" panose="05000000000000000000" pitchFamily="2" charset="2"/>
              <a:buChar char="Ø"/>
            </a:pPr>
            <a:endParaRPr lang="sl-SI" dirty="0" smtClean="0"/>
          </a:p>
          <a:p>
            <a:pPr>
              <a:buFont typeface="Wingdings" panose="05000000000000000000" pitchFamily="2" charset="2"/>
              <a:buChar char="Ø"/>
            </a:pP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8330" y="3843686"/>
            <a:ext cx="4514179" cy="2540182"/>
          </a:xfrm>
          <a:prstGeom prst="rect">
            <a:avLst/>
          </a:prstGeom>
        </p:spPr>
      </p:pic>
    </p:spTree>
    <p:extLst>
      <p:ext uri="{BB962C8B-B14F-4D97-AF65-F5344CB8AC3E}">
        <p14:creationId xmlns:p14="http://schemas.microsoft.com/office/powerpoint/2010/main" val="1741140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a:stretch>
            <a:fillRect/>
          </a:stretch>
        </p:blipFill>
        <p:spPr>
          <a:xfrm>
            <a:off x="452720" y="1041008"/>
            <a:ext cx="3120474" cy="4357248"/>
          </a:xfrm>
          <a:prstGeom prst="rect">
            <a:avLst/>
          </a:prstGeom>
        </p:spPr>
      </p:pic>
      <p:sp>
        <p:nvSpPr>
          <p:cNvPr id="3" name="Pravokotnik 2"/>
          <p:cNvSpPr/>
          <p:nvPr/>
        </p:nvSpPr>
        <p:spPr>
          <a:xfrm>
            <a:off x="3770142" y="1814732"/>
            <a:ext cx="7877907" cy="2308324"/>
          </a:xfrm>
          <a:prstGeom prst="rect">
            <a:avLst/>
          </a:prstGeom>
        </p:spPr>
        <p:txBody>
          <a:bodyPr wrap="square">
            <a:spAutoFit/>
          </a:bodyPr>
          <a:lstStyle/>
          <a:p>
            <a:pPr algn="ctr"/>
            <a:r>
              <a:rPr lang="sl-SI" sz="3600" b="1" dirty="0" smtClean="0"/>
              <a:t>„Povej </a:t>
            </a:r>
            <a:r>
              <a:rPr lang="sl-SI" sz="3600" b="1" dirty="0"/>
              <a:t>mi in bom pozabil, </a:t>
            </a:r>
            <a:endParaRPr lang="sl-SI" sz="3600" b="1" dirty="0" smtClean="0"/>
          </a:p>
          <a:p>
            <a:pPr algn="ctr"/>
            <a:r>
              <a:rPr lang="sl-SI" sz="3600" b="1" dirty="0" smtClean="0"/>
              <a:t>   nauči </a:t>
            </a:r>
            <a:r>
              <a:rPr lang="sl-SI" sz="3600" b="1" dirty="0"/>
              <a:t>me in morda si zapomnim, </a:t>
            </a:r>
            <a:endParaRPr lang="sl-SI" sz="3600" b="1" dirty="0" smtClean="0"/>
          </a:p>
          <a:p>
            <a:pPr algn="ctr"/>
            <a:r>
              <a:rPr lang="sl-SI" sz="3600" b="1" dirty="0" smtClean="0"/>
              <a:t>   vključi </a:t>
            </a:r>
            <a:r>
              <a:rPr lang="sl-SI" sz="3600" b="1" dirty="0"/>
              <a:t>me in naučil se </a:t>
            </a:r>
            <a:r>
              <a:rPr lang="sl-SI" sz="3600" b="1" dirty="0" smtClean="0"/>
              <a:t>bom.“</a:t>
            </a:r>
          </a:p>
          <a:p>
            <a:pPr algn="ctr"/>
            <a:r>
              <a:rPr lang="sl-SI" sz="3600" b="1" dirty="0" smtClean="0"/>
              <a:t>   Benjamin </a:t>
            </a:r>
            <a:r>
              <a:rPr lang="sl-SI" sz="3600" b="1" dirty="0"/>
              <a:t>Franklin</a:t>
            </a:r>
          </a:p>
        </p:txBody>
      </p:sp>
    </p:spTree>
    <p:extLst>
      <p:ext uri="{BB962C8B-B14F-4D97-AF65-F5344CB8AC3E}">
        <p14:creationId xmlns:p14="http://schemas.microsoft.com/office/powerpoint/2010/main" val="1846928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3031" y="1074056"/>
            <a:ext cx="11885769" cy="2416118"/>
          </a:xfrm>
        </p:spPr>
        <p:txBody>
          <a:bodyPr/>
          <a:lstStyle/>
          <a:p>
            <a:pPr algn="ctr"/>
            <a:r>
              <a:rPr lang="sl-SI" sz="4400" b="1" dirty="0" smtClean="0"/>
              <a:t>PRIMER 1</a:t>
            </a:r>
            <a:br>
              <a:rPr lang="sl-SI" sz="4400" b="1" dirty="0" smtClean="0"/>
            </a:br>
            <a:r>
              <a:rPr lang="sl-SI" sz="4400" b="1" dirty="0" smtClean="0"/>
              <a:t>PREDSTAVITEV  UT </a:t>
            </a:r>
            <a:br>
              <a:rPr lang="sl-SI" sz="4400" b="1" dirty="0" smtClean="0"/>
            </a:br>
            <a:r>
              <a:rPr lang="sl-SI" sz="4400" b="1" dirty="0" smtClean="0"/>
              <a:t>ODNOS DO TELESA IN  ZDRAVJA</a:t>
            </a:r>
            <a:br>
              <a:rPr lang="sl-SI" sz="4400" b="1" dirty="0" smtClean="0"/>
            </a:br>
            <a:r>
              <a:rPr lang="sl-SI" sz="4400" b="1" dirty="0" smtClean="0"/>
              <a:t>PROMOCIJA ZDRAVJA V SŠ</a:t>
            </a:r>
            <a:endParaRPr lang="sl-SI" sz="4400" b="1" dirty="0"/>
          </a:p>
        </p:txBody>
      </p:sp>
      <p:sp>
        <p:nvSpPr>
          <p:cNvPr id="3" name="Podnaslov 2"/>
          <p:cNvSpPr>
            <a:spLocks noGrp="1"/>
          </p:cNvSpPr>
          <p:nvPr>
            <p:ph type="subTitle" idx="1"/>
          </p:nvPr>
        </p:nvSpPr>
        <p:spPr>
          <a:xfrm>
            <a:off x="624114" y="3490174"/>
            <a:ext cx="10863841" cy="501255"/>
          </a:xfrm>
        </p:spPr>
        <p:txBody>
          <a:bodyPr>
            <a:normAutofit/>
          </a:bodyPr>
          <a:lstStyle/>
          <a:p>
            <a:pPr algn="ctr"/>
            <a:r>
              <a:rPr lang="sl-SI" b="1" dirty="0" smtClean="0">
                <a:solidFill>
                  <a:schemeClr val="accent1">
                    <a:lumMod val="20000"/>
                    <a:lumOff val="80000"/>
                  </a:schemeClr>
                </a:solidFill>
              </a:rPr>
              <a:t>PREDMETNA RAZVOJNA SKUPINA ZA DRUŽBOSLOVJE</a:t>
            </a:r>
          </a:p>
          <a:p>
            <a:pPr algn="ctr"/>
            <a:endParaRPr lang="sl-SI" dirty="0" smtClean="0"/>
          </a:p>
          <a:p>
            <a:pPr algn="ctr"/>
            <a:endParaRPr lang="sl-SI" dirty="0"/>
          </a:p>
          <a:p>
            <a:pPr algn="ctr"/>
            <a:endParaRPr lang="sl-SI" dirty="0" smtClean="0"/>
          </a:p>
          <a:p>
            <a:pPr algn="ctr"/>
            <a:endParaRPr lang="sl-SI" dirty="0" smtClean="0"/>
          </a:p>
          <a:p>
            <a:pPr algn="ctr"/>
            <a:endParaRPr lang="sl-SI" dirty="0" smtClean="0"/>
          </a:p>
          <a:p>
            <a:pPr algn="ctr"/>
            <a:endParaRPr lang="sl-SI" dirty="0"/>
          </a:p>
          <a:p>
            <a:pPr algn="ctr"/>
            <a:endParaRPr lang="sl-SI" dirty="0" smtClean="0"/>
          </a:p>
          <a:p>
            <a:pPr algn="ctr"/>
            <a:endParaRPr lang="sl-SI" dirty="0" smtClean="0"/>
          </a:p>
          <a:p>
            <a:pPr algn="ctr"/>
            <a:endParaRPr lang="sl-SI" dirty="0"/>
          </a:p>
          <a:p>
            <a:pPr algn="ctr"/>
            <a:endParaRPr lang="sl-SI"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531" y="3991429"/>
            <a:ext cx="4211393" cy="280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797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6401" y="452718"/>
            <a:ext cx="9644434" cy="1400530"/>
          </a:xfrm>
        </p:spPr>
        <p:txBody>
          <a:bodyPr/>
          <a:lstStyle/>
          <a:p>
            <a:r>
              <a:rPr lang="sl-SI" b="1" dirty="0" smtClean="0"/>
              <a:t>NAMEN/CILJI </a:t>
            </a:r>
            <a:endParaRPr lang="sl-SI" b="1" dirty="0"/>
          </a:p>
        </p:txBody>
      </p:sp>
      <p:sp>
        <p:nvSpPr>
          <p:cNvPr id="3" name="Označba mesta vsebine 2"/>
          <p:cNvSpPr>
            <a:spLocks noGrp="1"/>
          </p:cNvSpPr>
          <p:nvPr>
            <p:ph idx="1"/>
          </p:nvPr>
        </p:nvSpPr>
        <p:spPr>
          <a:xfrm>
            <a:off x="406401" y="1306286"/>
            <a:ext cx="11532313" cy="5381120"/>
          </a:xfrm>
        </p:spPr>
        <p:txBody>
          <a:bodyPr>
            <a:normAutofit fontScale="92500" lnSpcReduction="20000"/>
          </a:bodyPr>
          <a:lstStyle/>
          <a:p>
            <a:pPr algn="just"/>
            <a:r>
              <a:rPr lang="sl-SI" b="1" dirty="0" smtClean="0"/>
              <a:t>Spoznati pomen zdravja za posameznika/ico in  odnosa do lastnega telesa.</a:t>
            </a:r>
          </a:p>
          <a:p>
            <a:pPr algn="just"/>
            <a:r>
              <a:rPr lang="sl-SI" b="1" dirty="0" smtClean="0"/>
              <a:t>Ozaveščanje dijakov in njihovih družin o zdravem življenjskem slogu.</a:t>
            </a:r>
          </a:p>
          <a:p>
            <a:pPr algn="just"/>
            <a:r>
              <a:rPr lang="sl-SI" b="1" dirty="0" smtClean="0"/>
              <a:t>Spoznavanje in spodbujanje </a:t>
            </a:r>
            <a:r>
              <a:rPr lang="sl-SI" b="1" dirty="0"/>
              <a:t>z</a:t>
            </a:r>
            <a:r>
              <a:rPr lang="sl-SI" b="1" dirty="0" smtClean="0"/>
              <a:t>dravega  življenjskega sloga mladih  oz. dijakov/inj.</a:t>
            </a:r>
          </a:p>
          <a:p>
            <a:pPr algn="just"/>
            <a:r>
              <a:rPr lang="sl-SI" b="1" dirty="0" smtClean="0"/>
              <a:t>Prepoznati določene zdravstvene težave dijakov/inj in spoznati </a:t>
            </a:r>
            <a:r>
              <a:rPr lang="sl-SI" b="1" dirty="0"/>
              <a:t> </a:t>
            </a:r>
            <a:r>
              <a:rPr lang="sl-SI" b="1" dirty="0" smtClean="0"/>
              <a:t>preventivo  teh zdravstvenih težav.</a:t>
            </a:r>
          </a:p>
          <a:p>
            <a:pPr algn="just"/>
            <a:r>
              <a:rPr lang="sl-SI" b="1" dirty="0" smtClean="0"/>
              <a:t>Pridobiti nove ideje od dijakov za  izvajanje preventive  in promocije zdravja na srednjih šolah.</a:t>
            </a:r>
          </a:p>
          <a:p>
            <a:pPr algn="just"/>
            <a:r>
              <a:rPr lang="sl-SI" b="1" dirty="0" smtClean="0"/>
              <a:t>Graditev  pozitivne samopodobe dijakov/inj.</a:t>
            </a:r>
          </a:p>
          <a:p>
            <a:pPr algn="just"/>
            <a:r>
              <a:rPr lang="sl-SI" b="1" dirty="0" smtClean="0"/>
              <a:t>Dvig višje kakovosti življenja  v Posavju.</a:t>
            </a:r>
          </a:p>
          <a:p>
            <a:pPr algn="just"/>
            <a:r>
              <a:rPr lang="sl-SI" b="1" dirty="0" smtClean="0"/>
              <a:t>Povezovanje znanja iz različnih  področij povezanih z zdravjem in odnosom do telesa.</a:t>
            </a:r>
            <a:endParaRPr lang="sl-SI" b="1" dirty="0"/>
          </a:p>
          <a:p>
            <a:pPr algn="just"/>
            <a:r>
              <a:rPr lang="sl-SI" b="1" dirty="0"/>
              <a:t>S</a:t>
            </a:r>
            <a:r>
              <a:rPr lang="sl-SI" b="1" dirty="0" smtClean="0"/>
              <a:t>amostojna </a:t>
            </a:r>
            <a:r>
              <a:rPr lang="sl-SI" b="1" dirty="0"/>
              <a:t>predstavitev </a:t>
            </a:r>
            <a:r>
              <a:rPr lang="sl-SI" b="1" dirty="0" smtClean="0"/>
              <a:t>teme z nastopom in urjenje veščin retorike.</a:t>
            </a:r>
          </a:p>
          <a:p>
            <a:pPr algn="just"/>
            <a:r>
              <a:rPr lang="sl-SI" b="1" dirty="0" smtClean="0"/>
              <a:t>Spoznavanje Nacionalnega inštituta za nacionalno zdravje, različnih virov in projektov.</a:t>
            </a:r>
          </a:p>
          <a:p>
            <a:pPr algn="just"/>
            <a:r>
              <a:rPr lang="sl-SI" b="1" dirty="0" smtClean="0"/>
              <a:t>Uvajanje novih vsebin  glede preventive  in promocije zdravja na šolah.</a:t>
            </a:r>
          </a:p>
          <a:p>
            <a:pPr algn="just"/>
            <a:r>
              <a:rPr lang="sl-SI" sz="2400" b="1" dirty="0" smtClean="0"/>
              <a:t>Mladi mladim predstavljajo na njim zanimiv način učne vsebine  o zdravju – večji učinek !!! in večja pozornost !!!</a:t>
            </a:r>
          </a:p>
          <a:p>
            <a:endParaRPr lang="sl-SI" dirty="0" smtClean="0"/>
          </a:p>
          <a:p>
            <a:endParaRPr lang="sl-SI" dirty="0"/>
          </a:p>
        </p:txBody>
      </p:sp>
    </p:spTree>
    <p:extLst>
      <p:ext uri="{BB962C8B-B14F-4D97-AF65-F5344CB8AC3E}">
        <p14:creationId xmlns:p14="http://schemas.microsoft.com/office/powerpoint/2010/main" val="8563248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elektreno">
  <a:themeElements>
    <a:clrScheme name="Naelektreno">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Naelektreno">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o">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596</TotalTime>
  <Words>1668</Words>
  <Application>Microsoft Office PowerPoint</Application>
  <PresentationFormat>Po meri</PresentationFormat>
  <Paragraphs>202</Paragraphs>
  <Slides>24</Slides>
  <Notes>0</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24</vt:i4>
      </vt:variant>
    </vt:vector>
  </HeadingPairs>
  <TitlesOfParts>
    <vt:vector size="26" baseType="lpstr">
      <vt:lpstr>Naelektreno</vt:lpstr>
      <vt:lpstr>Presentation</vt:lpstr>
      <vt:lpstr>     PRIMERI AKTIVNEGA UČENJA PRI POUKU DRUŽBOSLOVJA</vt:lpstr>
      <vt:lpstr>POUČEVANJE IN UČENJE V 21. STOLETJU</vt:lpstr>
      <vt:lpstr>Svetovni forum izobraževanja, 2015</vt:lpstr>
      <vt:lpstr>PowerPointova predstavitev</vt:lpstr>
      <vt:lpstr>PowerPointova predstavitev</vt:lpstr>
      <vt:lpstr>PowerPointova predstavitev</vt:lpstr>
      <vt:lpstr>PowerPointova predstavitev</vt:lpstr>
      <vt:lpstr>PRIMER 1 PREDSTAVITEV  UT  ODNOS DO TELESA IN  ZDRAVJA PROMOCIJA ZDRAVJA V SŠ</vt:lpstr>
      <vt:lpstr>NAMEN/CILJI </vt:lpstr>
      <vt:lpstr>OBRAVNAVA UT PO ODDELKIH</vt:lpstr>
      <vt:lpstr>AKTIVNO IZKUSTVENO UČENJE</vt:lpstr>
      <vt:lpstr>FAZE NAŠEGA DELA/ AKTIVNO UČENJE</vt:lpstr>
      <vt:lpstr>PowerPointova predstavitev</vt:lpstr>
      <vt:lpstr>PowerPointova predstavitev</vt:lpstr>
      <vt:lpstr>Značilnosti aktivnega pristopa k učenju:</vt:lpstr>
      <vt:lpstr>PRISTOPI K AKTIVNEM UČENJU</vt:lpstr>
      <vt:lpstr>SPLETNI VIR ZA GRADIVO</vt:lpstr>
      <vt:lpstr>FILMČKI</vt:lpstr>
      <vt:lpstr>PRIMER 2  MULTIMEDIJSKA DELAVNICA NA TEMO ČLOVEKOVIH PRAVIC IN SVOBOŠČIN MEDNARODNEGA PROJEKTA ENJOY YOUR RIGHTS (EYR) V  MC BREŽICE</vt:lpstr>
      <vt:lpstr>PowerPointova predstavitev</vt:lpstr>
      <vt:lpstr>PowerPointova predstavitev</vt:lpstr>
      <vt:lpstr>PowerPointova predstavitev</vt:lpstr>
      <vt:lpstr>VTISI DIJAKOV O DELAVNICI</vt:lpstr>
      <vt:lpstr>In za konec….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Predstavitev ZDRAVJE</dc:title>
  <dc:creator>Moj</dc:creator>
  <cp:lastModifiedBy>Tadej Blatnik</cp:lastModifiedBy>
  <cp:revision>124</cp:revision>
  <dcterms:created xsi:type="dcterms:W3CDTF">2015-06-17T08:03:35Z</dcterms:created>
  <dcterms:modified xsi:type="dcterms:W3CDTF">2015-08-26T10:11:16Z</dcterms:modified>
</cp:coreProperties>
</file>