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71" r:id="rId2"/>
    <p:sldId id="363" r:id="rId3"/>
    <p:sldId id="355" r:id="rId4"/>
    <p:sldId id="370" r:id="rId5"/>
    <p:sldId id="364" r:id="rId6"/>
    <p:sldId id="369" r:id="rId7"/>
  </p:sldIdLst>
  <p:sldSz cx="9144000" cy="6858000" type="screen4x3"/>
  <p:notesSz cx="6797675" cy="9928225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9" y="-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9E432DA-A556-43D2-A96C-9CA00CA1ADC6}" type="datetimeFigureOut">
              <a:rPr lang="sl-SI"/>
              <a:pPr>
                <a:defRPr/>
              </a:pPr>
              <a:t>26.8.2015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C7C845F-9347-4188-96F1-7A2CD332B379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4679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noProof="0" smtClean="0"/>
              <a:t>Click to edit Master text styles</a:t>
            </a:r>
          </a:p>
          <a:p>
            <a:pPr lvl="1"/>
            <a:r>
              <a:rPr lang="sl-SI" noProof="0" smtClean="0"/>
              <a:t>Second level</a:t>
            </a:r>
          </a:p>
          <a:p>
            <a:pPr lvl="2"/>
            <a:r>
              <a:rPr lang="sl-SI" noProof="0" smtClean="0"/>
              <a:t>Third level</a:t>
            </a:r>
          </a:p>
          <a:p>
            <a:pPr lvl="3"/>
            <a:r>
              <a:rPr lang="sl-SI" noProof="0" smtClean="0"/>
              <a:t>Fourth level</a:t>
            </a:r>
          </a:p>
          <a:p>
            <a:pPr lvl="4"/>
            <a:r>
              <a:rPr lang="sl-SI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216B4FF-AE4D-4574-9F63-AD924E68B66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816931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1412875"/>
            <a:ext cx="7772400" cy="792163"/>
          </a:xfrm>
        </p:spPr>
        <p:txBody>
          <a:bodyPr/>
          <a:lstStyle>
            <a:lvl1pPr>
              <a:defRPr/>
            </a:lvl1pPr>
          </a:lstStyle>
          <a:p>
            <a:r>
              <a:rPr lang="sl-SI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79613" y="4652963"/>
            <a:ext cx="6400800" cy="914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l-SI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10803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91272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459412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459412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08869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92212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1694442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13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3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55140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976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33300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1312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3720076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339999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13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Click to edit Master text styles</a:t>
            </a:r>
          </a:p>
          <a:p>
            <a:pPr lvl="1"/>
            <a:r>
              <a:rPr lang="sl-SI" altLang="sl-SI" smtClean="0"/>
              <a:t>Second level</a:t>
            </a:r>
          </a:p>
          <a:p>
            <a:pPr lvl="2"/>
            <a:r>
              <a:rPr lang="sl-SI" altLang="sl-SI" smtClean="0"/>
              <a:t>Third level</a:t>
            </a:r>
          </a:p>
          <a:p>
            <a:pPr lvl="3"/>
            <a:r>
              <a:rPr lang="sl-SI" altLang="sl-SI" smtClean="0"/>
              <a:t>Fourth level</a:t>
            </a:r>
          </a:p>
          <a:p>
            <a:pPr lvl="4"/>
            <a:r>
              <a:rPr lang="sl-SI" altLang="sl-SI" smtClean="0"/>
              <a:t>Fifth level</a:t>
            </a:r>
          </a:p>
        </p:txBody>
      </p:sp>
      <p:pic>
        <p:nvPicPr>
          <p:cNvPr id="1028" name="Picture 31" descr="spodnji_rob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9950"/>
            <a:ext cx="91440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Zakaj raje preverjanje kot spremljanje</a:t>
            </a:r>
            <a:endParaRPr lang="en-US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sz="2000" dirty="0" smtClean="0"/>
              <a:t>Igor Lipovšek, 20. 8. 2015, Ljubljana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76645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84976" cy="633412"/>
          </a:xfrm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sl-SI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+mn-ea"/>
                <a:cs typeface="+mn-cs"/>
              </a:rPr>
              <a:t>Zakaj preverjati znanje na formativni način?</a:t>
            </a:r>
            <a:endParaRPr lang="en-US" sz="1400" b="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123" name="Ograda vsebine 2"/>
          <p:cNvSpPr>
            <a:spLocks noGrp="1"/>
          </p:cNvSpPr>
          <p:nvPr>
            <p:ph idx="1"/>
          </p:nvPr>
        </p:nvSpPr>
        <p:spPr>
          <a:xfrm>
            <a:off x="251520" y="1052736"/>
            <a:ext cx="8713788" cy="4968552"/>
          </a:xfrm>
        </p:spPr>
        <p:txBody>
          <a:bodyPr/>
          <a:lstStyle/>
          <a:p>
            <a:pPr marL="0" indent="0" algn="ctr">
              <a:buNone/>
            </a:pPr>
            <a:r>
              <a:rPr lang="sl-SI" altLang="sl-SI" sz="2400" dirty="0" smtClean="0">
                <a:ea typeface="Calibri" pitchFamily="34" charset="0"/>
                <a:cs typeface="Calibri" pitchFamily="34" charset="0"/>
              </a:rPr>
              <a:t>PRAVILNIK O OCENJEVANJU ZNANJA</a:t>
            </a:r>
          </a:p>
          <a:p>
            <a:pPr marL="0" indent="0">
              <a:buNone/>
            </a:pPr>
            <a:r>
              <a:rPr lang="sl-SI" sz="2400" dirty="0">
                <a:solidFill>
                  <a:srgbClr val="00B0F0"/>
                </a:solidFill>
              </a:rPr>
              <a:t>4. </a:t>
            </a:r>
            <a:r>
              <a:rPr lang="sl-SI" sz="2400" dirty="0" smtClean="0">
                <a:solidFill>
                  <a:srgbClr val="00B0F0"/>
                </a:solidFill>
              </a:rPr>
              <a:t>člen (načela </a:t>
            </a:r>
            <a:r>
              <a:rPr lang="sl-SI" sz="2400" b="1" dirty="0">
                <a:solidFill>
                  <a:srgbClr val="00B0F0"/>
                </a:solidFill>
              </a:rPr>
              <a:t>preverjanja</a:t>
            </a:r>
            <a:r>
              <a:rPr lang="sl-SI" sz="2400" dirty="0">
                <a:solidFill>
                  <a:srgbClr val="00B0F0"/>
                </a:solidFill>
              </a:rPr>
              <a:t> in ocenjevanja znanja)</a:t>
            </a:r>
          </a:p>
          <a:p>
            <a:pPr marL="0" indent="0">
              <a:buNone/>
            </a:pPr>
            <a:r>
              <a:rPr lang="sl-SI" sz="2400" dirty="0"/>
              <a:t>(1) Učitelj pri ocenjevanju znanja: </a:t>
            </a:r>
          </a:p>
          <a:p>
            <a:pPr marL="0" indent="0">
              <a:buNone/>
            </a:pPr>
            <a:r>
              <a:rPr lang="sl-SI" sz="2400" dirty="0"/>
              <a:t>– upošteva izobraževalni program, </a:t>
            </a:r>
          </a:p>
          <a:p>
            <a:pPr marL="0" indent="0">
              <a:buNone/>
            </a:pPr>
            <a:r>
              <a:rPr lang="sl-SI" sz="2400" dirty="0"/>
              <a:t>– uporablja različne oblike in načine ocenjevanja znanja, </a:t>
            </a:r>
          </a:p>
          <a:p>
            <a:pPr marL="0" indent="0">
              <a:buNone/>
            </a:pPr>
            <a:r>
              <a:rPr lang="sl-SI" sz="2400" dirty="0"/>
              <a:t>– spoštuje pravice dijakov, njihovo osebno integriteto in različnost. </a:t>
            </a:r>
          </a:p>
          <a:p>
            <a:pPr marL="0" indent="0">
              <a:buNone/>
            </a:pPr>
            <a:r>
              <a:rPr lang="sl-SI" sz="2400" dirty="0"/>
              <a:t>(2) Učitelj s </a:t>
            </a:r>
            <a:r>
              <a:rPr lang="sl-SI" sz="2400" b="1" dirty="0"/>
              <a:t>preverjanjem</a:t>
            </a:r>
            <a:r>
              <a:rPr lang="sl-SI" sz="2400" dirty="0"/>
              <a:t> znanja ugotavlja doseganje učnih ciljev, ki so predmet ocenjevanja znanja. </a:t>
            </a:r>
            <a:r>
              <a:rPr lang="sl-SI" sz="2400" b="1" dirty="0"/>
              <a:t>Preverjanje</a:t>
            </a:r>
            <a:r>
              <a:rPr lang="sl-SI" sz="2400" dirty="0"/>
              <a:t> se izvaja praviloma po obravnavi učne snovi, vendar najpozneje pred pisnim ocenjevanjem znanja. </a:t>
            </a:r>
            <a:endParaRPr lang="sl-SI" altLang="sl-SI" sz="2400" dirty="0" smtClean="0"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95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84976" cy="633412"/>
          </a:xfrm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sl-SI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+mn-ea"/>
                <a:cs typeface="+mn-cs"/>
              </a:rPr>
              <a:t>Zakaj preverjati znanje na formativni način?</a:t>
            </a:r>
            <a:endParaRPr lang="en-US" sz="1400" b="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123" name="Ograda vsebine 2"/>
          <p:cNvSpPr>
            <a:spLocks noGrp="1"/>
          </p:cNvSpPr>
          <p:nvPr>
            <p:ph idx="1"/>
          </p:nvPr>
        </p:nvSpPr>
        <p:spPr>
          <a:xfrm>
            <a:off x="251520" y="1052736"/>
            <a:ext cx="8713788" cy="4968552"/>
          </a:xfrm>
        </p:spPr>
        <p:txBody>
          <a:bodyPr/>
          <a:lstStyle/>
          <a:p>
            <a:pPr marL="0" indent="0" algn="ctr">
              <a:buNone/>
            </a:pPr>
            <a:r>
              <a:rPr lang="sl-SI" altLang="sl-SI" sz="3600" dirty="0" smtClean="0">
                <a:ea typeface="Calibri" pitchFamily="34" charset="0"/>
                <a:cs typeface="Calibri" pitchFamily="34" charset="0"/>
              </a:rPr>
              <a:t>DIDAKTIČNA NAČELA PRAVIJO</a:t>
            </a:r>
          </a:p>
          <a:p>
            <a:pPr marL="0" indent="0">
              <a:buNone/>
            </a:pPr>
            <a:r>
              <a:rPr lang="sl-SI" sz="3600" dirty="0" smtClean="0"/>
              <a:t>Po načinu in namenu je preverjanje:</a:t>
            </a:r>
          </a:p>
          <a:p>
            <a:r>
              <a:rPr lang="sl-SI" sz="3600" b="1" dirty="0" smtClean="0"/>
              <a:t>Sprotno</a:t>
            </a:r>
            <a:r>
              <a:rPr lang="sl-SI" sz="3600" dirty="0" smtClean="0"/>
              <a:t> (formativno) </a:t>
            </a:r>
          </a:p>
          <a:p>
            <a:r>
              <a:rPr lang="sl-SI" sz="3600" b="1" dirty="0" smtClean="0"/>
              <a:t>Končno</a:t>
            </a:r>
            <a:r>
              <a:rPr lang="sl-SI" sz="3600" dirty="0" smtClean="0"/>
              <a:t> (</a:t>
            </a:r>
            <a:r>
              <a:rPr lang="sl-SI" sz="3600" dirty="0" err="1" smtClean="0"/>
              <a:t>sumativno</a:t>
            </a:r>
            <a:r>
              <a:rPr lang="sl-SI" sz="3600" dirty="0" smtClean="0"/>
              <a:t>)</a:t>
            </a:r>
          </a:p>
          <a:p>
            <a:r>
              <a:rPr lang="sl-SI" sz="3600" b="1" dirty="0" smtClean="0"/>
              <a:t>Diagnostično </a:t>
            </a:r>
            <a:r>
              <a:rPr lang="sl-SI" sz="3600" dirty="0" smtClean="0"/>
              <a:t>(s specifičnim ciljem; </a:t>
            </a:r>
            <a:r>
              <a:rPr lang="sl-SI" sz="2800" dirty="0" smtClean="0"/>
              <a:t>preverjanje </a:t>
            </a:r>
            <a:r>
              <a:rPr lang="sl-SI" sz="2800" b="1" dirty="0" smtClean="0"/>
              <a:t>predznanja</a:t>
            </a:r>
            <a:r>
              <a:rPr lang="sl-SI" sz="3600" dirty="0" smtClean="0"/>
              <a:t>)</a:t>
            </a:r>
            <a:endParaRPr lang="sl-SI" sz="3600" dirty="0"/>
          </a:p>
          <a:p>
            <a:pPr marL="0" indent="0">
              <a:buNone/>
            </a:pPr>
            <a:endParaRPr lang="sl-SI" altLang="sl-SI" sz="3600" dirty="0" smtClean="0"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30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84976" cy="633412"/>
          </a:xfrm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sl-SI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+mn-ea"/>
                <a:cs typeface="+mn-cs"/>
              </a:rPr>
              <a:t>Zakaj preverjati znanje na formativni način?</a:t>
            </a:r>
            <a:endParaRPr lang="en-US" sz="1400" b="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123" name="Ograda vsebine 2"/>
          <p:cNvSpPr>
            <a:spLocks noGrp="1"/>
          </p:cNvSpPr>
          <p:nvPr>
            <p:ph idx="1"/>
          </p:nvPr>
        </p:nvSpPr>
        <p:spPr>
          <a:xfrm>
            <a:off x="251520" y="1052736"/>
            <a:ext cx="8713788" cy="4968552"/>
          </a:xfrm>
        </p:spPr>
        <p:txBody>
          <a:bodyPr/>
          <a:lstStyle/>
          <a:p>
            <a:pPr marL="0" indent="0" algn="ctr">
              <a:buNone/>
            </a:pPr>
            <a:r>
              <a:rPr lang="sl-SI" altLang="sl-SI" sz="2400" dirty="0" smtClean="0">
                <a:ea typeface="Calibri" pitchFamily="34" charset="0"/>
                <a:cs typeface="Calibri" pitchFamily="34" charset="0"/>
              </a:rPr>
              <a:t>Formativno preverjanje je predvsem</a:t>
            </a:r>
            <a:r>
              <a:rPr lang="sl-SI" sz="2400" dirty="0" smtClean="0"/>
              <a:t>:</a:t>
            </a:r>
            <a:endParaRPr lang="sl-SI" sz="2400" dirty="0" smtClean="0"/>
          </a:p>
          <a:p>
            <a:r>
              <a:rPr lang="sl-SI" sz="2400" b="1" dirty="0" smtClean="0"/>
              <a:t>Sprotno</a:t>
            </a:r>
            <a:endParaRPr lang="sl-SI" sz="2400" dirty="0" smtClean="0"/>
          </a:p>
          <a:p>
            <a:pPr marL="0" indent="0" algn="ctr">
              <a:buNone/>
            </a:pPr>
            <a:endParaRPr lang="sl-SI" sz="2400" dirty="0" smtClean="0"/>
          </a:p>
          <a:p>
            <a:pPr marL="0" indent="0" algn="ctr">
              <a:buNone/>
            </a:pPr>
            <a:r>
              <a:rPr lang="sl-SI" sz="2400" dirty="0" smtClean="0"/>
              <a:t>Po svojem namenu, ker je lahko osredotočeno na en vidik tudi:</a:t>
            </a:r>
          </a:p>
          <a:p>
            <a:r>
              <a:rPr lang="sl-SI" sz="2400" b="1" dirty="0" smtClean="0"/>
              <a:t>Diagnostično</a:t>
            </a:r>
          </a:p>
          <a:p>
            <a:pPr marL="0" indent="0" algn="ctr">
              <a:buNone/>
            </a:pPr>
            <a:endParaRPr lang="sl-SI" sz="2400" dirty="0" smtClean="0"/>
          </a:p>
          <a:p>
            <a:pPr marL="0" indent="0" algn="ctr">
              <a:buNone/>
            </a:pPr>
            <a:r>
              <a:rPr lang="sl-SI" sz="2400" dirty="0" smtClean="0"/>
              <a:t>Še najmanj pa, ker praviloma izostane razmislek:</a:t>
            </a:r>
            <a:endParaRPr lang="sl-SI" sz="2400" dirty="0"/>
          </a:p>
          <a:p>
            <a:r>
              <a:rPr lang="sl-SI" sz="2400" b="1" dirty="0" smtClean="0"/>
              <a:t>Končno</a:t>
            </a:r>
          </a:p>
          <a:p>
            <a:endParaRPr lang="sl-SI" altLang="sl-SI" sz="2400" b="1" dirty="0">
              <a:ea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sl-SI" altLang="sl-SI" sz="2400" dirty="0" smtClean="0">
                <a:ea typeface="Calibri" pitchFamily="34" charset="0"/>
                <a:cs typeface="Calibri" pitchFamily="34" charset="0"/>
              </a:rPr>
              <a:t>Formativno </a:t>
            </a:r>
            <a:r>
              <a:rPr lang="sl-SI" altLang="sl-SI" sz="2400" dirty="0">
                <a:ea typeface="Calibri" pitchFamily="34" charset="0"/>
                <a:cs typeface="Calibri" pitchFamily="34" charset="0"/>
              </a:rPr>
              <a:t>zato, ker dijaka oblikuje, gradi, </a:t>
            </a:r>
            <a:r>
              <a:rPr lang="sl-SI" altLang="sl-SI" sz="2400" b="1" dirty="0">
                <a:ea typeface="Calibri" pitchFamily="34" charset="0"/>
                <a:cs typeface="Calibri" pitchFamily="34" charset="0"/>
              </a:rPr>
              <a:t>formira</a:t>
            </a:r>
            <a:r>
              <a:rPr lang="sl-SI" altLang="sl-SI" sz="2400" dirty="0">
                <a:ea typeface="Calibri" pitchFamily="34" charset="0"/>
                <a:cs typeface="Calibri" pitchFamily="34" charset="0"/>
              </a:rPr>
              <a:t>, izboljšuje oz. ga dela bolj zrelega.</a:t>
            </a:r>
            <a:endParaRPr lang="sl-SI" altLang="sl-SI" sz="2400" dirty="0" smtClean="0"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72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84976" cy="633412"/>
          </a:xfrm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sl-SI" dirty="0">
                <a:solidFill>
                  <a:schemeClr val="accent6">
                    <a:lumMod val="60000"/>
                    <a:lumOff val="40000"/>
                  </a:schemeClr>
                </a:solidFill>
                <a:ea typeface="+mn-ea"/>
                <a:cs typeface="+mn-cs"/>
              </a:rPr>
              <a:t>P</a:t>
            </a:r>
            <a:r>
              <a:rPr lang="sl-SI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+mn-ea"/>
                <a:cs typeface="+mn-cs"/>
              </a:rPr>
              <a:t>reverjati predznanje za formativni namen</a:t>
            </a:r>
            <a:endParaRPr lang="en-US" sz="1400" b="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123" name="Ograda vsebine 2"/>
          <p:cNvSpPr>
            <a:spLocks noGrp="1"/>
          </p:cNvSpPr>
          <p:nvPr>
            <p:ph idx="1"/>
          </p:nvPr>
        </p:nvSpPr>
        <p:spPr>
          <a:xfrm>
            <a:off x="179512" y="980728"/>
            <a:ext cx="8785796" cy="5040560"/>
          </a:xfrm>
        </p:spPr>
        <p:txBody>
          <a:bodyPr/>
          <a:lstStyle/>
          <a:p>
            <a:pPr marL="0" indent="0">
              <a:buNone/>
            </a:pPr>
            <a:r>
              <a:rPr lang="sl-SI" altLang="sl-SI" sz="2400" dirty="0" smtClean="0">
                <a:ea typeface="Calibri" pitchFamily="34" charset="0"/>
                <a:cs typeface="Calibri" pitchFamily="34" charset="0"/>
              </a:rPr>
              <a:t>Bistvo formativnega pristopa k poučevanju in učenju je:</a:t>
            </a:r>
          </a:p>
          <a:p>
            <a:pPr>
              <a:buFontTx/>
              <a:buChar char="-"/>
            </a:pPr>
            <a:r>
              <a:rPr lang="sl-SI" altLang="sl-SI" sz="2400" dirty="0" smtClean="0">
                <a:ea typeface="Calibri" pitchFamily="34" charset="0"/>
                <a:cs typeface="Calibri" pitchFamily="34" charset="0"/>
              </a:rPr>
              <a:t>Z dijaki ugotoviti namen učenja in doseganja ciljev UN</a:t>
            </a:r>
          </a:p>
          <a:p>
            <a:pPr>
              <a:buFontTx/>
              <a:buChar char="-"/>
            </a:pPr>
            <a:r>
              <a:rPr lang="sl-SI" altLang="sl-SI" sz="2400" dirty="0" smtClean="0">
                <a:ea typeface="Calibri" pitchFamily="34" charset="0"/>
                <a:cs typeface="Calibri" pitchFamily="34" charset="0"/>
              </a:rPr>
              <a:t>Sooblikovati z dijaki načrt učenja, ki bo omogočal ugotavljati napredek</a:t>
            </a:r>
          </a:p>
          <a:p>
            <a:pPr>
              <a:buFontTx/>
              <a:buChar char="-"/>
            </a:pPr>
            <a:r>
              <a:rPr lang="sl-SI" altLang="sl-SI" sz="2400" dirty="0" smtClean="0">
                <a:ea typeface="Calibri" pitchFamily="34" charset="0"/>
                <a:cs typeface="Calibri" pitchFamily="34" charset="0"/>
              </a:rPr>
              <a:t>Povratno informirati dijaka</a:t>
            </a:r>
            <a:endParaRPr lang="sl-SI" altLang="sl-SI" sz="2400" dirty="0">
              <a:ea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sl-SI" altLang="sl-SI" sz="2400" dirty="0" smtClean="0">
                <a:ea typeface="Calibri" pitchFamily="34" charset="0"/>
                <a:cs typeface="Calibri" pitchFamily="34" charset="0"/>
              </a:rPr>
              <a:t>Oddelek usmerjati v učečo se skupnost</a:t>
            </a:r>
          </a:p>
          <a:p>
            <a:pPr>
              <a:buFontTx/>
              <a:buChar char="-"/>
            </a:pPr>
            <a:r>
              <a:rPr lang="sl-SI" altLang="sl-SI" sz="2400" dirty="0" smtClean="0">
                <a:ea typeface="Calibri" pitchFamily="34" charset="0"/>
                <a:cs typeface="Calibri" pitchFamily="34" charset="0"/>
              </a:rPr>
              <a:t>Omogočiti dijaku </a:t>
            </a:r>
            <a:r>
              <a:rPr lang="sl-SI" altLang="sl-SI" sz="2400" dirty="0" err="1" smtClean="0">
                <a:ea typeface="Calibri" pitchFamily="34" charset="0"/>
                <a:cs typeface="Calibri" pitchFamily="34" charset="0"/>
              </a:rPr>
              <a:t>samousmerjanje</a:t>
            </a:r>
            <a:r>
              <a:rPr lang="sl-SI" altLang="sl-SI" sz="2400" dirty="0" smtClean="0">
                <a:ea typeface="Calibri" pitchFamily="34" charset="0"/>
                <a:cs typeface="Calibri" pitchFamily="34" charset="0"/>
              </a:rPr>
              <a:t> učenja</a:t>
            </a:r>
          </a:p>
          <a:p>
            <a:pPr>
              <a:buFontTx/>
              <a:buChar char="-"/>
            </a:pPr>
            <a:endParaRPr lang="sl-SI" altLang="sl-SI" sz="2400" dirty="0">
              <a:ea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sl-SI" altLang="sl-SI" sz="2400" dirty="0" smtClean="0">
                <a:ea typeface="Calibri" pitchFamily="34" charset="0"/>
                <a:cs typeface="Calibri" pitchFamily="34" charset="0"/>
              </a:rPr>
              <a:t>V </a:t>
            </a:r>
            <a:r>
              <a:rPr lang="sl-SI" altLang="sl-SI" sz="2400" dirty="0" err="1" smtClean="0">
                <a:ea typeface="Calibri" pitchFamily="34" charset="0"/>
                <a:cs typeface="Calibri" pitchFamily="34" charset="0"/>
              </a:rPr>
              <a:t>preverjevalnem</a:t>
            </a:r>
            <a:r>
              <a:rPr lang="sl-SI" altLang="sl-SI" sz="2400" dirty="0" smtClean="0">
                <a:ea typeface="Calibri" pitchFamily="34" charset="0"/>
                <a:cs typeface="Calibri" pitchFamily="34" charset="0"/>
              </a:rPr>
              <a:t> smislu pa ne merimo samo rezultata (ocena), ampak tudi učinkovitost učenja.</a:t>
            </a:r>
          </a:p>
          <a:p>
            <a:pPr marL="0" indent="0">
              <a:buNone/>
            </a:pPr>
            <a:r>
              <a:rPr lang="sl-SI" altLang="sl-SI" sz="2400" dirty="0" smtClean="0">
                <a:ea typeface="Calibri" pitchFamily="34" charset="0"/>
                <a:cs typeface="Calibri" pitchFamily="34" charset="0"/>
              </a:rPr>
              <a:t>Zato je preverjanje znanja dijakov, ki so prišli na šolo, dobro izhodišče za formativno nadaljevanje.</a:t>
            </a:r>
          </a:p>
        </p:txBody>
      </p:sp>
    </p:spTree>
    <p:extLst>
      <p:ext uri="{BB962C8B-B14F-4D97-AF65-F5344CB8AC3E}">
        <p14:creationId xmlns:p14="http://schemas.microsoft.com/office/powerpoint/2010/main" val="363502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/>
          <a:lstStyle/>
          <a:p>
            <a:r>
              <a:rPr lang="sl-SI" dirty="0">
                <a:solidFill>
                  <a:srgbClr val="2D2D8A">
                    <a:lumMod val="60000"/>
                    <a:lumOff val="40000"/>
                  </a:srgbClr>
                </a:solidFill>
              </a:rPr>
              <a:t>Preverjati predznanje za formativni namen</a:t>
            </a:r>
            <a:endParaRPr lang="en-US" dirty="0"/>
          </a:p>
        </p:txBody>
      </p:sp>
      <p:sp>
        <p:nvSpPr>
          <p:cNvPr id="4" name="Elipsa 3"/>
          <p:cNvSpPr/>
          <p:nvPr/>
        </p:nvSpPr>
        <p:spPr>
          <a:xfrm>
            <a:off x="2235939" y="2118327"/>
            <a:ext cx="2952328" cy="290704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Elipsa 4"/>
          <p:cNvSpPr/>
          <p:nvPr/>
        </p:nvSpPr>
        <p:spPr>
          <a:xfrm>
            <a:off x="3887924" y="1124744"/>
            <a:ext cx="4392488" cy="40458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oljeZBesedilom 5"/>
          <p:cNvSpPr txBox="1"/>
          <p:nvPr/>
        </p:nvSpPr>
        <p:spPr>
          <a:xfrm>
            <a:off x="2267744" y="2866598"/>
            <a:ext cx="178125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3200" dirty="0" smtClean="0"/>
              <a:t>ZNANJE</a:t>
            </a:r>
          </a:p>
          <a:p>
            <a:pPr algn="ctr"/>
            <a:r>
              <a:rPr lang="sl-SI" sz="2000" dirty="0" smtClean="0"/>
              <a:t>-poznavanje</a:t>
            </a:r>
          </a:p>
          <a:p>
            <a:pPr algn="ctr"/>
            <a:r>
              <a:rPr lang="sl-SI" sz="2000" dirty="0" smtClean="0"/>
              <a:t>-spretnost</a:t>
            </a:r>
          </a:p>
          <a:p>
            <a:pPr algn="ctr"/>
            <a:r>
              <a:rPr lang="sl-SI" sz="2000" dirty="0" smtClean="0"/>
              <a:t>- veščina</a:t>
            </a:r>
          </a:p>
          <a:p>
            <a:pPr algn="ctr"/>
            <a:r>
              <a:rPr lang="sl-SI" sz="2000" dirty="0" smtClean="0"/>
              <a:t>- odnos</a:t>
            </a:r>
            <a:endParaRPr lang="en-US" sz="2000" dirty="0"/>
          </a:p>
        </p:txBody>
      </p:sp>
      <p:sp>
        <p:nvSpPr>
          <p:cNvPr id="7" name="PoljeZBesedilom 6"/>
          <p:cNvSpPr txBox="1"/>
          <p:nvPr/>
        </p:nvSpPr>
        <p:spPr>
          <a:xfrm>
            <a:off x="5242020" y="3351963"/>
            <a:ext cx="214674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3200" dirty="0" smtClean="0"/>
              <a:t>MESTO</a:t>
            </a:r>
          </a:p>
          <a:p>
            <a:r>
              <a:rPr lang="sl-SI" sz="3200" dirty="0" smtClean="0"/>
              <a:t>DOSEŽEK</a:t>
            </a:r>
            <a:endParaRPr lang="en-US" sz="3200" dirty="0"/>
          </a:p>
        </p:txBody>
      </p:sp>
      <p:sp>
        <p:nvSpPr>
          <p:cNvPr id="8" name="PoljeZBesedilom 7"/>
          <p:cNvSpPr txBox="1"/>
          <p:nvPr/>
        </p:nvSpPr>
        <p:spPr>
          <a:xfrm>
            <a:off x="5076056" y="2265015"/>
            <a:ext cx="301236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3200" dirty="0" smtClean="0"/>
              <a:t>REZULTAT</a:t>
            </a:r>
          </a:p>
          <a:p>
            <a:r>
              <a:rPr lang="sl-SI" sz="3200" dirty="0" smtClean="0"/>
              <a:t>RAZVRSTITEV</a:t>
            </a:r>
            <a:endParaRPr lang="en-US" sz="3200" dirty="0"/>
          </a:p>
        </p:txBody>
      </p:sp>
      <p:sp>
        <p:nvSpPr>
          <p:cNvPr id="10" name="Lok 9"/>
          <p:cNvSpPr/>
          <p:nvPr/>
        </p:nvSpPr>
        <p:spPr>
          <a:xfrm>
            <a:off x="4265966" y="2346543"/>
            <a:ext cx="594066" cy="2450609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oljeZBesedilom 8"/>
          <p:cNvSpPr txBox="1"/>
          <p:nvPr/>
        </p:nvSpPr>
        <p:spPr>
          <a:xfrm>
            <a:off x="98503" y="5288340"/>
            <a:ext cx="89289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b="1" dirty="0" smtClean="0"/>
              <a:t>Gre za to, da sprotnemu i diagnostičnemu preverjanju znanja in učenja ter sporočanju o zmožnostih damo vsaj enakovreden pomen, kot si ga je v zadnjih 20 letih prisvojilo ocenjevanje oz. </a:t>
            </a:r>
            <a:r>
              <a:rPr lang="sl-SI" sz="2400" b="1" dirty="0" err="1" smtClean="0"/>
              <a:t>sumativno</a:t>
            </a:r>
            <a:r>
              <a:rPr lang="sl-SI" sz="2400" b="1" dirty="0" smtClean="0"/>
              <a:t> preverjanje.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350161151"/>
      </p:ext>
    </p:extLst>
  </p:cSld>
  <p:clrMapOvr>
    <a:masterClrMapping/>
  </p:clrMapOvr>
</p:sld>
</file>

<file path=ppt/theme/theme1.xml><?xml version="1.0" encoding="utf-8"?>
<a:theme xmlns:a="http://schemas.openxmlformats.org/drawingml/2006/main" name="predloga_prosojnice_v15">
  <a:themeElements>
    <a:clrScheme name="predloga_prosojnice_v15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dloga_prosojnice_v1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dloga_prosojnice_v1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2396</TotalTime>
  <Words>328</Words>
  <Application>Microsoft Office PowerPoint</Application>
  <PresentationFormat>Diaprojekcija na zaslonu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7" baseType="lpstr">
      <vt:lpstr>predloga_prosojnice_v15</vt:lpstr>
      <vt:lpstr>Zakaj raje preverjanje kot spremljanje</vt:lpstr>
      <vt:lpstr>Zakaj preverjati znanje na formativni način?</vt:lpstr>
      <vt:lpstr>Zakaj preverjati znanje na formativni način?</vt:lpstr>
      <vt:lpstr>Zakaj preverjati znanje na formativni način?</vt:lpstr>
      <vt:lpstr>Preverjati predznanje za formativni namen</vt:lpstr>
      <vt:lpstr>Preverjati predznanje za formativni namen</vt:lpstr>
    </vt:vector>
  </TitlesOfParts>
  <Company>Zavod RS za šolstvo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jesen_2014</dc:title>
  <dc:creator>anton, danijel, igor</dc:creator>
  <cp:keywords>geografija</cp:keywords>
  <cp:lastModifiedBy>ILipovsek</cp:lastModifiedBy>
  <cp:revision>125</cp:revision>
  <cp:lastPrinted>2015-08-21T05:27:18Z</cp:lastPrinted>
  <dcterms:created xsi:type="dcterms:W3CDTF">2004-04-23T10:18:28Z</dcterms:created>
  <dcterms:modified xsi:type="dcterms:W3CDTF">2015-08-26T08:28:09Z</dcterms:modified>
</cp:coreProperties>
</file>