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8" r:id="rId4"/>
    <p:sldId id="291" r:id="rId5"/>
    <p:sldId id="293" r:id="rId6"/>
    <p:sldId id="292" r:id="rId7"/>
    <p:sldId id="298" r:id="rId8"/>
    <p:sldId id="297" r:id="rId9"/>
    <p:sldId id="295" r:id="rId10"/>
    <p:sldId id="296" r:id="rId11"/>
    <p:sldId id="300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7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../Desktop/KMETIJA%20-%20ODDIH%20ZA%20NAVDIH/Poro&#269;ila%20ob%205.mp4" TargetMode="External"/><Relationship Id="rId2" Type="http://schemas.openxmlformats.org/officeDocument/2006/relationships/hyperlink" Target="../Desktop/KMETIJA%20-%20ODDIH%20ZA%20NAVDIH/PROMO%20SLO%20ITA.mp4" TargetMode="External"/><Relationship Id="rId1" Type="http://schemas.openxmlformats.org/officeDocument/2006/relationships/hyperlink" Target="../Desktop/KMETIJA%20-%20ODDIH%20ZA%20NAVDIH/Delavnice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C0BC68-A810-4B5F-92EF-C6470DBD2260}">
      <dgm:prSet phldrT="[Text]" custT="1"/>
      <dgm:spPr/>
      <dgm:t>
        <a:bodyPr/>
        <a:lstStyle/>
        <a:p>
          <a:pPr algn="ctr" defTabSz="914400">
            <a:buNone/>
          </a:pPr>
          <a:r>
            <a:rPr lang="sl-SI" sz="2800" b="0" i="0" noProof="0" dirty="0" smtClean="0">
              <a:latin typeface="Cambria"/>
              <a:ea typeface="+mn-ea"/>
              <a:cs typeface="+mn-cs"/>
            </a:rPr>
            <a:t>NAČRTOVANJE IN CILJI</a:t>
          </a:r>
          <a:endParaRPr lang="sl-SI" sz="2800" b="0" i="0" noProof="0" dirty="0">
            <a:latin typeface="Cambria"/>
            <a:ea typeface="+mn-ea"/>
            <a:cs typeface="+mn-cs"/>
          </a:endParaRP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en-US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sl-SI" noProof="0" dirty="0"/>
        </a:p>
      </dgm:t>
    </dgm:pt>
    <dgm:pt modelId="{EC30385C-94E2-463C-9938-AC727EF3A0BD}">
      <dgm:prSet phldrT="[Text]"/>
      <dgm:spPr/>
      <dgm:t>
        <a:bodyPr/>
        <a:lstStyle/>
        <a:p>
          <a:pPr algn="l" defTabSz="914400">
            <a:buNone/>
          </a:pPr>
          <a:r>
            <a:rPr lang="sl-SI" sz="1800" b="0" i="0" noProof="0" dirty="0" smtClean="0">
              <a:latin typeface="Cambria"/>
              <a:ea typeface="+mn-ea"/>
              <a:cs typeface="+mn-cs"/>
              <a:hlinkClick xmlns:r="http://schemas.openxmlformats.org/officeDocument/2006/relationships" r:id="rId1" action="ppaction://hlinkfile"/>
            </a:rPr>
            <a:t>KMETIJA - ODDIH ZA NAVDIH\Delavnice.mp4</a:t>
          </a:r>
          <a:endParaRPr lang="sl-SI" sz="1800" b="0" i="0" noProof="0" dirty="0">
            <a:latin typeface="Cambria"/>
            <a:ea typeface="+mn-ea"/>
            <a:cs typeface="+mn-cs"/>
          </a:endParaRPr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en-US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en-US"/>
        </a:p>
      </dgm:t>
    </dgm:pt>
    <dgm:pt modelId="{5D787C97-D980-4440-B210-928D6982299A}">
      <dgm:prSet phldrT="[Text]" custT="1"/>
      <dgm:spPr/>
      <dgm:t>
        <a:bodyPr/>
        <a:lstStyle/>
        <a:p>
          <a:pPr algn="ctr" defTabSz="914400">
            <a:buNone/>
          </a:pPr>
          <a:r>
            <a:rPr lang="sl-SI" sz="2800" b="0" i="0" noProof="0" dirty="0" smtClean="0">
              <a:latin typeface="Cambria"/>
              <a:ea typeface="+mn-ea"/>
              <a:cs typeface="+mn-cs"/>
            </a:rPr>
            <a:t>POVEZOVANJE IN SODELOVANJE</a:t>
          </a:r>
          <a:endParaRPr lang="sl-SI" sz="2800" b="0" i="0" noProof="0" dirty="0">
            <a:latin typeface="Cambria"/>
            <a:ea typeface="+mn-ea"/>
            <a:cs typeface="+mn-cs"/>
          </a:endParaRP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en-US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sl-SI" noProof="0" dirty="0"/>
        </a:p>
      </dgm:t>
    </dgm:pt>
    <dgm:pt modelId="{89EC74D7-8ED6-4609-997D-DDAF8AB36679}">
      <dgm:prSet phldrT="[Text]"/>
      <dgm:spPr/>
      <dgm:t>
        <a:bodyPr/>
        <a:lstStyle/>
        <a:p>
          <a:pPr algn="l" defTabSz="914400">
            <a:buNone/>
          </a:pPr>
          <a:r>
            <a:rPr lang="sl-SI" sz="1800" b="0" i="0" noProof="0" dirty="0" smtClean="0">
              <a:latin typeface="Cambria"/>
              <a:ea typeface="+mn-ea"/>
              <a:cs typeface="+mn-cs"/>
              <a:hlinkClick xmlns:r="http://schemas.openxmlformats.org/officeDocument/2006/relationships" r:id="rId2" action="ppaction://hlinkfile"/>
            </a:rPr>
            <a:t>PROMO SLO ITA.mp4</a:t>
          </a:r>
          <a:endParaRPr lang="sl-SI" sz="1800" b="0" i="0" noProof="0" dirty="0">
            <a:latin typeface="Cambria"/>
            <a:ea typeface="+mn-ea"/>
            <a:cs typeface="+mn-cs"/>
          </a:endParaRPr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en-US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en-US"/>
        </a:p>
      </dgm:t>
    </dgm:pt>
    <dgm:pt modelId="{7E5BF415-DD7C-46CE-81EA-C533FD19D64E}">
      <dgm:prSet phldrT="[Text]" custT="1"/>
      <dgm:spPr/>
      <dgm:t>
        <a:bodyPr/>
        <a:lstStyle/>
        <a:p>
          <a:pPr algn="ctr" defTabSz="914400">
            <a:buNone/>
          </a:pPr>
          <a:r>
            <a:rPr lang="sl-SI" sz="2800" b="0" i="0" noProof="0" dirty="0" smtClean="0">
              <a:latin typeface="Cambria"/>
              <a:ea typeface="+mn-ea"/>
              <a:cs typeface="+mn-cs"/>
            </a:rPr>
            <a:t>IZVEDBA</a:t>
          </a:r>
          <a:endParaRPr lang="sl-SI" sz="2800" b="0" i="0" noProof="0" dirty="0">
            <a:latin typeface="Cambria"/>
            <a:ea typeface="+mn-ea"/>
            <a:cs typeface="+mn-cs"/>
          </a:endParaRP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en-US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en-US"/>
        </a:p>
      </dgm:t>
    </dgm:pt>
    <dgm:pt modelId="{4537B24E-F32C-4F73-9C4F-EDE47D952988}">
      <dgm:prSet phldrT="[Text]"/>
      <dgm:spPr/>
      <dgm:t>
        <a:bodyPr/>
        <a:lstStyle/>
        <a:p>
          <a:pPr algn="l" defTabSz="914400">
            <a:buNone/>
          </a:pPr>
          <a:r>
            <a:rPr lang="sl-SI" sz="1800" b="0" i="0" noProof="0" dirty="0" smtClean="0">
              <a:latin typeface="Cambria"/>
              <a:ea typeface="+mn-ea"/>
              <a:cs typeface="+mn-cs"/>
              <a:hlinkClick xmlns:r="http://schemas.openxmlformats.org/officeDocument/2006/relationships" r:id="rId3" action="ppaction://hlinkfile"/>
            </a:rPr>
            <a:t>Poročila ob 5.mp4</a:t>
          </a:r>
          <a:endParaRPr lang="sl-SI" sz="1800" b="0" i="0" noProof="0" dirty="0">
            <a:latin typeface="Cambria"/>
            <a:ea typeface="+mn-ea"/>
            <a:cs typeface="+mn-cs"/>
          </a:endParaRPr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en-US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6A994-60A6-447D-8D30-19D2F536511E}" type="pres">
      <dgm:prSet presAssocID="{C1C0BC68-A810-4B5F-92EF-C6470DBD2260}" presName="parSh" presStyleLbl="node1" presStyleIdx="0" presStyleCnt="3" custScaleX="116209" custScaleY="191676" custLinFactNeighborX="552" custLinFactNeighborY="-46490"/>
      <dgm:spPr/>
      <dgm:t>
        <a:bodyPr/>
        <a:lstStyle/>
        <a:p>
          <a:endParaRPr lang="en-US"/>
        </a:p>
      </dgm:t>
    </dgm:pt>
    <dgm:pt modelId="{9D677988-374B-4BBA-B73C-8BE59201B4AA}" type="pres">
      <dgm:prSet presAssocID="{C1C0BC68-A810-4B5F-92EF-C6470DBD2260}" presName="desTx" presStyleLbl="fgAcc1" presStyleIdx="0" presStyleCnt="3" custLinFactNeighborX="-15425" custLinFactNeighborY="2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A4E37-9197-43C9-9502-961CC2F00719}" type="pres">
      <dgm:prSet presAssocID="{F5287809-3C15-4CCC-8752-80339C1152A5}" presName="sibTrans" presStyleLbl="sibTrans2D1" presStyleIdx="0" presStyleCnt="2" custAng="21424985" custScaleX="161979" custScaleY="78306" custLinFactNeighborX="3958" custLinFactNeighborY="17721"/>
      <dgm:spPr/>
      <dgm:t>
        <a:bodyPr/>
        <a:lstStyle/>
        <a:p>
          <a:endParaRPr lang="en-US"/>
        </a:p>
      </dgm:t>
    </dgm:pt>
    <dgm:pt modelId="{6D356879-97F7-4A4F-8954-7F876FCD0A2F}" type="pres">
      <dgm:prSet presAssocID="{F5287809-3C15-4CCC-8752-80339C1152A5}" presName="connTx" presStyleLbl="sibTrans2D1" presStyleIdx="0" presStyleCnt="2"/>
      <dgm:spPr/>
      <dgm:t>
        <a:bodyPr/>
        <a:lstStyle/>
        <a:p>
          <a:endParaRPr lang="en-US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0ABCB-2373-47ED-9774-278F8EE9E9B2}" type="pres">
      <dgm:prSet presAssocID="{5D787C97-D980-4440-B210-928D6982299A}" presName="parSh" presStyleLbl="node1" presStyleIdx="1" presStyleCnt="3" custScaleX="128825" custScaleY="234558" custLinFactNeighborX="-5531" custLinFactNeighborY="-53174"/>
      <dgm:spPr/>
      <dgm:t>
        <a:bodyPr/>
        <a:lstStyle/>
        <a:p>
          <a:endParaRPr lang="en-US"/>
        </a:p>
      </dgm:t>
    </dgm:pt>
    <dgm:pt modelId="{93C83A52-6E6B-41FD-9424-D118FD751CED}" type="pres">
      <dgm:prSet presAssocID="{5D787C97-D980-4440-B210-928D6982299A}" presName="desTx" presStyleLbl="fgAcc1" presStyleIdx="1" presStyleCnt="3" custLinFactNeighborX="-16707" custLinFactNeighborY="20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EA167-6AD2-4AA4-A421-59E2B4561DDF}" type="pres">
      <dgm:prSet presAssocID="{C1CF9C7E-E63B-423A-9EB1-3CB2E27F093C}" presName="sibTrans" presStyleLbl="sibTrans2D1" presStyleIdx="1" presStyleCnt="2" custScaleX="169116" custScaleY="87779"/>
      <dgm:spPr/>
      <dgm:t>
        <a:bodyPr/>
        <a:lstStyle/>
        <a:p>
          <a:endParaRPr lang="en-US"/>
        </a:p>
      </dgm:t>
    </dgm:pt>
    <dgm:pt modelId="{84AB7DF1-E716-46D2-8886-4D0AF1B8C8A8}" type="pres">
      <dgm:prSet presAssocID="{C1CF9C7E-E63B-423A-9EB1-3CB2E27F093C}" presName="connTx" presStyleLbl="sibTrans2D1" presStyleIdx="1" presStyleCnt="2"/>
      <dgm:spPr/>
      <dgm:t>
        <a:bodyPr/>
        <a:lstStyle/>
        <a:p>
          <a:endParaRPr lang="en-US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71716-205E-4EF6-A7ED-14278F63B034}" type="pres">
      <dgm:prSet presAssocID="{7E5BF415-DD7C-46CE-81EA-C533FD19D64E}" presName="parSh" presStyleLbl="node1" presStyleIdx="2" presStyleCnt="3" custScaleX="105444" custScaleY="136800" custLinFactNeighborX="5525" custLinFactNeighborY="-74530"/>
      <dgm:spPr/>
      <dgm:t>
        <a:bodyPr/>
        <a:lstStyle/>
        <a:p>
          <a:endParaRPr lang="en-US"/>
        </a:p>
      </dgm:t>
    </dgm:pt>
    <dgm:pt modelId="{D91F2413-E4E3-4058-AF8C-E44208B5C14B}" type="pres">
      <dgm:prSet presAssocID="{7E5BF415-DD7C-46CE-81EA-C533FD19D64E}" presName="desTx" presStyleLbl="fgAcc1" presStyleIdx="2" presStyleCnt="3" custLinFactNeighborX="-15003" custLinFactNeighborY="-43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439DF1A5-7F2B-4CEA-A227-28097B19E498}" type="presOf" srcId="{89EC74D7-8ED6-4609-997D-DDAF8AB36679}" destId="{93C83A52-6E6B-41FD-9424-D118FD751CED}" srcOrd="0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2CC75938-A94B-40DD-A46E-A73EFE8FDCCD}" type="presOf" srcId="{EC30385C-94E2-463C-9938-AC727EF3A0BD}" destId="{9D677988-374B-4BBA-B73C-8BE59201B4AA}" srcOrd="0" destOrd="0" presId="urn:microsoft.com/office/officeart/2005/8/layout/process3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sl-SI" smtClean="0"/>
              <a:t>21.8.2016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sl-SI" smtClean="0"/>
              <a:t>21.8.2016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21.8.2016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</a:t>
            </a:r>
            <a:r>
              <a:rPr lang="sl-SI" noProof="0" dirty="0" smtClean="0"/>
              <a:t>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sl-SI" smtClean="0"/>
              <a:pPr/>
              <a:t>21.8.2016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adlet.com/vesna_robnik1/kmetija_oddi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6818" y="296212"/>
            <a:ext cx="10418968" cy="1256301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6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KMETIJA – oddih za navdih</a:t>
            </a:r>
            <a:endParaRPr lang="sl-SI" sz="66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3554569" y="2051913"/>
            <a:ext cx="7574189" cy="17716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l-SI" sz="4000" dirty="0" smtClean="0">
                <a:solidFill>
                  <a:schemeClr val="tx1">
                    <a:lumMod val="75000"/>
                  </a:schemeClr>
                </a:solidFill>
              </a:rPr>
              <a:t>Kako povezati formativno spremljanje pouka, kreativnost dijakov in okolico?</a:t>
            </a:r>
            <a:endParaRPr lang="sl-SI" sz="4000" b="0" i="0" baseline="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237926" y="5808372"/>
            <a:ext cx="48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Vesna ROBNIK, prof. </a:t>
            </a:r>
            <a:r>
              <a:rPr lang="sl-SI" sz="2400" dirty="0" err="1" smtClean="0"/>
              <a:t>zgo</a:t>
            </a:r>
            <a:r>
              <a:rPr lang="sl-SI" sz="2400" dirty="0" smtClean="0"/>
              <a:t>. in soc.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MALO ZA ŠALO, MALO ZARES </a:t>
            </a:r>
            <a:r>
              <a:rPr lang="sl-SI" dirty="0" smtClean="0"/>
              <a:t>OB PRIČETKU NOVEGA ŠOLSKEGA LETA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1485900"/>
            <a:ext cx="6001555" cy="5372100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1485900"/>
            <a:ext cx="6370749" cy="5377098"/>
          </a:xfrm>
        </p:spPr>
      </p:pic>
    </p:spTree>
    <p:extLst>
      <p:ext uri="{BB962C8B-B14F-4D97-AF65-F5344CB8AC3E}">
        <p14:creationId xmlns:p14="http://schemas.microsoft.com/office/powerpoint/2010/main" val="3225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-334851" y="1800466"/>
            <a:ext cx="6194737" cy="2977596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sz="2400" dirty="0" smtClean="0"/>
              <a:t>Sanje se začnejo </a:t>
            </a:r>
            <a:r>
              <a:rPr lang="sl-SI" sz="2400" b="1" dirty="0" smtClean="0">
                <a:solidFill>
                  <a:srgbClr val="FF0000"/>
                </a:solidFill>
              </a:rPr>
              <a:t>največkrat z učiteljem</a:t>
            </a:r>
            <a:r>
              <a:rPr lang="sl-SI" sz="2400" dirty="0" smtClean="0"/>
              <a:t>, </a:t>
            </a:r>
          </a:p>
          <a:p>
            <a:pPr algn="ctr"/>
            <a:r>
              <a:rPr lang="sl-SI" sz="2400" dirty="0" smtClean="0"/>
              <a:t>ki verjame </a:t>
            </a:r>
            <a:r>
              <a:rPr lang="sl-SI" sz="2400" b="1" dirty="0" smtClean="0">
                <a:solidFill>
                  <a:srgbClr val="FF0000"/>
                </a:solidFill>
              </a:rPr>
              <a:t>v vas, vas pritegne </a:t>
            </a:r>
            <a:r>
              <a:rPr lang="sl-SI" sz="2400" dirty="0" smtClean="0"/>
              <a:t>in dvigne </a:t>
            </a:r>
          </a:p>
          <a:p>
            <a:pPr algn="ctr"/>
            <a:r>
              <a:rPr lang="sl-SI" sz="2400" dirty="0" smtClean="0"/>
              <a:t>na </a:t>
            </a:r>
            <a:r>
              <a:rPr lang="sl-SI" sz="2400" b="1" smtClean="0">
                <a:solidFill>
                  <a:srgbClr val="FF0000"/>
                </a:solidFill>
              </a:rPr>
              <a:t>višjo raven</a:t>
            </a:r>
            <a:r>
              <a:rPr lang="sl-SI" sz="2400" smtClean="0"/>
              <a:t>, </a:t>
            </a:r>
            <a:r>
              <a:rPr lang="sl-SI" sz="2400" dirty="0" smtClean="0"/>
              <a:t>včasih tudi z </a:t>
            </a:r>
            <a:r>
              <a:rPr lang="sl-SI" sz="2400" b="1" dirty="0" smtClean="0">
                <a:solidFill>
                  <a:srgbClr val="FF0000"/>
                </a:solidFill>
              </a:rPr>
              <a:t>ostro </a:t>
            </a: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palico</a:t>
            </a:r>
            <a:r>
              <a:rPr lang="sl-SI" sz="2400" dirty="0" smtClean="0"/>
              <a:t>, ki ji </a:t>
            </a:r>
            <a:r>
              <a:rPr lang="sl-SI" sz="2400" b="1" dirty="0" smtClean="0">
                <a:solidFill>
                  <a:srgbClr val="FF0000"/>
                </a:solidFill>
              </a:rPr>
              <a:t>rečemo resnica</a:t>
            </a:r>
            <a:r>
              <a:rPr lang="sl-SI" sz="2400" dirty="0" smtClean="0"/>
              <a:t>.</a:t>
            </a:r>
            <a:endParaRPr lang="sl-SI" sz="2400" dirty="0"/>
          </a:p>
          <a:p>
            <a:pPr algn="ctr"/>
            <a:endParaRPr lang="sl-SI" sz="2400" dirty="0" smtClean="0"/>
          </a:p>
          <a:p>
            <a:pPr algn="ctr"/>
            <a:r>
              <a:rPr lang="sl-SI" sz="2400" dirty="0"/>
              <a:t>	</a:t>
            </a:r>
            <a:r>
              <a:rPr lang="sl-SI" sz="2400" dirty="0" smtClean="0"/>
              <a:t>	                     </a:t>
            </a:r>
            <a:r>
              <a:rPr lang="sl-SI" sz="2000" i="1" dirty="0" smtClean="0"/>
              <a:t>Dan </a:t>
            </a:r>
            <a:r>
              <a:rPr lang="sl-SI" sz="2000" i="1" dirty="0" err="1" smtClean="0"/>
              <a:t>Rather</a:t>
            </a:r>
            <a:endParaRPr lang="sl-SI" sz="2000" i="1" dirty="0"/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r="9588"/>
          <a:stretch>
            <a:fillRect/>
          </a:stretch>
        </p:blipFill>
        <p:spPr>
          <a:xfrm>
            <a:off x="5516880" y="0"/>
            <a:ext cx="6675120" cy="6220496"/>
          </a:xfrm>
        </p:spPr>
      </p:pic>
    </p:spTree>
    <p:extLst>
      <p:ext uri="{BB962C8B-B14F-4D97-AF65-F5344CB8AC3E}">
        <p14:creationId xmlns:p14="http://schemas.microsoft.com/office/powerpoint/2010/main" val="36351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72250" cy="44862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" y="4486275"/>
            <a:ext cx="6562725" cy="2371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487" y="0"/>
            <a:ext cx="5624513" cy="449915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487" y="4486275"/>
            <a:ext cx="562451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00882"/>
            <a:ext cx="11784168" cy="12334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sl-SI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UČITELJ POSTANE MENTOR, </a:t>
            </a:r>
            <a:r>
              <a:rPr lang="sl-SI" sz="3600" dirty="0" smtClean="0"/>
              <a:t>USMERJEVALEC, </a:t>
            </a:r>
            <a:r>
              <a:rPr lang="sl-SI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POSLUŠALEC </a:t>
            </a:r>
            <a:r>
              <a:rPr lang="sl-SI" sz="3600" dirty="0" smtClean="0"/>
              <a:t>IN SPODBUJEVALEC</a:t>
            </a:r>
            <a:endParaRPr lang="sl-SI" sz="36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88302"/>
              </p:ext>
            </p:extLst>
          </p:nvPr>
        </p:nvGraphicFramePr>
        <p:xfrm>
          <a:off x="631064" y="1634306"/>
          <a:ext cx="10831132" cy="432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173726"/>
              </p:ext>
            </p:extLst>
          </p:nvPr>
        </p:nvGraphicFramePr>
        <p:xfrm>
          <a:off x="375789" y="1409294"/>
          <a:ext cx="11552768" cy="640080"/>
        </p:xfrm>
        <a:graphic>
          <a:graphicData uri="http://schemas.openxmlformats.org/drawingml/2006/table">
            <a:tbl>
              <a:tblPr firstRow="1" bandRow="1"/>
              <a:tblGrid>
                <a:gridCol w="4907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5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dirty="0" smtClean="0"/>
                        <a:t>Primeri dejavnosti</a:t>
                      </a:r>
                      <a:endParaRPr lang="sl-SI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baseline="0" dirty="0" smtClean="0">
                          <a:solidFill>
                            <a:srgbClr val="002060"/>
                          </a:solidFill>
                        </a:rPr>
                        <a:t>Dijaki definirajo</a:t>
                      </a:r>
                      <a:r>
                        <a:rPr lang="sl-SI" baseline="0" dirty="0" smtClean="0"/>
                        <a:t>, kaj bo njihov izdelek: viharjenje, zbiranje predlogov in pobud o izbrani tematiki.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Imagem 1" descr="C:\Documents and Settings\jmcarvalho\Ambiente de trabalho\icones learning activities\Drea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93" y="853653"/>
            <a:ext cx="1484952" cy="11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5793" y="2040241"/>
            <a:ext cx="9826027" cy="76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l-SI" sz="3600" b="1" cap="small" dirty="0" smtClean="0">
                <a:solidFill>
                  <a:srgbClr val="99336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  <a:rtl val="0"/>
              </a:rPr>
              <a:t>RAZISKOVANJE</a:t>
            </a:r>
            <a:endParaRPr lang="en-GB" sz="3600" b="1" cap="small" dirty="0">
              <a:solidFill>
                <a:srgbClr val="993366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  <a:rtl val="0"/>
            </a:endParaRPr>
          </a:p>
        </p:txBody>
      </p:sp>
      <p:graphicFrame>
        <p:nvGraphicFramePr>
          <p:cNvPr id="8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37825"/>
              </p:ext>
            </p:extLst>
          </p:nvPr>
        </p:nvGraphicFramePr>
        <p:xfrm>
          <a:off x="391421" y="2744055"/>
          <a:ext cx="11552768" cy="1463040"/>
        </p:xfrm>
        <a:graphic>
          <a:graphicData uri="http://schemas.openxmlformats.org/drawingml/2006/table">
            <a:tbl>
              <a:tblPr firstRow="1" bandRow="1"/>
              <a:tblGrid>
                <a:gridCol w="4860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2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dirty="0" smtClean="0"/>
                        <a:t>Primeri dejavnosti</a:t>
                      </a:r>
                      <a:endParaRPr lang="sl-SI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baseline="0" dirty="0" smtClean="0">
                          <a:solidFill>
                            <a:srgbClr val="002060"/>
                          </a:solidFill>
                        </a:rPr>
                        <a:t>Skupine dijakov raziskujejo:</a:t>
                      </a:r>
                    </a:p>
                    <a:p>
                      <a:r>
                        <a:rPr lang="sl-SI" baseline="0" dirty="0" smtClean="0"/>
                        <a:t>prakso iz svoje bližnje okolice, raziščejo obstoječa gradiva, izberejo primere končnih izdelkov, ki so podobni tistemu, kar sami nameravajo ustvariti.</a:t>
                      </a:r>
                    </a:p>
                    <a:p>
                      <a:endParaRPr lang="sl-SI" baseline="0" dirty="0" smtClean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85793" y="4324720"/>
            <a:ext cx="9826027" cy="726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l-SI" sz="3600" b="1" cap="small" dirty="0" smtClean="0">
                <a:solidFill>
                  <a:srgbClr val="99336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  <a:rtl val="0"/>
              </a:rPr>
              <a:t>NAČRTOVANJE</a:t>
            </a:r>
            <a:endParaRPr lang="en-GB" sz="3600" b="1" cap="small" dirty="0">
              <a:solidFill>
                <a:srgbClr val="993366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10" name="Imagem 2" descr="C:\Documents and Settings\jmcarvalho\Ambiente de trabalho\icones learning activities\Explore.png"/>
          <p:cNvPicPr/>
          <p:nvPr/>
        </p:nvPicPr>
        <p:blipFill>
          <a:blip r:embed="rId3" cstate="print"/>
          <a:srcRect b="19048"/>
          <a:stretch>
            <a:fillRect/>
          </a:stretch>
        </p:blipFill>
        <p:spPr bwMode="auto">
          <a:xfrm>
            <a:off x="3612209" y="2808348"/>
            <a:ext cx="1685120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536575"/>
              </p:ext>
            </p:extLst>
          </p:nvPr>
        </p:nvGraphicFramePr>
        <p:xfrm>
          <a:off x="485793" y="5044440"/>
          <a:ext cx="11691714" cy="1813560"/>
        </p:xfrm>
        <a:graphic>
          <a:graphicData uri="http://schemas.openxmlformats.org/drawingml/2006/table">
            <a:tbl>
              <a:tblPr firstRow="1" bandRow="1"/>
              <a:tblGrid>
                <a:gridCol w="4865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5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10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dirty="0" smtClean="0"/>
                        <a:t>Primeri dejavnosti</a:t>
                      </a:r>
                      <a:endParaRPr lang="sl-SI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Dijaki tvorijo skupine</a:t>
                      </a:r>
                      <a:r>
                        <a:rPr lang="sl-SI" sz="1800" dirty="0" smtClean="0"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, razpravljajo, postavljajo vprašanja … </a:t>
                      </a:r>
                    </a:p>
                    <a:p>
                      <a:r>
                        <a:rPr lang="sl-SI" sz="1800" dirty="0" smtClean="0"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Skupine izberejo ožjo temo za svoje delo. Izoblikujejo osnutek svojega projekta glede na to, komu je namenjen.</a:t>
                      </a:r>
                      <a:r>
                        <a:rPr lang="sl-SI" sz="1800" baseline="0" dirty="0" smtClean="0"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Oblikujejo izvedbeni načrt del, opredelijo naloge, ki so ključne za uspešno izvedbo projekta .Razdelijo si delo, izdelajo časovni načrt in oddajo načrt dela.</a:t>
                      </a:r>
                      <a:endParaRPr lang="sl-SI" sz="1800" dirty="0" smtClean="0"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endParaRPr lang="sl-SI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Imagem 3" descr="C:\Documents and Settings\jmcarvalho\Ambiente de trabalho\icones learning activities\Map.png"/>
          <p:cNvPicPr/>
          <p:nvPr/>
        </p:nvPicPr>
        <p:blipFill>
          <a:blip r:embed="rId4" cstate="print"/>
          <a:srcRect b="25439"/>
          <a:stretch>
            <a:fillRect/>
          </a:stretch>
        </p:blipFill>
        <p:spPr bwMode="auto">
          <a:xfrm>
            <a:off x="3189462" y="5308439"/>
            <a:ext cx="161233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85793" y="305914"/>
            <a:ext cx="9826027" cy="76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l-SI" sz="3600" b="1" cap="small" dirty="0" smtClean="0">
                <a:solidFill>
                  <a:srgbClr val="99336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  <a:rtl val="0"/>
              </a:rPr>
              <a:t>IDEJNA ZASNOVA</a:t>
            </a:r>
            <a:endParaRPr lang="en-GB" sz="3600" b="1" cap="small" dirty="0">
              <a:solidFill>
                <a:srgbClr val="993366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313202"/>
              </p:ext>
            </p:extLst>
          </p:nvPr>
        </p:nvGraphicFramePr>
        <p:xfrm>
          <a:off x="313267" y="1630363"/>
          <a:ext cx="11552768" cy="1235012"/>
        </p:xfrm>
        <a:graphic>
          <a:graphicData uri="http://schemas.openxmlformats.org/drawingml/2006/table">
            <a:tbl>
              <a:tblPr firstRow="1" bandRow="1"/>
              <a:tblGrid>
                <a:gridCol w="2859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92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sz="1800" dirty="0" smtClean="0"/>
                        <a:t>Primeri dejavnosti:</a:t>
                      </a:r>
                    </a:p>
                    <a:p>
                      <a:endParaRPr lang="sl-SI" sz="1800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Dijaki na osnovi teoretičnih osnov raziskujejo</a:t>
                      </a:r>
                      <a:r>
                        <a:rPr lang="sl-SI" sz="1800" dirty="0" smtClean="0">
                          <a:latin typeface="+mn-lt"/>
                          <a:ea typeface="Times New Roman"/>
                          <a:cs typeface="Times New Roman"/>
                        </a:rPr>
                        <a:t>: eksperimentalno, z anketni vprašalniki, se povežejo z zunanjimi strokovnjaki, inštitucijami...</a:t>
                      </a:r>
                      <a:r>
                        <a:rPr lang="sl-SI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1800" dirty="0" smtClean="0">
                          <a:latin typeface="+mn-lt"/>
                          <a:ea typeface="Times New Roman"/>
                          <a:cs typeface="Times New Roman"/>
                        </a:rPr>
                        <a:t>Ves čas sodelujejo, si izmenjajo skupne dokumente.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Imagem 4" descr="C:\Documents and Settings\jmcarvalho\Ambiente de trabalho\icones learning activities\Mak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741" y="345332"/>
            <a:ext cx="1521347" cy="114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8313" y="3338196"/>
            <a:ext cx="9826027" cy="104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l-SI" sz="3600" b="1" cap="small" dirty="0" smtClean="0">
                <a:solidFill>
                  <a:srgbClr val="99336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  <a:rtl val="0"/>
              </a:rPr>
              <a:t>POIZVEDOVANJE</a:t>
            </a:r>
            <a:endParaRPr lang="en-GB" sz="3600" b="1" cap="small" dirty="0">
              <a:solidFill>
                <a:srgbClr val="993366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10" name="Imagem 5" descr="C:\Documents and Settings\jmcarvalho\Ambiente de trabalho\icones learning activities\As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690" y="3709099"/>
            <a:ext cx="1539544" cy="11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416820"/>
              </p:ext>
            </p:extLst>
          </p:nvPr>
        </p:nvGraphicFramePr>
        <p:xfrm>
          <a:off x="438313" y="4855337"/>
          <a:ext cx="11552768" cy="914400"/>
        </p:xfrm>
        <a:graphic>
          <a:graphicData uri="http://schemas.openxmlformats.org/drawingml/2006/table">
            <a:tbl>
              <a:tblPr firstRow="1" bandRow="1"/>
              <a:tblGrid>
                <a:gridCol w="577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6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7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dirty="0" smtClean="0"/>
                        <a:t>Primeri dejavnosti</a:t>
                      </a:r>
                      <a:endParaRPr lang="sl-SI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dirty="0" smtClean="0">
                          <a:solidFill>
                            <a:srgbClr val="002060"/>
                          </a:solidFill>
                        </a:rPr>
                        <a:t>Učenci zbirajo </a:t>
                      </a:r>
                      <a:r>
                        <a:rPr lang="sl-SI" dirty="0" smtClean="0"/>
                        <a:t>povratne informacije s spraševanjem strokovnjakov, bodočih potencialnih uporabnikov, sošolcev iz drugih skupin in učitelja. </a:t>
                      </a:r>
                      <a:endParaRPr lang="sl-SI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531727" y="550254"/>
            <a:ext cx="9826027" cy="94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l-SI" sz="3600" b="1" cap="small" dirty="0" smtClean="0">
                <a:solidFill>
                  <a:srgbClr val="99336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  <a:rtl val="0"/>
              </a:rPr>
              <a:t>USTVARJANJE</a:t>
            </a:r>
            <a:endParaRPr lang="en-GB" sz="3600" b="1" cap="small" dirty="0">
              <a:solidFill>
                <a:srgbClr val="993366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73099"/>
              </p:ext>
            </p:extLst>
          </p:nvPr>
        </p:nvGraphicFramePr>
        <p:xfrm>
          <a:off x="313267" y="1630363"/>
          <a:ext cx="11552768" cy="640080"/>
        </p:xfrm>
        <a:graphic>
          <a:graphicData uri="http://schemas.openxmlformats.org/drawingml/2006/table">
            <a:tbl>
              <a:tblPr firstRow="1" bandRow="1"/>
              <a:tblGrid>
                <a:gridCol w="577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6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dirty="0" smtClean="0"/>
                        <a:t>Primeri dejavnosti</a:t>
                      </a:r>
                      <a:endParaRPr lang="sl-SI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dirty="0" smtClean="0">
                          <a:solidFill>
                            <a:srgbClr val="002060"/>
                          </a:solidFill>
                        </a:rPr>
                        <a:t>Glede na poizvedovanje </a:t>
                      </a:r>
                      <a:r>
                        <a:rPr lang="sl-SI" dirty="0" smtClean="0"/>
                        <a:t>dopolnijo in nadgradijo izdelek.</a:t>
                      </a:r>
                      <a:endParaRPr lang="sl-SI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Imagem 6" descr="C:\Documents and Settings\jmcarvalho\Ambiente de trabalho\icones learning activities\Remak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448" y="244059"/>
            <a:ext cx="1575937" cy="116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0748" y="2755101"/>
            <a:ext cx="9826027" cy="551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l-SI" sz="3600" b="1" cap="small" dirty="0" smtClean="0">
                <a:solidFill>
                  <a:srgbClr val="99336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  <a:rtl val="0"/>
              </a:rPr>
              <a:t>PREDSTAVITEV</a:t>
            </a:r>
            <a:endParaRPr lang="en-GB" sz="3600" b="1" cap="small" dirty="0">
              <a:solidFill>
                <a:srgbClr val="993366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Imagem 7" descr="C:\Documents and Settings\jmcarvalho\Ambiente de trabalho\icones learning activities\Sho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102" y="2546166"/>
            <a:ext cx="1481276" cy="11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grad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454749"/>
              </p:ext>
            </p:extLst>
          </p:nvPr>
        </p:nvGraphicFramePr>
        <p:xfrm>
          <a:off x="360748" y="3773210"/>
          <a:ext cx="11552768" cy="1188720"/>
        </p:xfrm>
        <a:graphic>
          <a:graphicData uri="http://schemas.openxmlformats.org/drawingml/2006/table">
            <a:tbl>
              <a:tblPr firstRow="1" bandRow="1"/>
              <a:tblGrid>
                <a:gridCol w="577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6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dirty="0" smtClean="0"/>
                        <a:t>Primeri dejavnosti/</a:t>
                      </a:r>
                      <a:endParaRPr lang="sl-SI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sl-SI" dirty="0" smtClean="0">
                          <a:solidFill>
                            <a:srgbClr val="002060"/>
                          </a:solidFill>
                        </a:rPr>
                        <a:t>Dijaki</a:t>
                      </a:r>
                      <a:r>
                        <a:rPr lang="sl-SI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sl-SI" dirty="0" smtClean="0">
                          <a:solidFill>
                            <a:srgbClr val="002060"/>
                          </a:solidFill>
                        </a:rPr>
                        <a:t>predstavijo svoje delo in ugotovitve</a:t>
                      </a:r>
                      <a:r>
                        <a:rPr lang="sl-SI" dirty="0" smtClean="0"/>
                        <a:t>, ostali učenci sledijo predstavitvi, rešujejo  naloge/vprašanja za preverjanje znanja, in kritično vrednotijo predstavitev.</a:t>
                      </a:r>
                      <a:endParaRPr lang="sl-SI" dirty="0"/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3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16323" y="939892"/>
            <a:ext cx="9826027" cy="551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GB" sz="3600" b="1" cap="small" dirty="0">
              <a:solidFill>
                <a:srgbClr val="993366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5723" y="1051393"/>
            <a:ext cx="9826027" cy="551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sl-SI" sz="3600" b="1" cap="small" dirty="0" smtClean="0">
                <a:solidFill>
                  <a:srgbClr val="99336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Arial"/>
                <a:rtl val="0"/>
              </a:rPr>
              <a:t> IZBOLJŠAVA</a:t>
            </a:r>
            <a:endParaRPr lang="en-GB" sz="3600" b="1" cap="small" dirty="0">
              <a:solidFill>
                <a:srgbClr val="993366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36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6824" y="106896"/>
            <a:ext cx="10097036" cy="1953725"/>
          </a:xfrm>
        </p:spPr>
        <p:txBody>
          <a:bodyPr/>
          <a:lstStyle/>
          <a:p>
            <a:pPr algn="ctr"/>
            <a:r>
              <a:rPr lang="sl-SI" dirty="0" smtClean="0"/>
              <a:t>ČEMU SO </a:t>
            </a:r>
            <a:r>
              <a:rPr lang="sl-SI" b="1" dirty="0" smtClean="0">
                <a:solidFill>
                  <a:srgbClr val="002060"/>
                </a:solidFill>
              </a:rPr>
              <a:t>MOTIVACJSKI SENDVIČI </a:t>
            </a:r>
            <a:r>
              <a:rPr lang="sl-SI" dirty="0" smtClean="0"/>
              <a:t>POSLASTICA ZA DIJAKE?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27214" y="3247687"/>
            <a:ext cx="6284890" cy="1371600"/>
          </a:xfrm>
        </p:spPr>
        <p:txBody>
          <a:bodyPr>
            <a:normAutofit/>
          </a:bodyPr>
          <a:lstStyle/>
          <a:p>
            <a:pPr algn="ctr"/>
            <a:r>
              <a:rPr lang="sl-SI" sz="2400" dirty="0" smtClean="0"/>
              <a:t>Ali so </a:t>
            </a:r>
            <a:r>
              <a:rPr lang="sl-SI" sz="2400" b="1" dirty="0" smtClean="0">
                <a:solidFill>
                  <a:srgbClr val="002060"/>
                </a:solidFill>
              </a:rPr>
              <a:t>dovolj pogosto </a:t>
            </a:r>
            <a:r>
              <a:rPr lang="sl-SI" sz="2400" b="1" dirty="0">
                <a:solidFill>
                  <a:srgbClr val="002060"/>
                </a:solidFill>
              </a:rPr>
              <a:t>na </a:t>
            </a:r>
            <a:r>
              <a:rPr lang="sl-SI" sz="2400" b="1" dirty="0" smtClean="0">
                <a:solidFill>
                  <a:srgbClr val="002060"/>
                </a:solidFill>
              </a:rPr>
              <a:t>mojem, tvojem </a:t>
            </a:r>
            <a:r>
              <a:rPr lang="sl-SI" sz="2400" dirty="0" smtClean="0"/>
              <a:t>in </a:t>
            </a:r>
            <a:r>
              <a:rPr lang="sl-SI" sz="2400" b="1" dirty="0" smtClean="0">
                <a:solidFill>
                  <a:srgbClr val="002060"/>
                </a:solidFill>
              </a:rPr>
              <a:t>njihovem</a:t>
            </a:r>
            <a:r>
              <a:rPr lang="sl-SI" sz="2400" dirty="0" smtClean="0"/>
              <a:t> jedilniku?</a:t>
            </a:r>
            <a:endParaRPr lang="sl-SI" sz="2400" dirty="0"/>
          </a:p>
        </p:txBody>
      </p:sp>
      <p:pic>
        <p:nvPicPr>
          <p:cNvPr id="7" name="Označba mesta slik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94" r="7094"/>
          <a:stretch>
            <a:fillRect/>
          </a:stretch>
        </p:blipFill>
        <p:spPr>
          <a:xfrm>
            <a:off x="6512104" y="2421229"/>
            <a:ext cx="5679896" cy="43961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8941" y="746972"/>
            <a:ext cx="1124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Pravilno izrečena kritika naj </a:t>
            </a:r>
            <a:r>
              <a:rPr lang="sl-SI" sz="2400" b="1" dirty="0">
                <a:solidFill>
                  <a:srgbClr val="FF0000"/>
                </a:solidFill>
              </a:rPr>
              <a:t>zazveni kot povratna informacija brez presojanja</a:t>
            </a:r>
            <a:r>
              <a:rPr lang="sl-SI" sz="2400" dirty="0" smtClean="0"/>
              <a:t>. </a:t>
            </a:r>
            <a:endParaRPr lang="sl-SI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687133" y="2304567"/>
            <a:ext cx="646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prstClr val="black"/>
                </a:solidFill>
              </a:rPr>
              <a:t>kaj konkretno </a:t>
            </a:r>
            <a:r>
              <a:rPr lang="sl-SI" sz="2400" dirty="0">
                <a:solidFill>
                  <a:srgbClr val="002060"/>
                </a:solidFill>
              </a:rPr>
              <a:t>je </a:t>
            </a:r>
            <a:r>
              <a:rPr lang="sl-SI" sz="2400" dirty="0" smtClean="0">
                <a:solidFill>
                  <a:srgbClr val="002060"/>
                </a:solidFill>
              </a:rPr>
              <a:t>počel/naredil/izdelal</a:t>
            </a:r>
            <a:r>
              <a:rPr lang="sl-SI" sz="2400" dirty="0" smtClean="0">
                <a:solidFill>
                  <a:prstClr val="black"/>
                </a:solidFill>
              </a:rPr>
              <a:t>,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218941" y="1477592"/>
            <a:ext cx="8113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0000"/>
                </a:solidFill>
              </a:rPr>
              <a:t>Dijaku</a:t>
            </a:r>
            <a:r>
              <a:rPr lang="sl-SI" sz="2400" b="1" dirty="0">
                <a:solidFill>
                  <a:prstClr val="black"/>
                </a:solidFill>
              </a:rPr>
              <a:t> </a:t>
            </a:r>
            <a:r>
              <a:rPr lang="sl-SI" sz="2400" dirty="0">
                <a:solidFill>
                  <a:prstClr val="black"/>
                </a:solidFill>
              </a:rPr>
              <a:t>je treba brez obsojanja (ali vrednotenja) opisati: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687133" y="3028512"/>
            <a:ext cx="5643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prstClr val="black"/>
                </a:solidFill>
              </a:rPr>
              <a:t>kaj naj </a:t>
            </a:r>
            <a:r>
              <a:rPr lang="sl-SI" sz="2400" dirty="0" smtClean="0">
                <a:solidFill>
                  <a:srgbClr val="002060"/>
                </a:solidFill>
              </a:rPr>
              <a:t>spremeni/izboljša/preoblikuje, 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687133" y="3752457"/>
            <a:ext cx="6179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sl-SI" sz="2400" dirty="0">
                <a:solidFill>
                  <a:prstClr val="black"/>
                </a:solidFill>
              </a:rPr>
              <a:t>kakšne </a:t>
            </a:r>
            <a:r>
              <a:rPr lang="sl-SI" sz="2400" dirty="0">
                <a:solidFill>
                  <a:srgbClr val="002060"/>
                </a:solidFill>
              </a:rPr>
              <a:t>pozitivne spremembe bodo nastale,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641465" y="3752457"/>
            <a:ext cx="1025457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400" dirty="0">
                <a:solidFill>
                  <a:prstClr val="black"/>
                </a:solidFill>
              </a:rPr>
              <a:t>če </a:t>
            </a:r>
            <a:r>
              <a:rPr lang="sl-SI" sz="2400" dirty="0" smtClean="0">
                <a:solidFill>
                  <a:prstClr val="black"/>
                </a:solidFill>
              </a:rPr>
              <a:t>bo</a:t>
            </a:r>
            <a:endParaRPr lang="sl-SI" sz="2400" dirty="0">
              <a:solidFill>
                <a:srgbClr val="002060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004811" y="4214121"/>
            <a:ext cx="8362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400" b="1" dirty="0">
                <a:solidFill>
                  <a:srgbClr val="FF0000"/>
                </a:solidFill>
              </a:rPr>
              <a:t>upošteval predloge/priporočila/želje/morda zahteve …</a:t>
            </a: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5220" y="1970467"/>
            <a:ext cx="4386544" cy="106637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IN KO JE PROJEKTA KONEC, </a:t>
            </a:r>
            <a:r>
              <a:rPr lang="sl-SI" dirty="0" smtClean="0"/>
              <a:t>sledi pogled nazaj…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24" y="0"/>
            <a:ext cx="7820675" cy="6767847"/>
          </a:xfrm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Zabavna jesenska predstavitev (širokozaslonska)</Template>
  <TotalTime>0</TotalTime>
  <Words>372</Words>
  <Application>Microsoft Office PowerPoint</Application>
  <PresentationFormat>Širokozaslonsko</PresentationFormat>
  <Paragraphs>50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MS Mincho</vt:lpstr>
      <vt:lpstr>Times New Roman</vt:lpstr>
      <vt:lpstr>Trebuchet MS</vt:lpstr>
      <vt:lpstr>Back to School 16x9</vt:lpstr>
      <vt:lpstr>KMETIJA – oddih za navdih</vt:lpstr>
      <vt:lpstr>PowerPointova predstavitev</vt:lpstr>
      <vt:lpstr>UČITELJ POSTANE MENTOR, USMERJEVALEC, POSLUŠALEC IN SPODBUJEVALEC</vt:lpstr>
      <vt:lpstr>PowerPointova predstavitev</vt:lpstr>
      <vt:lpstr>PowerPointova predstavitev</vt:lpstr>
      <vt:lpstr>PowerPointova predstavitev</vt:lpstr>
      <vt:lpstr>ČEMU SO MOTIVACJSKI SENDVIČI POSLASTICA ZA DIJAKE?</vt:lpstr>
      <vt:lpstr>PowerPointova predstavitev</vt:lpstr>
      <vt:lpstr>IN KO JE PROJEKTA KONEC, sledi pogled nazaj…</vt:lpstr>
      <vt:lpstr>MALO ZA ŠALO, MALO ZARES OB PRIČETKU NOVEGA ŠOLSKEGA LETA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2016-08-20T08:24:22Z</dcterms:created>
  <dcterms:modified xsi:type="dcterms:W3CDTF">2016-08-21T15:56:35Z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