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25014"/>
    <a:srgbClr val="00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1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7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smtClean="0"/>
              <a:t>Uredite slog podnaslova matrice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B18A7-9F60-4F29-856E-B8655F65DB75}" type="datetimeFigureOut">
              <a:rPr lang="sl-SI" smtClean="0"/>
              <a:t>23.8.2016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66695-6E27-4403-BDCF-9B06CD17F97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589203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B18A7-9F60-4F29-856E-B8655F65DB75}" type="datetimeFigureOut">
              <a:rPr lang="sl-SI" smtClean="0"/>
              <a:t>23.8.2016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66695-6E27-4403-BDCF-9B06CD17F97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981077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B18A7-9F60-4F29-856E-B8655F65DB75}" type="datetimeFigureOut">
              <a:rPr lang="sl-SI" smtClean="0"/>
              <a:t>23.8.2016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66695-6E27-4403-BDCF-9B06CD17F97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1389821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B18A7-9F60-4F29-856E-B8655F65DB75}" type="datetimeFigureOut">
              <a:rPr lang="sl-SI" smtClean="0"/>
              <a:t>23.8.2016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66695-6E27-4403-BDCF-9B06CD17F97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602648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B18A7-9F60-4F29-856E-B8655F65DB75}" type="datetimeFigureOut">
              <a:rPr lang="sl-SI" smtClean="0"/>
              <a:t>23.8.2016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66695-6E27-4403-BDCF-9B06CD17F97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8097706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B18A7-9F60-4F29-856E-B8655F65DB75}" type="datetimeFigureOut">
              <a:rPr lang="sl-SI" smtClean="0"/>
              <a:t>23.8.2016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66695-6E27-4403-BDCF-9B06CD17F97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922773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značba mesta vsebin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značba mest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B18A7-9F60-4F29-856E-B8655F65DB75}" type="datetimeFigureOut">
              <a:rPr lang="sl-SI" smtClean="0"/>
              <a:t>23.8.2016</a:t>
            </a:fld>
            <a:endParaRPr lang="sl-SI"/>
          </a:p>
        </p:txBody>
      </p:sp>
      <p:sp>
        <p:nvSpPr>
          <p:cNvPr id="8" name="Označba mest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66695-6E27-4403-BDCF-9B06CD17F97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524783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B18A7-9F60-4F29-856E-B8655F65DB75}" type="datetimeFigureOut">
              <a:rPr lang="sl-SI" smtClean="0"/>
              <a:t>23.8.2016</a:t>
            </a:fld>
            <a:endParaRPr lang="sl-SI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66695-6E27-4403-BDCF-9B06CD17F97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984270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B18A7-9F60-4F29-856E-B8655F65DB75}" type="datetimeFigureOut">
              <a:rPr lang="sl-SI" smtClean="0"/>
              <a:t>23.8.2016</a:t>
            </a:fld>
            <a:endParaRPr lang="sl-SI"/>
          </a:p>
        </p:txBody>
      </p:sp>
      <p:sp>
        <p:nvSpPr>
          <p:cNvPr id="3" name="Označba mest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66695-6E27-4403-BDCF-9B06CD17F97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947558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B18A7-9F60-4F29-856E-B8655F65DB75}" type="datetimeFigureOut">
              <a:rPr lang="sl-SI" smtClean="0"/>
              <a:t>23.8.2016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66695-6E27-4403-BDCF-9B06CD17F97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703816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B18A7-9F60-4F29-856E-B8655F65DB75}" type="datetimeFigureOut">
              <a:rPr lang="sl-SI" smtClean="0"/>
              <a:t>23.8.2016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66695-6E27-4403-BDCF-9B06CD17F97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693419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DB18A7-9F60-4F29-856E-B8655F65DB75}" type="datetimeFigureOut">
              <a:rPr lang="sl-SI" smtClean="0"/>
              <a:t>23.8.2016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E66695-6E27-4403-BDCF-9B06CD17F97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632456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://www.zrss.si/gradivozauciteljezgodovine/" TargetMode="Externa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solidFill>
            <a:schemeClr val="accent4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sl-SI" dirty="0" smtClean="0"/>
              <a:t>Kako lahko obravnavamo 25. letnico samostojne Slovenije pri Družboslovju?</a:t>
            </a:r>
            <a:endParaRPr lang="sl-SI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solidFill>
            <a:schemeClr val="accent4">
              <a:lumMod val="40000"/>
              <a:lumOff val="60000"/>
            </a:schemeClr>
          </a:solidFill>
        </p:spPr>
        <p:txBody>
          <a:bodyPr>
            <a:normAutofit lnSpcReduction="10000"/>
          </a:bodyPr>
          <a:lstStyle/>
          <a:p>
            <a:endParaRPr lang="sl-SI" dirty="0" smtClean="0"/>
          </a:p>
          <a:p>
            <a:r>
              <a:rPr lang="sl-SI" dirty="0" smtClean="0"/>
              <a:t>Načela FS</a:t>
            </a:r>
          </a:p>
          <a:p>
            <a:endParaRPr lang="sl-SI" dirty="0"/>
          </a:p>
          <a:p>
            <a:r>
              <a:rPr lang="sl-SI" dirty="0" smtClean="0"/>
              <a:t>Vojko Kunaver, ZRSŠ, 24. avgust 2016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389934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solidFill>
            <a:srgbClr val="00FF99"/>
          </a:solidFill>
        </p:spPr>
        <p:txBody>
          <a:bodyPr/>
          <a:lstStyle/>
          <a:p>
            <a:pPr algn="ctr"/>
            <a:r>
              <a:rPr lang="sl-SI" dirty="0" smtClean="0"/>
              <a:t>Obletnica je pomembna, dijakom jo je treba predstaviti</a:t>
            </a:r>
            <a:endParaRPr lang="sl-SI" dirty="0"/>
          </a:p>
        </p:txBody>
      </p:sp>
      <p:sp>
        <p:nvSpPr>
          <p:cNvPr id="4" name="Označba mesta vsebine 3"/>
          <p:cNvSpPr>
            <a:spLocks noGrp="1"/>
          </p:cNvSpPr>
          <p:nvPr>
            <p:ph sz="half" idx="1"/>
          </p:nvPr>
        </p:nvSpPr>
        <p:spPr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r>
              <a:rPr lang="sl-SI" dirty="0" smtClean="0"/>
              <a:t>Čeprav smo jo obeležili junija nikakor ni prepozno, da dijake </a:t>
            </a:r>
            <a:r>
              <a:rPr lang="sl-SI" b="1" dirty="0" smtClean="0"/>
              <a:t>spomnimo na 25 letnico slovenske države</a:t>
            </a:r>
          </a:p>
          <a:p>
            <a:r>
              <a:rPr lang="sl-SI" dirty="0" smtClean="0"/>
              <a:t>Gradiv je veliko tudi v spletni učilnici Družboslovja</a:t>
            </a:r>
          </a:p>
          <a:p>
            <a:r>
              <a:rPr lang="sl-SI" dirty="0" smtClean="0"/>
              <a:t>Kako bi to obletnico lahko obravnavali glede na načela formativnega spremljanja?</a:t>
            </a:r>
            <a:endParaRPr lang="sl-SI" dirty="0"/>
          </a:p>
        </p:txBody>
      </p:sp>
      <p:pic>
        <p:nvPicPr>
          <p:cNvPr id="6" name="Označba mesta vsebine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1957810"/>
            <a:ext cx="5181600" cy="4086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026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sl-SI" dirty="0" smtClean="0"/>
              <a:t>Načrtovanje po elementih FS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690688"/>
            <a:ext cx="7239319" cy="5429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711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solidFill>
            <a:schemeClr val="bg2">
              <a:lumMod val="75000"/>
            </a:schemeClr>
          </a:solidFill>
        </p:spPr>
        <p:txBody>
          <a:bodyPr/>
          <a:lstStyle/>
          <a:p>
            <a:r>
              <a:rPr lang="sl-SI" dirty="0" smtClean="0">
                <a:solidFill>
                  <a:srgbClr val="FFC000"/>
                </a:solidFill>
              </a:rPr>
              <a:t>Predznanje </a:t>
            </a:r>
            <a:r>
              <a:rPr lang="sl-SI" dirty="0" smtClean="0"/>
              <a:t>in </a:t>
            </a:r>
            <a:r>
              <a:rPr lang="sl-SI" dirty="0" smtClean="0">
                <a:solidFill>
                  <a:srgbClr val="00B050"/>
                </a:solidFill>
              </a:rPr>
              <a:t>načrtovanje</a:t>
            </a:r>
            <a:endParaRPr lang="sl-SI" dirty="0">
              <a:solidFill>
                <a:srgbClr val="00B050"/>
              </a:solidFill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solidFill>
            <a:schemeClr val="tx2">
              <a:lumMod val="50000"/>
            </a:schemeClr>
          </a:solidFill>
        </p:spPr>
        <p:txBody>
          <a:bodyPr>
            <a:normAutofit fontScale="85000" lnSpcReduction="20000"/>
          </a:bodyPr>
          <a:lstStyle/>
          <a:p>
            <a:r>
              <a:rPr lang="sl-SI" dirty="0" smtClean="0">
                <a:solidFill>
                  <a:srgbClr val="FFC000"/>
                </a:solidFill>
              </a:rPr>
              <a:t>Kaj veste o nastanku samostojne Slovenije?</a:t>
            </a:r>
          </a:p>
          <a:p>
            <a:r>
              <a:rPr lang="sl-SI" dirty="0" smtClean="0">
                <a:solidFill>
                  <a:srgbClr val="FFC000"/>
                </a:solidFill>
              </a:rPr>
              <a:t>Kje ste o tem kaj slišali, prebrali?</a:t>
            </a:r>
          </a:p>
          <a:p>
            <a:r>
              <a:rPr lang="sl-SI" dirty="0" smtClean="0">
                <a:solidFill>
                  <a:srgbClr val="FFC000"/>
                </a:solidFill>
              </a:rPr>
              <a:t>Ali ste na to temo gledali kako oddajo na TV?</a:t>
            </a:r>
          </a:p>
          <a:p>
            <a:r>
              <a:rPr lang="sl-SI" dirty="0" smtClean="0">
                <a:solidFill>
                  <a:srgbClr val="FFC000"/>
                </a:solidFill>
              </a:rPr>
              <a:t>Ali so vam kaj o tem povedali starši, stari starši?</a:t>
            </a:r>
          </a:p>
          <a:p>
            <a:r>
              <a:rPr lang="sl-SI" dirty="0" smtClean="0">
                <a:solidFill>
                  <a:srgbClr val="00B050"/>
                </a:solidFill>
              </a:rPr>
              <a:t>Kako se bomo lotili tega vprašanja?</a:t>
            </a:r>
          </a:p>
          <a:p>
            <a:r>
              <a:rPr lang="sl-SI" dirty="0" smtClean="0">
                <a:solidFill>
                  <a:srgbClr val="00B050"/>
                </a:solidFill>
              </a:rPr>
              <a:t>Kaj želimo izvedeti?</a:t>
            </a:r>
          </a:p>
          <a:p>
            <a:r>
              <a:rPr lang="sl-SI" dirty="0" smtClean="0">
                <a:solidFill>
                  <a:srgbClr val="00B050"/>
                </a:solidFill>
              </a:rPr>
              <a:t>Kaj nam je jasno, kaj pa (še) ne?</a:t>
            </a:r>
          </a:p>
          <a:p>
            <a:r>
              <a:rPr lang="sl-SI" dirty="0" smtClean="0">
                <a:solidFill>
                  <a:srgbClr val="00B050"/>
                </a:solidFill>
              </a:rPr>
              <a:t>Na koga se bi obrnili?</a:t>
            </a:r>
          </a:p>
          <a:p>
            <a:r>
              <a:rPr lang="sl-SI" dirty="0" smtClean="0">
                <a:solidFill>
                  <a:srgbClr val="00B050"/>
                </a:solidFill>
              </a:rPr>
              <a:t>Delo doma ali v šoli?</a:t>
            </a:r>
            <a:endParaRPr lang="sl-SI" dirty="0">
              <a:solidFill>
                <a:srgbClr val="00B050"/>
              </a:solidFill>
            </a:endParaRPr>
          </a:p>
          <a:p>
            <a:endParaRPr lang="sl-SI" dirty="0"/>
          </a:p>
        </p:txBody>
      </p:sp>
      <p:pic>
        <p:nvPicPr>
          <p:cNvPr id="5" name="Označba mesta vsebine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096000" y="2234406"/>
            <a:ext cx="5376863" cy="3806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955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r>
              <a:rPr lang="sl-SI" dirty="0" smtClean="0">
                <a:solidFill>
                  <a:schemeClr val="accent5">
                    <a:lumMod val="75000"/>
                  </a:schemeClr>
                </a:solidFill>
              </a:rPr>
              <a:t>Povratna informacija </a:t>
            </a:r>
            <a:r>
              <a:rPr lang="sl-SI" dirty="0" smtClean="0"/>
              <a:t>in</a:t>
            </a:r>
            <a:r>
              <a:rPr lang="sl-SI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sl-SI" dirty="0" smtClean="0">
                <a:solidFill>
                  <a:srgbClr val="B25014"/>
                </a:solidFill>
              </a:rPr>
              <a:t>vrstniško učenje</a:t>
            </a:r>
            <a:endParaRPr lang="sl-SI" dirty="0">
              <a:solidFill>
                <a:srgbClr val="B25014"/>
              </a:solidFill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sl-SI" dirty="0" smtClean="0">
                <a:solidFill>
                  <a:schemeClr val="accent5">
                    <a:lumMod val="75000"/>
                  </a:schemeClr>
                </a:solidFill>
              </a:rPr>
              <a:t>Ali sem našel prave vire?</a:t>
            </a:r>
          </a:p>
          <a:p>
            <a:pPr marL="0" indent="0">
              <a:buNone/>
            </a:pPr>
            <a:r>
              <a:rPr lang="sl-SI" dirty="0" smtClean="0">
                <a:solidFill>
                  <a:schemeClr val="accent5">
                    <a:lumMod val="75000"/>
                  </a:schemeClr>
                </a:solidFill>
              </a:rPr>
              <a:t>Na kaj moram biti pozoren?</a:t>
            </a:r>
          </a:p>
          <a:p>
            <a:pPr marL="0" indent="0">
              <a:buNone/>
            </a:pPr>
            <a:r>
              <a:rPr lang="sl-SI" dirty="0" smtClean="0">
                <a:solidFill>
                  <a:schemeClr val="accent5">
                    <a:lumMod val="75000"/>
                  </a:schemeClr>
                </a:solidFill>
              </a:rPr>
              <a:t>Kaj bi se dalo še izboljšati?</a:t>
            </a:r>
          </a:p>
          <a:p>
            <a:pPr marL="0" indent="0">
              <a:buNone/>
            </a:pPr>
            <a:r>
              <a:rPr lang="sl-SI" dirty="0" smtClean="0">
                <a:solidFill>
                  <a:schemeClr val="accent5">
                    <a:lumMod val="75000"/>
                  </a:schemeClr>
                </a:solidFill>
              </a:rPr>
              <a:t>Kak izdelek boš pripravil?</a:t>
            </a:r>
          </a:p>
          <a:p>
            <a:pPr marL="0" indent="0">
              <a:buNone/>
            </a:pPr>
            <a:r>
              <a:rPr lang="sl-SI" dirty="0" smtClean="0">
                <a:solidFill>
                  <a:srgbClr val="B25014"/>
                </a:solidFill>
              </a:rPr>
              <a:t>Kaj me zanima?</a:t>
            </a:r>
          </a:p>
          <a:p>
            <a:pPr marL="0" indent="0">
              <a:buNone/>
            </a:pPr>
            <a:r>
              <a:rPr lang="sl-SI" dirty="0" smtClean="0">
                <a:solidFill>
                  <a:srgbClr val="B25014"/>
                </a:solidFill>
              </a:rPr>
              <a:t>Ali bi lahko skupaj pripravila PPT?</a:t>
            </a:r>
          </a:p>
          <a:p>
            <a:pPr marL="0" indent="0">
              <a:buNone/>
            </a:pPr>
            <a:r>
              <a:rPr lang="sl-SI" dirty="0" smtClean="0">
                <a:solidFill>
                  <a:srgbClr val="B25014"/>
                </a:solidFill>
              </a:rPr>
              <a:t>Kaj nama še ni jasno?</a:t>
            </a:r>
          </a:p>
          <a:p>
            <a:pPr marL="0" indent="0">
              <a:buNone/>
            </a:pPr>
            <a:r>
              <a:rPr lang="sl-SI" dirty="0" smtClean="0">
                <a:solidFill>
                  <a:srgbClr val="B25014"/>
                </a:solidFill>
              </a:rPr>
              <a:t>Kje se najina stališča ujemajo, kje pa ne?</a:t>
            </a:r>
          </a:p>
          <a:p>
            <a:pPr marL="0" indent="0">
              <a:buNone/>
            </a:pPr>
            <a:r>
              <a:rPr lang="sl-SI" dirty="0" smtClean="0">
                <a:solidFill>
                  <a:srgbClr val="B25014"/>
                </a:solidFill>
              </a:rPr>
              <a:t>Vzrok za to neujemanje? </a:t>
            </a:r>
          </a:p>
          <a:p>
            <a:pPr marL="0" indent="0">
              <a:buNone/>
            </a:pPr>
            <a:endParaRPr lang="sl-SI" dirty="0"/>
          </a:p>
        </p:txBody>
      </p:sp>
      <p:pic>
        <p:nvPicPr>
          <p:cNvPr id="10" name="Označba mesta vsebine 9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071314" y="1690688"/>
            <a:ext cx="3453811" cy="4881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748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0" y="155575"/>
            <a:ext cx="10515600" cy="1325563"/>
          </a:xfrm>
          <a:solidFill>
            <a:srgbClr val="FFC000"/>
          </a:solidFill>
        </p:spPr>
        <p:txBody>
          <a:bodyPr/>
          <a:lstStyle/>
          <a:p>
            <a:pPr algn="ctr"/>
            <a:r>
              <a:rPr lang="sl-SI" dirty="0" smtClean="0">
                <a:solidFill>
                  <a:srgbClr val="FF0000"/>
                </a:solidFill>
              </a:rPr>
              <a:t>Dokazi</a:t>
            </a:r>
            <a:endParaRPr lang="sl-SI" dirty="0">
              <a:solidFill>
                <a:srgbClr val="FF0000"/>
              </a:solidFill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838200" y="1851025"/>
            <a:ext cx="5181600" cy="4351338"/>
          </a:xfrm>
          <a:solidFill>
            <a:srgbClr val="00FF99"/>
          </a:solidFill>
        </p:spPr>
        <p:txBody>
          <a:bodyPr/>
          <a:lstStyle/>
          <a:p>
            <a:r>
              <a:rPr lang="sl-SI" dirty="0" smtClean="0"/>
              <a:t>Izdelan plakat</a:t>
            </a:r>
          </a:p>
          <a:p>
            <a:r>
              <a:rPr lang="sl-SI" dirty="0" smtClean="0"/>
              <a:t>Izdelana maketa</a:t>
            </a:r>
          </a:p>
          <a:p>
            <a:r>
              <a:rPr lang="sl-SI" dirty="0" err="1" smtClean="0"/>
              <a:t>Power</a:t>
            </a:r>
            <a:r>
              <a:rPr lang="sl-SI" dirty="0" smtClean="0"/>
              <a:t> </a:t>
            </a:r>
            <a:r>
              <a:rPr lang="sl-SI" dirty="0" err="1" smtClean="0"/>
              <a:t>point</a:t>
            </a:r>
            <a:endParaRPr lang="sl-SI" dirty="0" smtClean="0"/>
          </a:p>
          <a:p>
            <a:r>
              <a:rPr lang="sl-SI" dirty="0" smtClean="0"/>
              <a:t>Predstavitev pred sošolci</a:t>
            </a:r>
          </a:p>
          <a:p>
            <a:r>
              <a:rPr lang="sl-SI" dirty="0" smtClean="0"/>
              <a:t>Kreativnost in inovativnost</a:t>
            </a:r>
            <a:endParaRPr lang="sl-SI" dirty="0"/>
          </a:p>
        </p:txBody>
      </p:sp>
      <p:pic>
        <p:nvPicPr>
          <p:cNvPr id="9" name="Označba mesta vsebine 8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019800" y="1968500"/>
            <a:ext cx="5309669" cy="4116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199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r>
              <a:rPr lang="sl-SI" dirty="0" smtClean="0"/>
              <a:t>Samovrednotenje, vrstniško vrednotenje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r>
              <a:rPr lang="sl-SI" dirty="0" smtClean="0"/>
              <a:t>Učitelju pomembni informaciji, ki pomagata načrtovati pouk</a:t>
            </a:r>
          </a:p>
          <a:p>
            <a:r>
              <a:rPr lang="sl-SI" dirty="0" smtClean="0"/>
              <a:t>Razvijajo možnost kritičnega razmišljanja, argumentiranja</a:t>
            </a:r>
          </a:p>
          <a:p>
            <a:r>
              <a:rPr lang="sl-SI" dirty="0" smtClean="0"/>
              <a:t>(</a:t>
            </a:r>
            <a:r>
              <a:rPr lang="sl-SI" dirty="0" err="1" smtClean="0"/>
              <a:t>npr</a:t>
            </a:r>
            <a:r>
              <a:rPr lang="sl-SI" dirty="0" smtClean="0"/>
              <a:t>: Zakaj je pomembno, da se je Slovenija osamosvojila; kaj smo pridobili, kaj pa izgubili?)</a:t>
            </a:r>
          </a:p>
          <a:p>
            <a:r>
              <a:rPr lang="sl-SI" dirty="0" smtClean="0"/>
              <a:t>Dijaki drug drugega poslušajo, opazujejo in se učijo spoštovati različnost</a:t>
            </a:r>
            <a:endParaRPr lang="sl-SI" dirty="0"/>
          </a:p>
        </p:txBody>
      </p:sp>
      <p:pic>
        <p:nvPicPr>
          <p:cNvPr id="9" name="Označba mesta vsebine 8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019800" y="2635968"/>
            <a:ext cx="5622706" cy="2983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693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solidFill>
            <a:srgbClr val="B25014"/>
          </a:solidFill>
        </p:spPr>
        <p:txBody>
          <a:bodyPr/>
          <a:lstStyle/>
          <a:p>
            <a:r>
              <a:rPr lang="sl-SI" dirty="0" smtClean="0"/>
              <a:t>Za konec pa še namig…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solidFill>
            <a:srgbClr val="92D050"/>
          </a:solidFill>
        </p:spPr>
        <p:txBody>
          <a:bodyPr/>
          <a:lstStyle/>
          <a:p>
            <a:r>
              <a:rPr lang="sl-SI" dirty="0" smtClean="0"/>
              <a:t>V letu 2009 smo imeli na ZRSŠ projekt ‘‘ Poučevanje novejše zgodovine – osamosvojitev Slovenije‘‘</a:t>
            </a:r>
          </a:p>
          <a:p>
            <a:r>
              <a:rPr lang="sl-SI" dirty="0" smtClean="0"/>
              <a:t>Veliko zanimivega gradiva (PPT, delovni listi, video) čeprav je bilo v osnovi predvideno za OŠ</a:t>
            </a:r>
          </a:p>
          <a:p>
            <a:r>
              <a:rPr lang="sl-SI" dirty="0"/>
              <a:t>Naslov: </a:t>
            </a:r>
            <a:r>
              <a:rPr lang="sl-SI" sz="1800" dirty="0">
                <a:hlinkClick r:id="rId2"/>
              </a:rPr>
              <a:t>http://www.zrss.si/gradivozauciteljezgodovine</a:t>
            </a:r>
            <a:r>
              <a:rPr lang="sl-SI" sz="1800" dirty="0" smtClean="0">
                <a:hlinkClick r:id="rId2"/>
              </a:rPr>
              <a:t>/</a:t>
            </a:r>
            <a:r>
              <a:rPr lang="sl-SI" sz="1800" dirty="0" smtClean="0"/>
              <a:t> </a:t>
            </a:r>
            <a:endParaRPr lang="sl-SI" sz="1800" dirty="0"/>
          </a:p>
        </p:txBody>
      </p:sp>
      <p:pic>
        <p:nvPicPr>
          <p:cNvPr id="5" name="Označba mesta vsebine 4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096000" y="2129632"/>
            <a:ext cx="5396441" cy="404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8587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</TotalTime>
  <Words>320</Words>
  <Application>Microsoft Office PowerPoint</Application>
  <PresentationFormat>Širokozaslonsko</PresentationFormat>
  <Paragraphs>45</Paragraphs>
  <Slides>8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Officeova tema</vt:lpstr>
      <vt:lpstr>Kako lahko obravnavamo 25. letnico samostojne Slovenije pri Družboslovju?</vt:lpstr>
      <vt:lpstr>Obletnica je pomembna, dijakom jo je treba predstaviti</vt:lpstr>
      <vt:lpstr>Načrtovanje po elementih FS</vt:lpstr>
      <vt:lpstr>Predznanje in načrtovanje</vt:lpstr>
      <vt:lpstr>Povratna informacija in vrstniško učenje</vt:lpstr>
      <vt:lpstr>Dokazi</vt:lpstr>
      <vt:lpstr>Samovrednotenje, vrstniško vrednotenje</vt:lpstr>
      <vt:lpstr>Za konec pa še namig…</vt:lpstr>
    </vt:vector>
  </TitlesOfParts>
  <Company>Zavod RS za šolstvo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Kako lahko obravnavamo 25. letnico samostojne Slovenije pri Družboslovju?</dc:title>
  <dc:creator>Vojko Kunaver</dc:creator>
  <cp:lastModifiedBy>Vojko Kunaver</cp:lastModifiedBy>
  <cp:revision>23</cp:revision>
  <dcterms:created xsi:type="dcterms:W3CDTF">2016-08-22T09:48:09Z</dcterms:created>
  <dcterms:modified xsi:type="dcterms:W3CDTF">2016-08-23T08:30:05Z</dcterms:modified>
</cp:coreProperties>
</file>