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1" r:id="rId3"/>
    <p:sldId id="272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7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6E1928-5065-400A-9C14-F6CAA70F7A1E}" type="datetimeFigureOut">
              <a:rPr lang="sl-SI"/>
              <a:pPr>
                <a:defRPr/>
              </a:pPr>
              <a:t>29.9.2011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80C02E-121C-4CAF-884E-812EF0BFDAC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C1C749-A911-41C1-B086-EEE2860681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C749-A911-41C1-B086-EEE286068118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C749-A911-41C1-B086-EEE286068118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C749-A911-41C1-B086-EEE286068118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C749-A911-41C1-B086-EEE286068118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C749-A911-41C1-B086-EEE286068118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80728"/>
            <a:ext cx="9144000" cy="1511647"/>
          </a:xfrm>
        </p:spPr>
        <p:txBody>
          <a:bodyPr/>
          <a:lstStyle/>
          <a:p>
            <a:pPr>
              <a:defRPr/>
            </a:pPr>
            <a:r>
              <a:rPr 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Posvet:</a:t>
            </a:r>
            <a:br>
              <a:rPr 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Fleksibilni predmetnik in aktualni izzivi OŠ 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AKTUALNI DOSEŽKI PROJEKTA NA DRŽAVNI RAVNI</a:t>
            </a:r>
            <a:endParaRPr lang="sl-SI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581525"/>
            <a:ext cx="6400800" cy="719138"/>
          </a:xfrm>
        </p:spPr>
        <p:txBody>
          <a:bodyPr/>
          <a:lstStyle/>
          <a:p>
            <a:pPr eaLnBrk="1" hangingPunct="1"/>
            <a:r>
              <a:rPr lang="sl-SI" sz="2000" b="1" dirty="0" smtClean="0">
                <a:solidFill>
                  <a:schemeClr val="bg1"/>
                </a:solidFill>
              </a:rPr>
              <a:t>29. september 2011</a:t>
            </a:r>
          </a:p>
          <a:p>
            <a:pPr eaLnBrk="1" hangingPunct="1"/>
            <a:r>
              <a:rPr lang="sl-SI" sz="2000" b="1" dirty="0" smtClean="0">
                <a:solidFill>
                  <a:schemeClr val="bg1"/>
                </a:solidFill>
              </a:rPr>
              <a:t>dr. Fani Nolimal,  vodja projekta</a:t>
            </a:r>
          </a:p>
          <a:p>
            <a:pPr algn="r" eaLnBrk="1" hangingPunct="1"/>
            <a:endParaRPr lang="sl-SI" sz="1400" dirty="0" smtClean="0">
              <a:solidFill>
                <a:schemeClr val="bg1"/>
              </a:solidFill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165850"/>
            <a:ext cx="90376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100" b="1">
                <a:solidFill>
                  <a:schemeClr val="bg1"/>
                </a:solidFill>
              </a:rPr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pic>
        <p:nvPicPr>
          <p:cNvPr id="3077" name="Picture 17" descr="LOGOTIP-ESS-SLO-C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571500"/>
            <a:ext cx="3095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logotip_zrss_be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428625"/>
            <a:ext cx="8159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Slika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571500"/>
            <a:ext cx="3508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Slika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872"/>
            <a:ext cx="91440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Zloženka – KOMPLEKSNE informacije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061048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Fleksibilni predmetnik:</a:t>
            </a:r>
          </a:p>
          <a:p>
            <a:r>
              <a:rPr lang="sl-SI" sz="2400" b="1" dirty="0" smtClean="0">
                <a:solidFill>
                  <a:srgbClr val="7030A0"/>
                </a:solidFill>
              </a:rPr>
              <a:t>kaj </a:t>
            </a:r>
            <a:r>
              <a:rPr lang="sl-SI" sz="2400" dirty="0" smtClean="0"/>
              <a:t>vzpostavlja; </a:t>
            </a:r>
          </a:p>
          <a:p>
            <a:r>
              <a:rPr lang="sl-SI" sz="2400" b="1" dirty="0" smtClean="0">
                <a:solidFill>
                  <a:srgbClr val="7030A0"/>
                </a:solidFill>
              </a:rPr>
              <a:t>katere</a:t>
            </a:r>
            <a:r>
              <a:rPr lang="sl-SI" sz="2400" dirty="0" smtClean="0"/>
              <a:t> korake izvesti;</a:t>
            </a:r>
          </a:p>
          <a:p>
            <a:r>
              <a:rPr lang="sl-SI" sz="2400" b="1" dirty="0" smtClean="0">
                <a:solidFill>
                  <a:srgbClr val="7030A0"/>
                </a:solidFill>
              </a:rPr>
              <a:t>kako</a:t>
            </a:r>
            <a:r>
              <a:rPr lang="sl-SI" sz="2400" dirty="0" smtClean="0"/>
              <a:t> vzdrževati motivacijo; </a:t>
            </a:r>
          </a:p>
          <a:p>
            <a:r>
              <a:rPr lang="sl-SI" sz="2400" b="1" dirty="0" smtClean="0">
                <a:solidFill>
                  <a:srgbClr val="7030A0"/>
                </a:solidFill>
              </a:rPr>
              <a:t>kje</a:t>
            </a:r>
            <a:r>
              <a:rPr lang="sl-SI" sz="2400" dirty="0" smtClean="0"/>
              <a:t> najdemo temeljna izhodišča;</a:t>
            </a:r>
          </a:p>
          <a:p>
            <a:r>
              <a:rPr lang="sl-SI" sz="2400" dirty="0" smtClean="0"/>
              <a:t>na koga oz. </a:t>
            </a:r>
            <a:r>
              <a:rPr lang="sl-SI" sz="2400" b="1" dirty="0" smtClean="0">
                <a:solidFill>
                  <a:srgbClr val="7030A0"/>
                </a:solidFill>
              </a:rPr>
              <a:t>kam</a:t>
            </a:r>
            <a:r>
              <a:rPr lang="sl-SI" sz="2400" dirty="0" smtClean="0"/>
              <a:t> se lahko obrnemo za strokovno oporo in pomoč.</a:t>
            </a:r>
            <a:endParaRPr lang="sl-SI" sz="2400" dirty="0"/>
          </a:p>
        </p:txBody>
      </p:sp>
      <p:pic>
        <p:nvPicPr>
          <p:cNvPr id="5" name="Ograda vsebine 4" descr="C:\Users\FNolimal\Pictures\Fleksibilni\FP_publikacij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068960"/>
            <a:ext cx="1536192" cy="199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primar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44824"/>
            <a:ext cx="576064" cy="8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600" b="1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FLEKSIBILNI PREDMETNIK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FP in aktualni izzivi OŠ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 cilji, ki jih s fleksibilnim predmetnikom udejanjamo, pripomorejo k zadovoljitvi aktualnih potreb in izzivov osnovne šole?</a:t>
            </a:r>
          </a:p>
        </p:txBody>
      </p:sp>
      <p:pic>
        <p:nvPicPr>
          <p:cNvPr id="69634" name="Picture 2" descr="E:\slikeeeee\Fani predstavitev\clanek-936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392488" cy="3755841"/>
          </a:xfrm>
          <a:prstGeom prst="rect">
            <a:avLst/>
          </a:prstGeom>
          <a:noFill/>
        </p:spPr>
      </p:pic>
      <p:sp>
        <p:nvSpPr>
          <p:cNvPr id="13" name="Pravokotnik 12"/>
          <p:cNvSpPr/>
          <p:nvPr/>
        </p:nvSpPr>
        <p:spPr>
          <a:xfrm>
            <a:off x="3923928" y="6021288"/>
            <a:ext cx="4091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kern="0" dirty="0" smtClean="0">
                <a:solidFill>
                  <a:srgbClr val="7030A0"/>
                </a:solidFill>
                <a:latin typeface="Arial"/>
              </a:rPr>
              <a:t>POVABILO: </a:t>
            </a:r>
            <a:r>
              <a:rPr lang="sl-SI" sz="2000" b="1" kern="0" dirty="0" smtClean="0">
                <a:solidFill>
                  <a:srgbClr val="7030A0"/>
                </a:solidFill>
                <a:latin typeface="Arial"/>
              </a:rPr>
              <a:t>DELAVNICE …</a:t>
            </a:r>
            <a:endParaRPr lang="sl-SI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Namen strokovnega posveta: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249266"/>
          </a:xfrm>
        </p:spPr>
        <p:txBody>
          <a:bodyPr/>
          <a:lstStyle/>
          <a:p>
            <a:pPr lvl="0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predstaviti in ovrednotiti</a:t>
            </a: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primere šolskih praks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razvitih v zadnjih dveh letih;</a:t>
            </a:r>
          </a:p>
          <a:p>
            <a:pPr lvl="0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predstaviti </a:t>
            </a: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monografsko publikacijo 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Fleksibilni predmetnik – priložnost za izboljšanje kakovosti vzgojno-izobraževalnega dela šol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prikazati uporabnost </a:t>
            </a: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kazalnikov kakovosti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spremljavo dosežkov projekta;</a:t>
            </a:r>
          </a:p>
          <a:p>
            <a:pPr lvl="0"/>
            <a:r>
              <a:rPr lang="sl-SI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v avtentičnem okolju </a:t>
            </a:r>
            <a:r>
              <a:rPr lang="sl-SI" sz="20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omogočiti izkušnjo</a:t>
            </a:r>
            <a:r>
              <a:rPr lang="sl-SI" sz="2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z raziskovalnim in eksperimentalnim poukom, terenskim delom itn;</a:t>
            </a:r>
          </a:p>
          <a:p>
            <a:pPr lvl="0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preučiti, ali je oz. kako je mogoče s fleksibilnim predmetnikom prispevati k zadovoljitvi </a:t>
            </a:r>
            <a:r>
              <a:rPr lang="sl-SI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aktualnih potreb in izzivov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osnovne šole.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Kateri so aktualni izzivi OŠ?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4349080"/>
          </a:xfrm>
        </p:spPr>
        <p:txBody>
          <a:bodyPr/>
          <a:lstStyle/>
          <a:p>
            <a:r>
              <a:rPr lang="sl-SI" b="1" dirty="0" smtClean="0"/>
              <a:t>Mednarodne in nacionalne raziskave: </a:t>
            </a:r>
            <a:r>
              <a:rPr lang="sl-SI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PISA, TALIS, NPZ …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 cilji, ki jih s fleksibilnim predmetnikom udejanjamo, pripomorejo k zadovoljitvi aktualnih potreb in izzivov osnovne šole?</a:t>
            </a:r>
            <a:endParaRPr lang="sl-SI" dirty="0"/>
          </a:p>
        </p:txBody>
      </p:sp>
      <p:pic>
        <p:nvPicPr>
          <p:cNvPr id="69634" name="Picture 2" descr="E:\slikeeeee\Fani predstavitev\clanek-936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131" y="1556792"/>
            <a:ext cx="503886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dirty="0" smtClean="0"/>
              <a:t>AKTUALNI DOSEŽKI NA DRŽAVNI RAVNI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800" dirty="0" smtClean="0"/>
              <a:t>Kaj smo ugotovili na novo oz. katere so aktualne ugotovitve projekta?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6203032" cy="3889226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Kakšno znanje učencev omogoča fleksibilnejša organizacija dela?</a:t>
            </a:r>
          </a:p>
          <a:p>
            <a:pPr lvl="1"/>
            <a:r>
              <a:rPr lang="sl-SI" i="1" dirty="0" smtClean="0">
                <a:solidFill>
                  <a:schemeClr val="tx1"/>
                </a:solidFill>
                <a:latin typeface="+mn-lt"/>
              </a:rPr>
              <a:t>Podatki o fleksibilnosti poučevanja in dosežki NPZ 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(Cankar in Hauptman 2011)</a:t>
            </a:r>
          </a:p>
          <a:p>
            <a:pPr lvl="2"/>
            <a:r>
              <a:rPr lang="sl-SI" dirty="0" smtClean="0"/>
              <a:t>Šolsko leto 2008/09; </a:t>
            </a:r>
            <a:r>
              <a:rPr lang="sl-SI" b="1" dirty="0" smtClean="0">
                <a:solidFill>
                  <a:srgbClr val="7030A0"/>
                </a:solidFill>
              </a:rPr>
              <a:t>2009/2010 </a:t>
            </a:r>
          </a:p>
          <a:p>
            <a:pPr lvl="2"/>
            <a:r>
              <a:rPr lang="sl-SI" dirty="0" smtClean="0">
                <a:solidFill>
                  <a:schemeClr val="tx1"/>
                </a:solidFill>
                <a:latin typeface="+mn-lt"/>
              </a:rPr>
              <a:t>Primerjava dosežkov učencev na NPZ iz tretjega predmeta:</a:t>
            </a:r>
          </a:p>
          <a:p>
            <a:pPr lvl="3"/>
            <a:r>
              <a:rPr lang="sl-SI" dirty="0" smtClean="0"/>
              <a:t>kemija, tehnika in tehnologija, zgodovina in likovna vzgoja</a:t>
            </a:r>
            <a:endParaRPr lang="sl-SI" dirty="0"/>
          </a:p>
        </p:txBody>
      </p:sp>
      <p:pic>
        <p:nvPicPr>
          <p:cNvPr id="44034" name="Picture 2" descr="E:\slikeeeee\Fani predstavitev\ric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566" y="1916832"/>
            <a:ext cx="2087656" cy="2225442"/>
          </a:xfrm>
          <a:prstGeom prst="rect">
            <a:avLst/>
          </a:prstGeom>
          <a:noFill/>
        </p:spPr>
      </p:pic>
      <p:pic>
        <p:nvPicPr>
          <p:cNvPr id="44035" name="Picture 3" descr="E:\slikeeeee\Fani predstavitev\možicelj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01008"/>
            <a:ext cx="2347440" cy="2351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2" indent="-342900">
              <a:buNone/>
            </a:pPr>
            <a:r>
              <a:rPr lang="sl-SI" dirty="0" smtClean="0"/>
              <a:t>P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rimerjava dosežkov NPZ </a:t>
            </a:r>
            <a:r>
              <a:rPr lang="sl-SI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glede na fleksibilnost poučevanja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 je bil predmet poučevan </a:t>
            </a:r>
            <a:r>
              <a:rPr lang="sl-SI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prvem ali drugem polletju</a:t>
            </a:r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ali drugače (A, B, C predmetnik); 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sl-SI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blokurah</a:t>
            </a:r>
            <a:r>
              <a:rPr lang="sl-SI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ali v kombinaciji </a:t>
            </a:r>
            <a:r>
              <a:rPr lang="sl-SI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blokur</a:t>
            </a:r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45-minutnih ur ali drugače (60-min,120-min ure itn.); </a:t>
            </a:r>
          </a:p>
          <a:p>
            <a:pPr lvl="1"/>
            <a:r>
              <a:rPr lang="sl-SI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medpredmetno</a:t>
            </a:r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 obsegu do ¼, ½, ¾ ali drugače);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primerjava dosežkov učencev po </a:t>
            </a:r>
            <a:r>
              <a:rPr lang="sl-SI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taksonomskih stopnjah.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Ugotovitve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3282"/>
          </a:xfrm>
        </p:spPr>
        <p:txBody>
          <a:bodyPr/>
          <a:lstStyle/>
          <a:p>
            <a:pPr>
              <a:buNone/>
            </a:pPr>
            <a:r>
              <a:rPr lang="sl-SI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Izrazitih razlik, ki bi jih pripisali fleksibilnosti poučevanja, ni bilo ugotovljenih</a:t>
            </a:r>
            <a:r>
              <a:rPr lang="sl-SI" sz="2400" dirty="0" smtClean="0"/>
              <a:t>:</a:t>
            </a:r>
          </a:p>
          <a:p>
            <a:r>
              <a:rPr lang="sl-SI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dosežki učencev na vzorcu kažejo, da so ti praviloma višji:</a:t>
            </a:r>
          </a:p>
          <a:p>
            <a:pPr lvl="1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 je predmet poučevan v drugem polletju; </a:t>
            </a:r>
          </a:p>
          <a:p>
            <a:pPr lvl="1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 je </a:t>
            </a:r>
            <a:r>
              <a:rPr lang="sl-SI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medpredmetnega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poučevanja manj, tj. v obsegu do ¼ ur </a:t>
            </a:r>
          </a:p>
          <a:p>
            <a:pPr lvl="1"/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če se pouk izvaja v </a:t>
            </a:r>
            <a:r>
              <a:rPr lang="sl-SI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blokurah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l-SI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Izrazitih razlik v dosežkih po taksonomskih stopnjah, ki bi bili pogojeni s fleksibilnostjo poučevanja, ni bilo ugotovljenih.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Analiza ugotovitev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680520" cy="4464496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 s temi izidi lahko </a:t>
            </a:r>
            <a:r>
              <a:rPr lang="sl-SI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zadovoljni</a:t>
            </a:r>
            <a:r>
              <a:rPr lang="sl-SI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sl-S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sl-SI" dirty="0" smtClean="0"/>
              <a:t>A</a:t>
            </a:r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 NPZ merijo znanje, ki ga razvijamo </a:t>
            </a:r>
          </a:p>
          <a:p>
            <a:pPr lvl="2"/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 terenskem in eksperimentalnem delu, raziskovalnem in projektnem pouku, sodelovalnem učenju …, tj. učenju, ki temelji na AKTIVNOSTI UČENCEV in SAMOSTOJNEM PRIDOBIVANJU ZNANJA???</a:t>
            </a:r>
          </a:p>
        </p:txBody>
      </p:sp>
      <p:pic>
        <p:nvPicPr>
          <p:cNvPr id="6" name="Slika 9" descr="Slika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312368" cy="476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Analiza ugotovitev – se nadaljuje</a:t>
            </a:r>
            <a:endParaRPr lang="sl-SI" dirty="0"/>
          </a:p>
        </p:txBody>
      </p:sp>
      <p:sp>
        <p:nvSpPr>
          <p:cNvPr id="9" name="Ograda vsebine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/>
            <a:r>
              <a:rPr lang="sl-SI" dirty="0" smtClean="0"/>
              <a:t>Ali NPZ merijo: </a:t>
            </a:r>
          </a:p>
          <a:p>
            <a:pPr marL="742950" lvl="2" indent="-342900"/>
            <a:r>
              <a:rPr lang="sl-SI" dirty="0" smtClean="0"/>
              <a:t>celostno, </a:t>
            </a:r>
            <a:r>
              <a:rPr lang="sl-SI" dirty="0" err="1" smtClean="0"/>
              <a:t>medpredmetno</a:t>
            </a:r>
            <a:r>
              <a:rPr lang="sl-SI" dirty="0" smtClean="0"/>
              <a:t> znanje?</a:t>
            </a:r>
          </a:p>
          <a:p>
            <a:pPr marL="742950" lvl="2" indent="-342900"/>
            <a:r>
              <a:rPr lang="sl-SI" dirty="0" smtClean="0"/>
              <a:t>vsebinsko in proceduralno znanje (zmožnost reševanja problemov, kritičnega mišljenja …)?</a:t>
            </a:r>
          </a:p>
          <a:p>
            <a:pPr marL="742950" lvl="2" indent="-342900"/>
            <a:r>
              <a:rPr lang="sl-SI" dirty="0" smtClean="0"/>
              <a:t>…?</a:t>
            </a:r>
            <a:endParaRPr lang="sl-SI" sz="3200" dirty="0" smtClean="0"/>
          </a:p>
          <a:p>
            <a:pPr marL="342900" lvl="1" indent="-342900">
              <a:buFontTx/>
              <a:buChar char="•"/>
            </a:pPr>
            <a:r>
              <a:rPr lang="sl-SI" sz="3200" dirty="0" smtClean="0"/>
              <a:t>Kako naprej?</a:t>
            </a:r>
          </a:p>
          <a:p>
            <a:pPr marL="342900" lvl="1" indent="-342900" algn="r">
              <a:buFontTx/>
              <a:buChar char="•"/>
            </a:pPr>
            <a:r>
              <a:rPr lang="sl-SI" sz="1800" dirty="0" smtClean="0"/>
              <a:t>CELOSTNE INFORMACIJE</a:t>
            </a:r>
          </a:p>
          <a:p>
            <a:pPr marL="342900" lvl="1" indent="-342900">
              <a:buNone/>
            </a:pPr>
            <a:endParaRPr lang="sl-SI" dirty="0" smtClean="0"/>
          </a:p>
        </p:txBody>
      </p:sp>
      <p:pic>
        <p:nvPicPr>
          <p:cNvPr id="7" name="Slika 8" descr="Slika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447278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Strokovna monografija: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400" i="1" dirty="0" smtClean="0">
                <a:solidFill>
                  <a:srgbClr val="7030A0"/>
                </a:solidFill>
              </a:rPr>
              <a:t>Fleksibilni predmetnik – priložnost za izboljšanje kakovosti vzgojno-izobraževalnega dela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205064"/>
          </a:xfrm>
        </p:spPr>
        <p:txBody>
          <a:bodyPr/>
          <a:lstStyle/>
          <a:p>
            <a:r>
              <a:rPr lang="sl-SI" dirty="0" smtClean="0"/>
              <a:t>teoretična izhodišča</a:t>
            </a:r>
          </a:p>
          <a:p>
            <a:r>
              <a:rPr lang="sl-SI" dirty="0" smtClean="0"/>
              <a:t>povzema ključne empirične ugotovitve</a:t>
            </a:r>
          </a:p>
          <a:p>
            <a:r>
              <a:rPr lang="sl-SI" dirty="0" smtClean="0"/>
              <a:t>predstavlja lestvice in vprašalnike (CD)</a:t>
            </a:r>
          </a:p>
          <a:p>
            <a:r>
              <a:rPr lang="sl-SI" dirty="0" smtClean="0"/>
              <a:t>ter </a:t>
            </a:r>
            <a:r>
              <a:rPr lang="sl-SI" dirty="0" smtClean="0">
                <a:solidFill>
                  <a:srgbClr val="7030A0"/>
                </a:solidFill>
              </a:rPr>
              <a:t>kazalnike kakovosti</a:t>
            </a:r>
          </a:p>
          <a:p>
            <a:pPr algn="r"/>
            <a:r>
              <a:rPr lang="sl-SI" dirty="0" smtClean="0">
                <a:solidFill>
                  <a:srgbClr val="7030A0"/>
                </a:solidFill>
              </a:rPr>
              <a:t>DELAVNICA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5" name="Slika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000320" cy="368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538</Words>
  <Application>Microsoft Office PowerPoint</Application>
  <PresentationFormat>Diaprojekcija na zaslonu (4:3)</PresentationFormat>
  <Paragraphs>64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predloga_prosojnice_v15</vt:lpstr>
      <vt:lpstr>Posvet: Fleksibilni predmetnik in aktualni izzivi OŠ  AKTUALNI DOSEŽKI PROJEKTA NA DRŽAVNI RAVNI</vt:lpstr>
      <vt:lpstr>Namen strokovnega posveta:</vt:lpstr>
      <vt:lpstr>Kateri so aktualni izzivi OŠ?</vt:lpstr>
      <vt:lpstr>AKTUALNI DOSEŽKI NA DRŽAVNI RAVNI Kaj smo ugotovili na novo oz. katere so aktualne ugotovitve projekta?</vt:lpstr>
      <vt:lpstr>Primerjava dosežkov NPZ glede na fleksibilnost poučevanja:</vt:lpstr>
      <vt:lpstr>Ugotovitve</vt:lpstr>
      <vt:lpstr>Analiza ugotovitev</vt:lpstr>
      <vt:lpstr>Analiza ugotovitev – se nadaljuje</vt:lpstr>
      <vt:lpstr>Strokovna monografija:  Fleksibilni predmetnik – priložnost za izboljšanje kakovosti vzgojno-izobraževalnega dela</vt:lpstr>
      <vt:lpstr>Zloženka – KOMPLEKSNE informacije</vt:lpstr>
      <vt:lpstr>FP in aktualni izzivi OŠ</vt:lpstr>
    </vt:vector>
  </TitlesOfParts>
  <Company>Zavod RS za šolstvo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user</cp:lastModifiedBy>
  <cp:revision>135</cp:revision>
  <dcterms:created xsi:type="dcterms:W3CDTF">2004-04-23T10:18:28Z</dcterms:created>
  <dcterms:modified xsi:type="dcterms:W3CDTF">2011-09-29T06:50:52Z</dcterms:modified>
</cp:coreProperties>
</file>