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4" r:id="rId24"/>
    <p:sldId id="283" r:id="rId25"/>
    <p:sldId id="286" r:id="rId26"/>
    <p:sldId id="287" r:id="rId27"/>
    <p:sldId id="290" r:id="rId28"/>
    <p:sldId id="289" r:id="rId29"/>
    <p:sldId id="291" r:id="rId30"/>
    <p:sldId id="293" r:id="rId31"/>
    <p:sldId id="300" r:id="rId32"/>
    <p:sldId id="298" r:id="rId33"/>
    <p:sldId id="299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FEA4-292B-4C29-AFAD-034273515CFC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88CF-8704-44D0-9CCC-4CA47F7F0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l-SI" sz="3200" b="1" dirty="0" smtClean="0"/>
          </a:p>
          <a:p>
            <a:pPr algn="ctr"/>
            <a:endParaRPr lang="sl-SI" sz="3200" b="1" dirty="0" smtClean="0"/>
          </a:p>
          <a:p>
            <a:pPr algn="ctr"/>
            <a:endParaRPr lang="sl-SI" sz="3200" b="1" dirty="0" smtClean="0"/>
          </a:p>
          <a:p>
            <a:pPr algn="ctr"/>
            <a:r>
              <a:rPr lang="en-US" sz="4000" b="1" dirty="0" smtClean="0"/>
              <a:t>HIŠA BESED </a:t>
            </a:r>
            <a:endParaRPr lang="sl-SI" sz="4000" b="1" dirty="0" smtClean="0"/>
          </a:p>
          <a:p>
            <a:pPr algn="ctr"/>
            <a:r>
              <a:rPr lang="en-US" sz="4000" b="1" dirty="0" smtClean="0"/>
              <a:t>IN </a:t>
            </a:r>
            <a:endParaRPr lang="sl-SI" sz="4000" b="1" dirty="0" smtClean="0"/>
          </a:p>
          <a:p>
            <a:pPr algn="ctr"/>
            <a:r>
              <a:rPr lang="en-US" sz="4000" b="1" dirty="0" smtClean="0"/>
              <a:t>ZGODBE NA NESKONČNEM NEBU</a:t>
            </a:r>
            <a:endParaRPr lang="en-US" sz="4000" dirty="0" smtClean="0"/>
          </a:p>
          <a:p>
            <a:pPr algn="ctr"/>
            <a:r>
              <a:rPr lang="en-US" sz="4000" dirty="0" smtClean="0"/>
              <a:t> </a:t>
            </a:r>
            <a:endParaRPr lang="sl-SI" sz="3200" dirty="0"/>
          </a:p>
          <a:p>
            <a:pPr algn="ctr"/>
            <a:r>
              <a:rPr lang="en-US" sz="3200" dirty="0" err="1" smtClean="0"/>
              <a:t>Tatjana</a:t>
            </a:r>
            <a:r>
              <a:rPr lang="en-US" sz="3200" dirty="0" smtClean="0"/>
              <a:t> </a:t>
            </a:r>
            <a:r>
              <a:rPr lang="en-US" sz="3200" dirty="0" err="1" smtClean="0"/>
              <a:t>Pintar</a:t>
            </a:r>
            <a:r>
              <a:rPr lang="sl-SI" sz="3200" dirty="0" smtClean="0"/>
              <a:t>,</a:t>
            </a:r>
          </a:p>
          <a:p>
            <a:pPr algn="ctr"/>
            <a:r>
              <a:rPr lang="sl-SI" sz="2000" dirty="0" smtClean="0"/>
              <a:t>prof. slov. in univ. dipl. ped.</a:t>
            </a:r>
            <a:endParaRPr lang="en-US" sz="2000" dirty="0" smtClean="0"/>
          </a:p>
          <a:p>
            <a:pPr algn="ctr"/>
            <a:endParaRPr lang="sl-SI" sz="3200" dirty="0" smtClean="0"/>
          </a:p>
          <a:p>
            <a:pPr algn="ctr"/>
            <a:r>
              <a:rPr lang="en-US" sz="3200" dirty="0" err="1" smtClean="0"/>
              <a:t>Osnovna</a:t>
            </a:r>
            <a:r>
              <a:rPr lang="en-US" sz="3200" dirty="0" smtClean="0"/>
              <a:t> </a:t>
            </a:r>
            <a:r>
              <a:rPr lang="en-US" sz="3200" dirty="0" err="1" smtClean="0"/>
              <a:t>šola</a:t>
            </a:r>
            <a:r>
              <a:rPr lang="en-US" sz="3200" dirty="0" smtClean="0"/>
              <a:t> </a:t>
            </a:r>
            <a:r>
              <a:rPr lang="en-US" sz="3200" dirty="0" err="1" smtClean="0"/>
              <a:t>Gorje</a:t>
            </a:r>
            <a:endParaRPr lang="sl-SI" sz="3200" dirty="0" smtClean="0"/>
          </a:p>
          <a:p>
            <a:pPr algn="ctr"/>
            <a:endParaRPr lang="en-US" sz="3200" dirty="0" smtClean="0"/>
          </a:p>
          <a:p>
            <a:pPr algn="ctr"/>
            <a:endParaRPr lang="sl-SI" sz="3200" dirty="0" smtClean="0"/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osgorje5\My Documents\My Pictures\Tatjana_bisa_2010\DSC_0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41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osgorje5\My Documents\My Pictures\Tatjana_bisa_2010\DSC_03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35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058681" y="571480"/>
            <a:ext cx="3013517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sz="2000" dirty="0" smtClean="0"/>
              <a:t>2010/11</a:t>
            </a:r>
            <a:endParaRPr lang="sl-SI" sz="2000" b="1" dirty="0" smtClean="0"/>
          </a:p>
          <a:p>
            <a:pPr algn="ctr"/>
            <a:r>
              <a:rPr lang="sl-SI" sz="2000" dirty="0" smtClean="0"/>
              <a:t>3. sklop </a:t>
            </a:r>
          </a:p>
          <a:p>
            <a:pPr algn="ctr"/>
            <a:r>
              <a:rPr lang="sl-SI" sz="2800" b="1" dirty="0" smtClean="0"/>
              <a:t>STARA GRČIJA</a:t>
            </a:r>
          </a:p>
          <a:p>
            <a:pPr algn="ctr"/>
            <a:r>
              <a:rPr lang="sl-SI" sz="2800" b="1" dirty="0" smtClean="0"/>
              <a:t>ANTICIENT GREECE</a:t>
            </a:r>
            <a:endParaRPr lang="en-US" sz="28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28728" y="2714620"/>
            <a:ext cx="678661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dirty="0" smtClean="0"/>
              <a:t>Cilj: </a:t>
            </a:r>
          </a:p>
          <a:p>
            <a:pPr>
              <a:buFontTx/>
              <a:buChar char="-"/>
            </a:pPr>
            <a:r>
              <a:rPr lang="sl-SI" sz="2000" dirty="0"/>
              <a:t> </a:t>
            </a:r>
            <a:r>
              <a:rPr lang="sl-SI" sz="2000" dirty="0" smtClean="0"/>
              <a:t>razumevanje starogrške mitologije,</a:t>
            </a:r>
          </a:p>
          <a:p>
            <a:pPr>
              <a:buFontTx/>
              <a:buChar char="-"/>
            </a:pPr>
            <a:r>
              <a:rPr lang="sl-SI" sz="2000" dirty="0" smtClean="0"/>
              <a:t> poznavanje zgodb – branje in doživljanje bajk,</a:t>
            </a:r>
          </a:p>
          <a:p>
            <a:pPr>
              <a:buFontTx/>
              <a:buChar char="-"/>
            </a:pPr>
            <a:r>
              <a:rPr lang="sl-SI" sz="2000" dirty="0"/>
              <a:t> </a:t>
            </a:r>
            <a:r>
              <a:rPr lang="sl-SI" sz="2000" dirty="0" smtClean="0"/>
              <a:t>poznavanje slovenskih in angleških imen bogov in junakov,</a:t>
            </a:r>
          </a:p>
          <a:p>
            <a:pPr>
              <a:buFontTx/>
              <a:buChar char="-"/>
            </a:pPr>
            <a:r>
              <a:rPr lang="sl-SI" sz="2000" dirty="0" smtClean="0"/>
              <a:t> razumevanje besednih zvez, ki izvirajo iz grške mitologije (jabolko spora, </a:t>
            </a:r>
            <a:r>
              <a:rPr lang="sl-SI" sz="2000" dirty="0" err="1" smtClean="0"/>
              <a:t>Prokrustova</a:t>
            </a:r>
            <a:r>
              <a:rPr lang="sl-SI" sz="2000" dirty="0" smtClean="0"/>
              <a:t> postelja, Ahilova peta …)</a:t>
            </a:r>
          </a:p>
          <a:p>
            <a:endParaRPr lang="sl-SI" sz="2000" dirty="0" smtClean="0"/>
          </a:p>
          <a:p>
            <a:r>
              <a:rPr lang="sl-SI" sz="2000" dirty="0" smtClean="0"/>
              <a:t>Rezultat: </a:t>
            </a:r>
          </a:p>
          <a:p>
            <a:pPr>
              <a:buFontTx/>
              <a:buChar char="-"/>
            </a:pPr>
            <a:r>
              <a:rPr lang="sl-SI" sz="2000" dirty="0" smtClean="0"/>
              <a:t> izdelovanje osebnih izkaznic bogov in junakov,</a:t>
            </a:r>
          </a:p>
          <a:p>
            <a:pPr>
              <a:buFontTx/>
              <a:buChar char="-"/>
            </a:pPr>
            <a:r>
              <a:rPr lang="sl-SI" sz="2000" dirty="0" smtClean="0"/>
              <a:t> prebrana knjiga za domače branje.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osgorje5\My Documents\My Pictures\sola-slike 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4"/>
            <a:ext cx="4302619" cy="35004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255328"/>
            <a:ext cx="4875179" cy="36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 descr="C:\Documents and Settings\osgorje5\My Documents\My Pictures\sola-slike 0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0"/>
            <a:ext cx="4857752" cy="3506774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86190"/>
            <a:ext cx="1990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jeZBesedilom 5"/>
          <p:cNvSpPr txBox="1"/>
          <p:nvPr/>
        </p:nvSpPr>
        <p:spPr>
          <a:xfrm rot="16200000">
            <a:off x="-240561" y="5092361"/>
            <a:ext cx="18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DOMAČE BRANJE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osgorje5\My Documents\My Pictures\sola-slike 1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9688" y="-1935163"/>
            <a:ext cx="14304963" cy="1072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256" y="0"/>
            <a:ext cx="92832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35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214546" y="714356"/>
            <a:ext cx="4572032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2010/11 zimska šola v naravi</a:t>
            </a:r>
          </a:p>
          <a:p>
            <a:pPr algn="ctr"/>
            <a:r>
              <a:rPr lang="sl-SI" sz="2000" dirty="0" smtClean="0"/>
              <a:t>4. sklop</a:t>
            </a:r>
          </a:p>
          <a:p>
            <a:pPr algn="ctr"/>
            <a:r>
              <a:rPr lang="sl-SI" sz="2800" b="1" dirty="0" smtClean="0"/>
              <a:t>PESMI V MENI</a:t>
            </a:r>
          </a:p>
          <a:p>
            <a:pPr algn="ctr"/>
            <a:r>
              <a:rPr lang="sl-SI" sz="2800" b="1" dirty="0" smtClean="0"/>
              <a:t>POEMS INSIDE ME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500166" y="2643182"/>
            <a:ext cx="6667787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000" dirty="0" smtClean="0"/>
              <a:t>Cilj: </a:t>
            </a:r>
          </a:p>
          <a:p>
            <a:pPr>
              <a:buFontTx/>
              <a:buChar char="-"/>
            </a:pPr>
            <a:r>
              <a:rPr lang="sl-SI" sz="2000" dirty="0" smtClean="0"/>
              <a:t> poslušanje in doživljanje slovenske in angleške poezije,</a:t>
            </a:r>
          </a:p>
          <a:p>
            <a:pPr>
              <a:buFontTx/>
              <a:buChar char="-"/>
            </a:pPr>
            <a:r>
              <a:rPr lang="sl-SI" sz="2000" dirty="0" smtClean="0"/>
              <a:t> interpretativno branje izbrane pesmi,</a:t>
            </a:r>
          </a:p>
          <a:p>
            <a:pPr>
              <a:buFontTx/>
              <a:buChar char="-"/>
            </a:pPr>
            <a:r>
              <a:rPr lang="sl-SI" sz="2000" dirty="0" smtClean="0"/>
              <a:t> </a:t>
            </a:r>
            <a:r>
              <a:rPr lang="sl-SI" sz="2000" i="1" dirty="0" smtClean="0"/>
              <a:t>S pesmijo v korak </a:t>
            </a:r>
            <a:r>
              <a:rPr lang="sl-SI" sz="2000" dirty="0" smtClean="0"/>
              <a:t>(preoblikovanje poezije v likovno stvaritev),</a:t>
            </a:r>
          </a:p>
          <a:p>
            <a:pPr>
              <a:buFontTx/>
              <a:buChar char="-"/>
            </a:pPr>
            <a:r>
              <a:rPr lang="sl-SI" sz="2000" dirty="0" smtClean="0"/>
              <a:t> poslušanje branja sošolcev.</a:t>
            </a:r>
          </a:p>
          <a:p>
            <a:endParaRPr lang="sl-SI" sz="2000" dirty="0" smtClean="0"/>
          </a:p>
          <a:p>
            <a:r>
              <a:rPr lang="sl-SI" sz="2000" dirty="0" smtClean="0"/>
              <a:t>Rezultat: </a:t>
            </a:r>
          </a:p>
          <a:p>
            <a:r>
              <a:rPr lang="sl-SI" sz="2000" dirty="0" smtClean="0"/>
              <a:t>- nastop pred sošolci in razstava likovnih izdelkov (kolaž).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osgorje5\My Documents\My Pictures\sola_v_naravi_2010_11\sola_v_naravi_2010_11 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9688" y="-1935163"/>
            <a:ext cx="14304963" cy="1072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85786" y="714356"/>
            <a:ext cx="6274795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2800" b="1" dirty="0" smtClean="0"/>
              <a:t>POVEZAVA SLOVENŠČINE IN ANGLEŠČINE</a:t>
            </a:r>
            <a:endParaRPr lang="sl-SI" sz="2800" b="1" dirty="0"/>
          </a:p>
          <a:p>
            <a:r>
              <a:rPr lang="sl-SI" sz="2800" b="1" dirty="0" err="1" smtClean="0"/>
              <a:t>integrativni</a:t>
            </a:r>
            <a:r>
              <a:rPr lang="sl-SI" sz="2800" b="1" dirty="0" smtClean="0"/>
              <a:t> </a:t>
            </a:r>
            <a:r>
              <a:rPr lang="sl-SI" sz="2800" b="1" dirty="0" err="1" smtClean="0"/>
              <a:t>kurikulum</a:t>
            </a:r>
            <a:endParaRPr lang="sl-SI" sz="2800" b="1" dirty="0" smtClean="0"/>
          </a:p>
        </p:txBody>
      </p:sp>
      <p:sp>
        <p:nvSpPr>
          <p:cNvPr id="8" name="PoljeZBesedilom 7"/>
          <p:cNvSpPr txBox="1"/>
          <p:nvPr/>
        </p:nvSpPr>
        <p:spPr>
          <a:xfrm>
            <a:off x="857225" y="1928802"/>
            <a:ext cx="7715304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/>
              <a:t>IZHODIŠČA:</a:t>
            </a:r>
          </a:p>
          <a:p>
            <a:pPr>
              <a:buFontTx/>
              <a:buChar char="-"/>
            </a:pPr>
            <a:r>
              <a:rPr lang="sl-SI" sz="2000" dirty="0" smtClean="0"/>
              <a:t> </a:t>
            </a:r>
            <a:r>
              <a:rPr lang="en-US" sz="2000" dirty="0" err="1" smtClean="0"/>
              <a:t>učenje</a:t>
            </a:r>
            <a:r>
              <a:rPr lang="en-US" sz="2000" dirty="0" smtClean="0"/>
              <a:t> </a:t>
            </a:r>
            <a:r>
              <a:rPr lang="en-US" sz="2000" dirty="0" err="1" smtClean="0"/>
              <a:t>tujega</a:t>
            </a:r>
            <a:r>
              <a:rPr lang="en-US" sz="2000" dirty="0" smtClean="0"/>
              <a:t> in </a:t>
            </a:r>
            <a:r>
              <a:rPr lang="en-US" sz="2000" dirty="0" err="1" smtClean="0"/>
              <a:t>maternega</a:t>
            </a:r>
            <a:r>
              <a:rPr lang="en-US" sz="2000" dirty="0" smtClean="0"/>
              <a:t> </a:t>
            </a:r>
            <a:r>
              <a:rPr lang="en-US" sz="2000" dirty="0" err="1" smtClean="0"/>
              <a:t>jezika</a:t>
            </a:r>
            <a:r>
              <a:rPr lang="en-US" sz="2000" dirty="0" smtClean="0"/>
              <a:t> </a:t>
            </a:r>
            <a:r>
              <a:rPr lang="en-US" sz="2000" dirty="0" err="1" smtClean="0"/>
              <a:t>lahko</a:t>
            </a:r>
            <a:r>
              <a:rPr lang="en-US" sz="2000" dirty="0" smtClean="0"/>
              <a:t> </a:t>
            </a:r>
            <a:r>
              <a:rPr lang="en-US" sz="2000" dirty="0" err="1" smtClean="0"/>
              <a:t>poteka</a:t>
            </a:r>
            <a:r>
              <a:rPr lang="en-US" sz="2000" dirty="0" smtClean="0"/>
              <a:t> </a:t>
            </a:r>
            <a:r>
              <a:rPr lang="en-US" sz="2000" dirty="0" err="1" smtClean="0"/>
              <a:t>sočasno</a:t>
            </a:r>
            <a:r>
              <a:rPr lang="en-US" sz="2000" dirty="0" smtClean="0"/>
              <a:t>, </a:t>
            </a:r>
            <a:endParaRPr lang="sl-SI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 p</a:t>
            </a:r>
            <a:r>
              <a:rPr lang="en-US" sz="2000" dirty="0" err="1" smtClean="0"/>
              <a:t>raksa</a:t>
            </a:r>
            <a:r>
              <a:rPr lang="en-US" sz="2000" dirty="0" smtClean="0"/>
              <a:t> </a:t>
            </a:r>
            <a:r>
              <a:rPr lang="en-US" sz="2000" dirty="0" err="1" smtClean="0"/>
              <a:t>jezikovnega</a:t>
            </a:r>
            <a:r>
              <a:rPr lang="en-US" sz="2000" dirty="0" smtClean="0"/>
              <a:t> </a:t>
            </a:r>
            <a:r>
              <a:rPr lang="en-US" sz="2000" dirty="0" err="1" smtClean="0"/>
              <a:t>pouka</a:t>
            </a:r>
            <a:r>
              <a:rPr lang="en-US" sz="2000" dirty="0" smtClean="0"/>
              <a:t> in </a:t>
            </a:r>
            <a:r>
              <a:rPr lang="en-US" sz="2000" dirty="0" err="1" smtClean="0"/>
              <a:t>učenje</a:t>
            </a:r>
            <a:r>
              <a:rPr lang="en-US" sz="2000" dirty="0" smtClean="0"/>
              <a:t> </a:t>
            </a:r>
            <a:r>
              <a:rPr lang="en-US" sz="2000" dirty="0" err="1" smtClean="0"/>
              <a:t>ter</a:t>
            </a:r>
            <a:r>
              <a:rPr lang="en-US" sz="2000" dirty="0" smtClean="0"/>
              <a:t> </a:t>
            </a:r>
            <a:r>
              <a:rPr lang="en-US" sz="2000" dirty="0" err="1" smtClean="0"/>
              <a:t>poučevanje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sploh</a:t>
            </a:r>
            <a:r>
              <a:rPr lang="en-US" sz="2000" dirty="0" smtClean="0"/>
              <a:t> </a:t>
            </a:r>
            <a:r>
              <a:rPr lang="en-US" sz="2000" dirty="0" err="1" smtClean="0"/>
              <a:t>sta</a:t>
            </a:r>
            <a:r>
              <a:rPr lang="en-US" sz="2000" dirty="0" smtClean="0"/>
              <a:t> </a:t>
            </a:r>
            <a:r>
              <a:rPr lang="en-US" sz="2000" dirty="0" err="1" smtClean="0"/>
              <a:t>še</a:t>
            </a:r>
            <a:r>
              <a:rPr lang="en-US" sz="2000" dirty="0" smtClean="0"/>
              <a:t> </a:t>
            </a:r>
            <a:r>
              <a:rPr lang="en-US" sz="2000" dirty="0" err="1" smtClean="0"/>
              <a:t>preveč</a:t>
            </a:r>
            <a:r>
              <a:rPr lang="en-US" sz="2000" dirty="0" smtClean="0"/>
              <a:t> </a:t>
            </a:r>
            <a:r>
              <a:rPr lang="en-US" sz="2000" dirty="0" err="1" smtClean="0"/>
              <a:t>kognitivna</a:t>
            </a:r>
            <a:r>
              <a:rPr lang="sl-SI" sz="2000" dirty="0" smtClean="0"/>
              <a:t>,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 s</a:t>
            </a:r>
            <a:r>
              <a:rPr lang="en-US" sz="2000" dirty="0" err="1" smtClean="0"/>
              <a:t>krbno</a:t>
            </a:r>
            <a:r>
              <a:rPr lang="en-US" sz="2000" dirty="0" smtClean="0"/>
              <a:t> </a:t>
            </a:r>
            <a:r>
              <a:rPr lang="en-US" sz="2000" dirty="0" err="1" smtClean="0"/>
              <a:t>izbrane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zagotavljajo</a:t>
            </a:r>
            <a:r>
              <a:rPr lang="en-US" sz="2000" dirty="0" smtClean="0"/>
              <a:t> </a:t>
            </a:r>
            <a:r>
              <a:rPr lang="en-US" sz="2000" dirty="0" err="1" smtClean="0"/>
              <a:t>trajno</a:t>
            </a:r>
            <a:r>
              <a:rPr lang="en-US" sz="2000" dirty="0" smtClean="0"/>
              <a:t> </a:t>
            </a:r>
            <a:r>
              <a:rPr lang="en-US" sz="2000" dirty="0" err="1" smtClean="0"/>
              <a:t>znanje</a:t>
            </a:r>
            <a:r>
              <a:rPr lang="en-US" sz="2000" dirty="0" smtClean="0"/>
              <a:t> in </a:t>
            </a:r>
            <a:r>
              <a:rPr lang="sl-SI" sz="2000" dirty="0" smtClean="0"/>
              <a:t>m</a:t>
            </a:r>
            <a:r>
              <a:rPr lang="en-US" sz="2000" dirty="0" err="1" smtClean="0"/>
              <a:t>oč</a:t>
            </a:r>
            <a:r>
              <a:rPr lang="en-US" sz="2000" dirty="0" smtClean="0"/>
              <a:t> </a:t>
            </a:r>
            <a:r>
              <a:rPr lang="en-US" sz="2000" dirty="0" err="1" smtClean="0"/>
              <a:t>doživetja</a:t>
            </a:r>
            <a:r>
              <a:rPr lang="en-US" sz="2000" dirty="0" smtClean="0"/>
              <a:t>, </a:t>
            </a:r>
            <a:endParaRPr lang="sl-SI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 k</a:t>
            </a:r>
            <a:r>
              <a:rPr lang="en-US" sz="2000" dirty="0" smtClean="0"/>
              <a:t> </a:t>
            </a:r>
            <a:r>
              <a:rPr lang="en-US" sz="2000" dirty="0" err="1" smtClean="0"/>
              <a:t>pouku</a:t>
            </a:r>
            <a:r>
              <a:rPr lang="en-US" sz="2000" dirty="0" smtClean="0"/>
              <a:t> je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pristopati</a:t>
            </a:r>
            <a:r>
              <a:rPr lang="en-US" sz="2000" dirty="0" smtClean="0"/>
              <a:t> </a:t>
            </a:r>
            <a:r>
              <a:rPr lang="en-US" sz="2000" dirty="0" err="1" smtClean="0"/>
              <a:t>celostno</a:t>
            </a:r>
            <a:r>
              <a:rPr lang="en-US" sz="2000" dirty="0" smtClean="0"/>
              <a:t>, </a:t>
            </a:r>
            <a:r>
              <a:rPr lang="en-US" sz="2000" dirty="0" err="1" smtClean="0"/>
              <a:t>projektno</a:t>
            </a:r>
            <a:r>
              <a:rPr lang="en-US" sz="2000" dirty="0" smtClean="0"/>
              <a:t>, </a:t>
            </a:r>
            <a:r>
              <a:rPr lang="en-US" sz="2000" dirty="0" err="1" smtClean="0"/>
              <a:t>procesno</a:t>
            </a:r>
            <a:r>
              <a:rPr lang="en-US" sz="2000" dirty="0" smtClean="0"/>
              <a:t> in </a:t>
            </a:r>
            <a:r>
              <a:rPr lang="en-US" sz="2000" dirty="0" err="1" smtClean="0"/>
              <a:t>ciljno</a:t>
            </a:r>
            <a:r>
              <a:rPr lang="en-US" sz="2000" dirty="0" smtClean="0"/>
              <a:t> </a:t>
            </a:r>
            <a:r>
              <a:rPr lang="en-US" sz="2000" dirty="0" err="1" smtClean="0"/>
              <a:t>naravnano</a:t>
            </a:r>
            <a:r>
              <a:rPr lang="sl-SI" sz="2000" dirty="0" smtClean="0"/>
              <a:t>,</a:t>
            </a:r>
          </a:p>
          <a:p>
            <a:pPr>
              <a:buFontTx/>
              <a:buChar char="-"/>
            </a:pP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 p</a:t>
            </a:r>
            <a:r>
              <a:rPr lang="en-US" sz="2000" dirty="0" err="1" smtClean="0"/>
              <a:t>oučevanje</a:t>
            </a:r>
            <a:r>
              <a:rPr lang="en-US" sz="2000" dirty="0" smtClean="0"/>
              <a:t> v </a:t>
            </a:r>
            <a:r>
              <a:rPr lang="en-US" sz="2000" dirty="0" err="1" smtClean="0"/>
              <a:t>timu</a:t>
            </a:r>
            <a:r>
              <a:rPr lang="en-US" sz="2000" dirty="0" smtClean="0"/>
              <a:t> in </a:t>
            </a:r>
            <a:r>
              <a:rPr lang="en-US" sz="2000" dirty="0" err="1" smtClean="0"/>
              <a:t>dva</a:t>
            </a:r>
            <a:r>
              <a:rPr lang="en-US" sz="2000" dirty="0" smtClean="0"/>
              <a:t> </a:t>
            </a:r>
            <a:r>
              <a:rPr lang="en-US" sz="2000" dirty="0" err="1" smtClean="0"/>
              <a:t>odrasla</a:t>
            </a:r>
            <a:r>
              <a:rPr lang="sl-SI" sz="2000" dirty="0" smtClean="0"/>
              <a:t> (</a:t>
            </a:r>
            <a:r>
              <a:rPr lang="en-US" sz="2000" dirty="0" err="1" smtClean="0"/>
              <a:t>podpor</a:t>
            </a:r>
            <a:r>
              <a:rPr lang="sl-SI" sz="2000" dirty="0" smtClean="0"/>
              <a:t>a</a:t>
            </a:r>
            <a:r>
              <a:rPr lang="en-US" sz="2000" dirty="0" smtClean="0"/>
              <a:t>, </a:t>
            </a:r>
            <a:r>
              <a:rPr lang="en-US" sz="2000" dirty="0" err="1" smtClean="0"/>
              <a:t>bolj</a:t>
            </a:r>
            <a:r>
              <a:rPr lang="en-US" sz="2000" dirty="0" smtClean="0"/>
              <a:t> </a:t>
            </a:r>
            <a:r>
              <a:rPr lang="en-US" sz="2000" dirty="0" err="1" smtClean="0"/>
              <a:t>kakovostno</a:t>
            </a:r>
            <a:r>
              <a:rPr lang="en-US" sz="2000" dirty="0" smtClean="0"/>
              <a:t> in </a:t>
            </a:r>
            <a:r>
              <a:rPr lang="en-US" sz="2000" dirty="0" err="1" smtClean="0"/>
              <a:t>količinsko</a:t>
            </a:r>
            <a:r>
              <a:rPr lang="en-US" sz="2000" dirty="0" smtClean="0"/>
              <a:t> </a:t>
            </a:r>
            <a:r>
              <a:rPr lang="en-US" sz="2000" dirty="0" err="1" smtClean="0"/>
              <a:t>obsežnejš</a:t>
            </a:r>
            <a:r>
              <a:rPr lang="sl-SI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povratn</a:t>
            </a:r>
            <a:r>
              <a:rPr lang="sl-SI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informacij</a:t>
            </a:r>
            <a:r>
              <a:rPr lang="sl-SI" sz="2000" dirty="0" smtClean="0"/>
              <a:t>a</a:t>
            </a:r>
            <a:r>
              <a:rPr lang="en-US" sz="2000" dirty="0" smtClean="0"/>
              <a:t>, </a:t>
            </a:r>
            <a:r>
              <a:rPr lang="en-US" sz="2000" dirty="0" err="1" smtClean="0"/>
              <a:t>zgled</a:t>
            </a:r>
            <a:r>
              <a:rPr lang="en-US" sz="2000" dirty="0" smtClean="0"/>
              <a:t> </a:t>
            </a:r>
            <a:r>
              <a:rPr lang="en-US" sz="2000" dirty="0" err="1" smtClean="0"/>
              <a:t>timskega</a:t>
            </a:r>
            <a:r>
              <a:rPr lang="en-US" sz="2000" dirty="0" smtClean="0"/>
              <a:t> </a:t>
            </a:r>
            <a:r>
              <a:rPr lang="en-US" sz="2000" dirty="0" err="1" smtClean="0"/>
              <a:t>dela</a:t>
            </a:r>
            <a:r>
              <a:rPr lang="sl-SI" sz="2000" dirty="0" smtClean="0"/>
              <a:t>)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osgorje5\My Documents\My Pictures\sola_v_naravi_2010_11\sola_v_naravi_2010_11 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9688" y="-1935163"/>
            <a:ext cx="14304963" cy="1072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osgorje5\My Documents\My Pictures\sola_v_naravi_2010_11\sola_v_naravi_2010_11 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9688" y="-1935163"/>
            <a:ext cx="14304963" cy="1072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785786" y="1500174"/>
          <a:ext cx="7715304" cy="4333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57652"/>
                <a:gridCol w="38576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4400" dirty="0" smtClean="0">
                          <a:sym typeface="Wingdings"/>
                        </a:rPr>
                        <a:t>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ym typeface="Wingdings"/>
                        </a:rPr>
                        <a:t></a:t>
                      </a:r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globoka, nepozabna doživetja – trajno znanje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razmeroma ozko področje (bojazen, da ni nujno, da je manj res več)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kvalitetno</a:t>
                      </a:r>
                      <a:r>
                        <a:rPr lang="sl-SI" baseline="0" dirty="0" smtClean="0"/>
                        <a:t> t</a:t>
                      </a:r>
                      <a:r>
                        <a:rPr lang="sl-SI" dirty="0" smtClean="0"/>
                        <a:t>imsko delo – strokovne in osebnostne kompetence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ogromno časa za pripravo načrta</a:t>
                      </a:r>
                      <a:r>
                        <a:rPr lang="sl-SI" baseline="0" dirty="0" smtClean="0"/>
                        <a:t> in materialov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povezovanje skupine učencev med seboj in učiteljev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izgorevanje, osebnostna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različnost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refleksija je neločljiv del učenja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nezadostna in neenakomerna zrelost posameznikov in skupine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nova</a:t>
                      </a:r>
                      <a:r>
                        <a:rPr lang="sl-SI" baseline="0" dirty="0" smtClean="0"/>
                        <a:t> perspektiva učenja in poučevanja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organizacija pouka ni</a:t>
                      </a:r>
                      <a:r>
                        <a:rPr lang="sl-SI" baseline="0" dirty="0" smtClean="0"/>
                        <a:t> dovolj fleksibilna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osamljen primer v splošni praksi (za učence</a:t>
                      </a:r>
                      <a:r>
                        <a:rPr lang="sl-SI" baseline="0" dirty="0" smtClean="0"/>
                        <a:t> je ‘čudno’)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859274" y="500042"/>
            <a:ext cx="278403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2800" b="1" dirty="0" smtClean="0"/>
              <a:t>POGLED NAZAJ 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14348" y="571480"/>
            <a:ext cx="747538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2800" b="1" dirty="0" smtClean="0"/>
              <a:t>RAZVIJANJE NOVIH PRISTOPOV znotraj pouka SLJ</a:t>
            </a:r>
            <a:endParaRPr lang="en-US" sz="28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57158" y="1357298"/>
            <a:ext cx="71482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1. Pisanje dnevnika – sprotna refleksija in razvijanje sloga pisanja (primeri).</a:t>
            </a:r>
            <a:endParaRPr lang="en-US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39065" y="2071678"/>
            <a:ext cx="80905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2</a:t>
            </a:r>
            <a:r>
              <a:rPr lang="sl-SI" dirty="0" smtClean="0"/>
              <a:t>. Celostno doživljanje – </a:t>
            </a:r>
            <a:r>
              <a:rPr lang="sl-SI" dirty="0" err="1" smtClean="0"/>
              <a:t>geštaltpedagogika</a:t>
            </a:r>
            <a:r>
              <a:rPr lang="sl-SI" dirty="0"/>
              <a:t> </a:t>
            </a:r>
            <a:r>
              <a:rPr lang="sl-SI" dirty="0" smtClean="0"/>
              <a:t>(gibanje, ples, tip, vonj, priprava prostora, glasba, risanje, oblikovanje iz gline, fantazijsko potovanje …).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85720" y="3714752"/>
            <a:ext cx="806207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4. Avtorska delitev jezikovnih ravnin na:    hiša besed --- vrt --- </a:t>
            </a:r>
            <a:r>
              <a:rPr lang="sl-SI" dirty="0" err="1" smtClean="0"/>
              <a:t>minimundus</a:t>
            </a:r>
            <a:r>
              <a:rPr lang="sl-SI" dirty="0" smtClean="0"/>
              <a:t> (primeri).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43422" y="5786454"/>
            <a:ext cx="89005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6</a:t>
            </a:r>
            <a:r>
              <a:rPr lang="sl-SI" dirty="0" smtClean="0"/>
              <a:t>. Izdelovanje in uporaba materialov (avtorski in po zgledu </a:t>
            </a:r>
            <a:r>
              <a:rPr lang="sl-SI" dirty="0" err="1" smtClean="0"/>
              <a:t>montessori</a:t>
            </a:r>
            <a:r>
              <a:rPr lang="sl-SI" dirty="0" smtClean="0"/>
              <a:t> pedagogike) – primeri.</a:t>
            </a:r>
            <a:endParaRPr lang="en-US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85720" y="4443249"/>
            <a:ext cx="85011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5. </a:t>
            </a:r>
            <a:r>
              <a:rPr lang="sl-SI" dirty="0" err="1" smtClean="0"/>
              <a:t>Personalizacija</a:t>
            </a:r>
            <a:r>
              <a:rPr lang="sl-SI" dirty="0" smtClean="0"/>
              <a:t> in individualizacija pouka književnosti (9. r.)– izbira avtorja in dela, študij literature in priprava ure po posebnih didaktičnih načrtih (ocenjevanje vodenja ure, interpretativnega branja, priprave nalog, komunikacije s sošolci … </a:t>
            </a:r>
            <a:endParaRPr lang="en-US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85720" y="3000372"/>
            <a:ext cx="88582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3. Ustvarjalno (domače) branje. Naloge pred, med in po branju </a:t>
            </a:r>
            <a:r>
              <a:rPr lang="sl-SI" i="1" dirty="0" smtClean="0"/>
              <a:t>S knjigo v korak </a:t>
            </a:r>
            <a:r>
              <a:rPr lang="sl-SI" dirty="0" smtClean="0"/>
              <a:t>(primeri).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317" y="0"/>
            <a:ext cx="480168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17472"/>
            <a:ext cx="5072066" cy="33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179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089" y="3214686"/>
            <a:ext cx="544191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jeZBesedilom 5"/>
          <p:cNvSpPr txBox="1"/>
          <p:nvPr/>
        </p:nvSpPr>
        <p:spPr>
          <a:xfrm>
            <a:off x="0" y="785794"/>
            <a:ext cx="27244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sz="2800" dirty="0" smtClean="0"/>
              <a:t>DOMAČE BRANJE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1475" cy="79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71406" y="785794"/>
            <a:ext cx="4742388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sz="2800" dirty="0" smtClean="0"/>
              <a:t>SKLANJATVE </a:t>
            </a:r>
          </a:p>
          <a:p>
            <a:pPr algn="ctr"/>
            <a:r>
              <a:rPr lang="sl-SI" sz="2800" dirty="0" smtClean="0"/>
              <a:t>OMARA ZA Ivano, Jošta in Pišče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0079" y="0"/>
            <a:ext cx="1056374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1475" cy="79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0" y="1643050"/>
            <a:ext cx="393441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sz="2400" b="1" dirty="0" smtClean="0"/>
              <a:t>BESEDNE VRSTE </a:t>
            </a:r>
          </a:p>
          <a:p>
            <a:pPr algn="ctr"/>
            <a:r>
              <a:rPr lang="sl-SI" sz="2400" b="1" dirty="0" smtClean="0"/>
              <a:t>in</a:t>
            </a:r>
          </a:p>
          <a:p>
            <a:pPr algn="ctr"/>
            <a:r>
              <a:rPr lang="sl-SI" sz="2400" b="1" dirty="0" smtClean="0"/>
              <a:t>STAVČNI ČLENI </a:t>
            </a:r>
          </a:p>
          <a:p>
            <a:pPr algn="ctr"/>
            <a:r>
              <a:rPr lang="sl-SI" sz="2400" dirty="0" smtClean="0"/>
              <a:t>zgled v pedagogiki </a:t>
            </a:r>
            <a:r>
              <a:rPr lang="sl-SI" sz="2400" dirty="0" err="1" smtClean="0"/>
              <a:t>montessori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osgorje5\My Documents\My Pictures\Tatjana_pouk_2011_slike\Tatjana_pouk_maj2011 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038" y="-24"/>
            <a:ext cx="9172038" cy="6878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1475" cy="79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854546" y="4746508"/>
            <a:ext cx="6342121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b="1" dirty="0" smtClean="0"/>
              <a:t>ORGANIZACIJA:</a:t>
            </a:r>
          </a:p>
          <a:p>
            <a:r>
              <a:rPr lang="sl-SI" b="1" dirty="0" smtClean="0"/>
              <a:t>- Tatjana Pintar, razredničarka in Biserka Lazar, </a:t>
            </a:r>
            <a:r>
              <a:rPr lang="sl-SI" b="1" dirty="0" err="1" smtClean="0"/>
              <a:t>sorazredničarka</a:t>
            </a:r>
            <a:endParaRPr lang="sl-SI" b="1" dirty="0" smtClean="0"/>
          </a:p>
          <a:p>
            <a:r>
              <a:rPr lang="sl-SI" dirty="0" smtClean="0"/>
              <a:t>- 6. in 7. razred,</a:t>
            </a:r>
          </a:p>
          <a:p>
            <a:r>
              <a:rPr lang="sl-SI" dirty="0" smtClean="0"/>
              <a:t>- en (edini) oddelek,</a:t>
            </a:r>
          </a:p>
          <a:p>
            <a:pPr>
              <a:buFontTx/>
              <a:buChar char="-"/>
            </a:pPr>
            <a:r>
              <a:rPr lang="sl-SI" dirty="0" smtClean="0"/>
              <a:t> blok ure (celo leto 35 petkov)</a:t>
            </a:r>
          </a:p>
          <a:p>
            <a:pPr>
              <a:buFontTx/>
              <a:buChar char="-"/>
            </a:pPr>
            <a:r>
              <a:rPr lang="sl-SI" dirty="0" smtClean="0"/>
              <a:t> diferenciacija.</a:t>
            </a:r>
            <a:endParaRPr lang="en-US" dirty="0"/>
          </a:p>
        </p:txBody>
      </p:sp>
      <p:sp>
        <p:nvSpPr>
          <p:cNvPr id="7" name="Pravokotnik 6"/>
          <p:cNvSpPr/>
          <p:nvPr/>
        </p:nvSpPr>
        <p:spPr>
          <a:xfrm>
            <a:off x="571472" y="1632884"/>
            <a:ext cx="457203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sl-SI" sz="2000" b="1" dirty="0" smtClean="0">
                <a:solidFill>
                  <a:prstClr val="black"/>
                </a:solidFill>
              </a:rPr>
              <a:t>CILJI: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prstClr val="black"/>
                </a:solidFill>
              </a:rPr>
              <a:t> avtonomno in celostno dvojezično načrtovanje,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prstClr val="black"/>
                </a:solidFill>
              </a:rPr>
              <a:t> cilje enega predmeta dosežeš z vsebino drugega,</a:t>
            </a:r>
          </a:p>
          <a:p>
            <a:pPr lvl="0">
              <a:buFontTx/>
              <a:buChar char="-"/>
            </a:pPr>
            <a:r>
              <a:rPr lang="sl-SI" sz="2000" dirty="0" smtClean="0">
                <a:solidFill>
                  <a:prstClr val="black"/>
                </a:solidFill>
              </a:rPr>
              <a:t> poučevanje brez učbenika,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429256" y="1571612"/>
            <a:ext cx="350043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/>
              <a:t>VODILO:</a:t>
            </a:r>
          </a:p>
          <a:p>
            <a:r>
              <a:rPr lang="sl-SI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err="1" smtClean="0"/>
              <a:t>vsako</a:t>
            </a:r>
            <a:r>
              <a:rPr lang="en-US" sz="2000" dirty="0" smtClean="0"/>
              <a:t> </a:t>
            </a:r>
            <a:r>
              <a:rPr lang="en-US" sz="2000" dirty="0" err="1" smtClean="0"/>
              <a:t>srečanje</a:t>
            </a:r>
            <a:r>
              <a:rPr lang="en-US" sz="2000" dirty="0" smtClean="0"/>
              <a:t> </a:t>
            </a:r>
            <a:r>
              <a:rPr lang="en-US" sz="2000" dirty="0" err="1" smtClean="0"/>
              <a:t>naj</a:t>
            </a:r>
            <a:r>
              <a:rPr lang="en-US" sz="2000" dirty="0" smtClean="0"/>
              <a:t> </a:t>
            </a:r>
            <a:r>
              <a:rPr lang="en-US" sz="2000" dirty="0" err="1" smtClean="0"/>
              <a:t>vključuje</a:t>
            </a:r>
            <a:r>
              <a:rPr lang="en-US" sz="2000" dirty="0" smtClean="0"/>
              <a:t> in </a:t>
            </a:r>
            <a:r>
              <a:rPr lang="en-US" sz="2000" dirty="0" err="1" smtClean="0"/>
              <a:t>razvija</a:t>
            </a:r>
            <a:r>
              <a:rPr lang="en-US" sz="2000" dirty="0" smtClean="0"/>
              <a:t> </a:t>
            </a:r>
            <a:r>
              <a:rPr lang="en-US" sz="2000" dirty="0" err="1" smtClean="0"/>
              <a:t>vse</a:t>
            </a:r>
            <a:r>
              <a:rPr lang="en-US" sz="2000" dirty="0" smtClean="0"/>
              <a:t> </a:t>
            </a:r>
            <a:r>
              <a:rPr lang="en-US" sz="2000" dirty="0" err="1" smtClean="0"/>
              <a:t>štiri</a:t>
            </a:r>
            <a:r>
              <a:rPr lang="en-US" sz="2000" dirty="0" smtClean="0"/>
              <a:t> </a:t>
            </a:r>
            <a:r>
              <a:rPr lang="en-US" sz="2000" dirty="0" err="1" smtClean="0"/>
              <a:t>dejavnosti</a:t>
            </a:r>
            <a:r>
              <a:rPr lang="en-US" sz="2000" dirty="0" smtClean="0"/>
              <a:t> in </a:t>
            </a:r>
            <a:r>
              <a:rPr lang="en-US" sz="2000" dirty="0" err="1" smtClean="0"/>
              <a:t>različne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celostnega</a:t>
            </a:r>
            <a:r>
              <a:rPr lang="en-US" sz="2000" dirty="0" smtClean="0"/>
              <a:t> </a:t>
            </a:r>
            <a:r>
              <a:rPr lang="en-US" sz="2000" dirty="0" err="1" smtClean="0"/>
              <a:t>pristopa</a:t>
            </a:r>
            <a:r>
              <a:rPr lang="en-US" sz="2000" dirty="0" smtClean="0"/>
              <a:t>, </a:t>
            </a:r>
            <a:r>
              <a:rPr lang="en-US" sz="2000" dirty="0" err="1" smtClean="0"/>
              <a:t>ki</a:t>
            </a:r>
            <a:r>
              <a:rPr lang="en-US" sz="2000" dirty="0" smtClean="0"/>
              <a:t> </a:t>
            </a:r>
            <a:r>
              <a:rPr lang="en-US" sz="2000" dirty="0" err="1" smtClean="0"/>
              <a:t>krepijo</a:t>
            </a:r>
            <a:r>
              <a:rPr lang="en-US" sz="2000" dirty="0" smtClean="0"/>
              <a:t> </a:t>
            </a:r>
            <a:r>
              <a:rPr lang="en-US" sz="2000" dirty="0" err="1" smtClean="0"/>
              <a:t>socialno</a:t>
            </a:r>
            <a:r>
              <a:rPr lang="en-US" sz="2000" dirty="0" smtClean="0"/>
              <a:t>, </a:t>
            </a:r>
            <a:r>
              <a:rPr lang="en-US" sz="2000" dirty="0" err="1" smtClean="0"/>
              <a:t>duhovno</a:t>
            </a:r>
            <a:r>
              <a:rPr lang="en-US" sz="2000" dirty="0" smtClean="0"/>
              <a:t> in </a:t>
            </a:r>
            <a:r>
              <a:rPr lang="en-US" sz="2000" dirty="0" err="1" smtClean="0"/>
              <a:t>estetsko</a:t>
            </a:r>
            <a:r>
              <a:rPr lang="en-US" sz="2000" dirty="0" smtClean="0"/>
              <a:t> </a:t>
            </a:r>
            <a:r>
              <a:rPr lang="en-US" sz="2000" dirty="0" err="1" smtClean="0"/>
              <a:t>dimenzijo</a:t>
            </a:r>
            <a:r>
              <a:rPr lang="en-US" sz="2000" dirty="0" smtClean="0"/>
              <a:t> </a:t>
            </a:r>
            <a:r>
              <a:rPr lang="en-US" sz="2000" dirty="0" err="1" smtClean="0"/>
              <a:t>razvoja</a:t>
            </a:r>
            <a:r>
              <a:rPr lang="en-US" sz="2000" dirty="0" smtClean="0"/>
              <a:t> </a:t>
            </a:r>
            <a:r>
              <a:rPr lang="en-US" sz="2000" dirty="0" err="1" smtClean="0"/>
              <a:t>posameznika</a:t>
            </a:r>
            <a:r>
              <a:rPr lang="en-US" sz="2000" dirty="0" smtClean="0"/>
              <a:t>, </a:t>
            </a:r>
            <a:r>
              <a:rPr lang="en-US" sz="2000" dirty="0" err="1" smtClean="0"/>
              <a:t>njegovega</a:t>
            </a:r>
            <a:r>
              <a:rPr lang="en-US" sz="2000" dirty="0" smtClean="0"/>
              <a:t> </a:t>
            </a:r>
            <a:r>
              <a:rPr lang="en-US" sz="2000" dirty="0" err="1" smtClean="0"/>
              <a:t>mišljenja</a:t>
            </a:r>
            <a:r>
              <a:rPr lang="en-US" sz="2000" dirty="0" smtClean="0"/>
              <a:t> in (</a:t>
            </a:r>
            <a:r>
              <a:rPr lang="en-US" sz="2000" dirty="0" err="1" smtClean="0"/>
              <a:t>jezikovnega</a:t>
            </a:r>
            <a:r>
              <a:rPr lang="en-US" sz="2000" dirty="0" smtClean="0"/>
              <a:t>) </a:t>
            </a:r>
            <a:r>
              <a:rPr lang="en-US" sz="2000" dirty="0" err="1" smtClean="0"/>
              <a:t>izražanja</a:t>
            </a:r>
            <a:endParaRPr lang="en-US" sz="2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42910" y="428604"/>
            <a:ext cx="6274795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2800" b="1" dirty="0" smtClean="0"/>
              <a:t>POVEZAVA SLOVENŠČINE IN ANGLEŠČINE</a:t>
            </a:r>
            <a:endParaRPr lang="sl-SI" sz="2800" b="1" dirty="0"/>
          </a:p>
          <a:p>
            <a:r>
              <a:rPr lang="sl-SI" sz="2800" b="1" dirty="0" err="1" smtClean="0"/>
              <a:t>integrativni</a:t>
            </a:r>
            <a:r>
              <a:rPr lang="sl-SI" sz="2800" b="1" dirty="0" smtClean="0"/>
              <a:t> </a:t>
            </a:r>
            <a:r>
              <a:rPr lang="sl-SI" sz="2800" b="1" dirty="0" err="1" smtClean="0"/>
              <a:t>kurikulum</a:t>
            </a:r>
            <a:endParaRPr lang="sl-SI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80909"/>
            <a:ext cx="10513848" cy="703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sgorje5\My Documents\My Pictures\pouk_september11 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704" y="0"/>
            <a:ext cx="9529890" cy="6858000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71406" y="642918"/>
            <a:ext cx="3643338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l-SI" sz="2400" b="1" dirty="0" smtClean="0"/>
          </a:p>
          <a:p>
            <a:pPr algn="ctr"/>
            <a:r>
              <a:rPr lang="sl-SI" sz="2400" b="1" dirty="0" smtClean="0"/>
              <a:t>PRIKAZ ZGODBE</a:t>
            </a:r>
          </a:p>
          <a:p>
            <a:pPr algn="ctr"/>
            <a:r>
              <a:rPr lang="sl-SI" sz="2400" b="1" dirty="0" smtClean="0"/>
              <a:t>Romeo in Julija</a:t>
            </a:r>
          </a:p>
          <a:p>
            <a:pPr algn="ctr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sgorje5\My Documents\My Pictures\pouk_september11 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osgorje5\My Documents\My Pictures\pouk_september11 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57158" y="500042"/>
            <a:ext cx="856773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2800" b="1" dirty="0" smtClean="0"/>
              <a:t>SISTEMSKE IN ORGANIZACIJSKE POTREBE – želje, utopije</a:t>
            </a:r>
            <a:endParaRPr lang="en-US" sz="28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85720" y="2775892"/>
            <a:ext cx="871540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/>
              <a:t>4. </a:t>
            </a:r>
            <a:r>
              <a:rPr lang="sl-SI" sz="2000" dirty="0" smtClean="0"/>
              <a:t>Slovenščina bi se lahko izvajala strnjeno (projektni dnevi – povezava s posameznim predmetom – projektna naloga, Kulturnih 5).</a:t>
            </a:r>
          </a:p>
          <a:p>
            <a:r>
              <a:rPr lang="sl-SI" sz="2000" b="1" dirty="0" smtClean="0"/>
              <a:t>5. </a:t>
            </a:r>
            <a:r>
              <a:rPr lang="sl-SI" sz="2000" dirty="0" smtClean="0"/>
              <a:t>Zanimiva bi bila delitev poučevanja KNJIŽEVNOSTI in JEZIKA – dva različna učitelja?</a:t>
            </a:r>
          </a:p>
          <a:p>
            <a:r>
              <a:rPr lang="sl-SI" sz="2000" b="1" dirty="0" smtClean="0"/>
              <a:t>6. </a:t>
            </a:r>
            <a:r>
              <a:rPr lang="sl-SI" sz="2000" dirty="0" smtClean="0"/>
              <a:t>Čas za pripravo in usklajevanje UN pri </a:t>
            </a:r>
            <a:r>
              <a:rPr lang="sl-SI" sz="2000" dirty="0" err="1" smtClean="0"/>
              <a:t>medpredmetnih</a:t>
            </a:r>
            <a:r>
              <a:rPr lang="sl-SI" sz="2000" dirty="0" smtClean="0"/>
              <a:t> povezavah – timsko načrtovanje bi moralo biti ‘spodobno’ vrednoteno.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85720" y="1413205"/>
            <a:ext cx="864399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/>
            <a:r>
              <a:rPr lang="sl-SI" sz="2000" b="1" dirty="0" smtClean="0">
                <a:solidFill>
                  <a:prstClr val="black"/>
                </a:solidFill>
              </a:rPr>
              <a:t>1. </a:t>
            </a:r>
            <a:r>
              <a:rPr lang="sl-SI" sz="2000" dirty="0" smtClean="0">
                <a:solidFill>
                  <a:prstClr val="black"/>
                </a:solidFill>
              </a:rPr>
              <a:t>Fleksibilni predmetnik – zelo pomaga (blok ure so nujne).</a:t>
            </a:r>
          </a:p>
          <a:p>
            <a:pPr marL="342900" lvl="0" indent="-342900"/>
            <a:r>
              <a:rPr lang="sl-SI" sz="2000" b="1" dirty="0" smtClean="0">
                <a:solidFill>
                  <a:prstClr val="black"/>
                </a:solidFill>
              </a:rPr>
              <a:t>2. </a:t>
            </a:r>
            <a:r>
              <a:rPr lang="sl-SI" sz="2000" dirty="0" smtClean="0">
                <a:solidFill>
                  <a:prstClr val="black"/>
                </a:solidFill>
              </a:rPr>
              <a:t>Nujna je sproščena šolska klima.</a:t>
            </a:r>
          </a:p>
          <a:p>
            <a:pPr lvl="0"/>
            <a:r>
              <a:rPr lang="sl-SI" sz="2000" b="1" dirty="0" smtClean="0">
                <a:solidFill>
                  <a:prstClr val="black"/>
                </a:solidFill>
              </a:rPr>
              <a:t>3. </a:t>
            </a:r>
            <a:r>
              <a:rPr lang="sl-SI" sz="2000" dirty="0" smtClean="0">
                <a:solidFill>
                  <a:prstClr val="black"/>
                </a:solidFill>
              </a:rPr>
              <a:t>Nujne so manjše skupine (diferenciacija - heterogene ali homogene).</a:t>
            </a:r>
            <a:endParaRPr lang="en-US" sz="2000" dirty="0"/>
          </a:p>
        </p:txBody>
      </p:sp>
      <p:sp>
        <p:nvSpPr>
          <p:cNvPr id="5" name="Pravokotnik 4"/>
          <p:cNvSpPr/>
          <p:nvPr/>
        </p:nvSpPr>
        <p:spPr>
          <a:xfrm>
            <a:off x="285720" y="5000636"/>
            <a:ext cx="864399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sl-SI" sz="2000" b="1" dirty="0" smtClean="0">
                <a:solidFill>
                  <a:prstClr val="black"/>
                </a:solidFill>
              </a:rPr>
              <a:t>7.</a:t>
            </a:r>
            <a:r>
              <a:rPr lang="sl-SI" sz="2000" dirty="0" smtClean="0">
                <a:solidFill>
                  <a:prstClr val="black"/>
                </a:solidFill>
              </a:rPr>
              <a:t> Preobremenjenost posameznikov in upad </a:t>
            </a:r>
            <a:r>
              <a:rPr lang="sl-SI" sz="2000" dirty="0" err="1" smtClean="0">
                <a:solidFill>
                  <a:prstClr val="black"/>
                </a:solidFill>
              </a:rPr>
              <a:t>entuziazma</a:t>
            </a:r>
            <a:r>
              <a:rPr lang="sl-SI" sz="2000" dirty="0" smtClean="0">
                <a:solidFill>
                  <a:prstClr val="black"/>
                </a:solidFill>
              </a:rPr>
              <a:t> bi lahko rešili z organizacijo strokovnih razvojnih oddelkov na šolah (tim za </a:t>
            </a:r>
            <a:r>
              <a:rPr lang="sl-SI" sz="2000" dirty="0" err="1" smtClean="0">
                <a:solidFill>
                  <a:prstClr val="black"/>
                </a:solidFill>
              </a:rPr>
              <a:t>medpredmetne</a:t>
            </a:r>
            <a:r>
              <a:rPr lang="sl-SI" sz="2000" dirty="0" smtClean="0">
                <a:solidFill>
                  <a:prstClr val="black"/>
                </a:solidFill>
              </a:rPr>
              <a:t> povezave) ali status </a:t>
            </a:r>
            <a:r>
              <a:rPr lang="sl-SI" sz="2000" i="1" dirty="0" err="1" smtClean="0">
                <a:solidFill>
                  <a:prstClr val="black"/>
                </a:solidFill>
              </a:rPr>
              <a:t>nekakšnegaUČITELJA</a:t>
            </a:r>
            <a:r>
              <a:rPr lang="sl-SI" sz="2000" i="1" dirty="0" smtClean="0">
                <a:solidFill>
                  <a:prstClr val="black"/>
                </a:solidFill>
              </a:rPr>
              <a:t> </a:t>
            </a:r>
            <a:r>
              <a:rPr lang="sl-SI" sz="2000" dirty="0" smtClean="0">
                <a:solidFill>
                  <a:prstClr val="black"/>
                </a:solidFill>
              </a:rPr>
              <a:t>(kot mladi raziskovalec).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433" y="0"/>
            <a:ext cx="9280433" cy="696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jeZBesedilom 1"/>
          <p:cNvSpPr txBox="1"/>
          <p:nvPr/>
        </p:nvSpPr>
        <p:spPr>
          <a:xfrm>
            <a:off x="785786" y="171448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600" b="1" dirty="0" smtClean="0"/>
              <a:t>IDEJ IMAM ŠE VELIKO …</a:t>
            </a:r>
            <a:endParaRPr lang="en-US" sz="36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28728" y="4500570"/>
            <a:ext cx="6572296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Hvala, da se bili gostje v moji Hiši besed in s tem del današnje zgodbe na neskončnem nebu.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14612" y="428604"/>
            <a:ext cx="3564502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sz="2000" dirty="0" smtClean="0"/>
              <a:t>2009/10</a:t>
            </a:r>
          </a:p>
          <a:p>
            <a:pPr algn="ctr"/>
            <a:r>
              <a:rPr lang="sl-SI" sz="2000" b="1" dirty="0" smtClean="0"/>
              <a:t>1. sklop</a:t>
            </a:r>
          </a:p>
          <a:p>
            <a:pPr algn="ctr"/>
            <a:r>
              <a:rPr lang="sl-SI" sz="2800" b="1" dirty="0" smtClean="0"/>
              <a:t>MAVRIČNI LJUDJE</a:t>
            </a:r>
          </a:p>
          <a:p>
            <a:pPr algn="ctr"/>
            <a:r>
              <a:rPr lang="sl-SI" sz="2800" b="1" dirty="0" smtClean="0"/>
              <a:t>THE RAINBOW PEOPLE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142976" y="2571744"/>
            <a:ext cx="711656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000" dirty="0" smtClean="0"/>
              <a:t>Cilj: </a:t>
            </a:r>
          </a:p>
          <a:p>
            <a:pPr>
              <a:buFontTx/>
              <a:buChar char="-"/>
            </a:pPr>
            <a:r>
              <a:rPr lang="sl-SI" sz="2000" dirty="0" smtClean="0"/>
              <a:t> spoznavanje tujega besedila, razumevanje, branje (brez prevoda),</a:t>
            </a:r>
          </a:p>
          <a:p>
            <a:pPr>
              <a:buFontTx/>
              <a:buChar char="-"/>
            </a:pPr>
            <a:r>
              <a:rPr lang="sl-SI" sz="2000" dirty="0" smtClean="0"/>
              <a:t> doživljanje (tujejezične) literature,</a:t>
            </a:r>
          </a:p>
          <a:p>
            <a:pPr>
              <a:buFontTx/>
              <a:buChar char="-"/>
            </a:pPr>
            <a:r>
              <a:rPr lang="sl-SI" sz="2000" dirty="0" smtClean="0"/>
              <a:t> dramska igra (petje, ples, gibanje po odru, izdelava rekvizitov …). </a:t>
            </a:r>
          </a:p>
          <a:p>
            <a:endParaRPr lang="sl-SI" sz="2000" dirty="0" smtClean="0"/>
          </a:p>
          <a:p>
            <a:r>
              <a:rPr lang="sl-SI" sz="2000" dirty="0" smtClean="0"/>
              <a:t>Rezultat: </a:t>
            </a:r>
          </a:p>
          <a:p>
            <a:r>
              <a:rPr lang="sl-SI" sz="2000" dirty="0" smtClean="0"/>
              <a:t>- predstava za starše in učence cele šole (Kulturnih 5).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osgorje5\My Documents\My Pictures\Kulturnih5_Mavricni_ljudje_09\DSC_1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osgorje5\My Documents\My Pictures\Kulturnih5_Mavricni_ljudje_09\DSC_13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osgorje5\My Documents\My Pictures\Kulturnih5_Mavricni_ljudje_09\DSC_13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85918" y="357166"/>
            <a:ext cx="5400837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sz="2000" dirty="0" smtClean="0"/>
              <a:t>2009/10</a:t>
            </a:r>
          </a:p>
          <a:p>
            <a:pPr algn="ctr"/>
            <a:r>
              <a:rPr lang="sl-SI" sz="2000" dirty="0" smtClean="0"/>
              <a:t>2. sklop</a:t>
            </a:r>
            <a:endParaRPr lang="sl-SI" sz="2000" b="1" dirty="0" smtClean="0"/>
          </a:p>
          <a:p>
            <a:pPr algn="ctr"/>
            <a:r>
              <a:rPr lang="sl-SI" sz="2800" b="1" dirty="0" smtClean="0"/>
              <a:t>LOVLJENJE PO HIŠI BESED</a:t>
            </a:r>
          </a:p>
          <a:p>
            <a:pPr algn="ctr"/>
            <a:r>
              <a:rPr lang="sl-SI" sz="2800" b="1" dirty="0" smtClean="0"/>
              <a:t>PLAYING IN THE HOUSE OF WORDS</a:t>
            </a:r>
            <a:endParaRPr lang="en-US" sz="28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85786" y="2143116"/>
            <a:ext cx="7493077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000" dirty="0" smtClean="0"/>
              <a:t>Cilj:</a:t>
            </a:r>
          </a:p>
          <a:p>
            <a:pPr>
              <a:buFontTx/>
              <a:buChar char="-"/>
            </a:pPr>
            <a:r>
              <a:rPr lang="sl-SI" sz="2000" dirty="0" smtClean="0"/>
              <a:t> utrjevanje slovničnih struktur obeh jezikov,</a:t>
            </a:r>
          </a:p>
          <a:p>
            <a:pPr>
              <a:buFontTx/>
              <a:buChar char="-"/>
            </a:pPr>
            <a:r>
              <a:rPr lang="sl-SI" sz="2000" dirty="0" smtClean="0"/>
              <a:t> navajanje na pisanje dnevnika učenja,</a:t>
            </a:r>
          </a:p>
          <a:p>
            <a:pPr>
              <a:buFontTx/>
              <a:buChar char="-"/>
            </a:pPr>
            <a:r>
              <a:rPr lang="sl-SI" sz="2000" dirty="0" smtClean="0"/>
              <a:t> ustvarjalno sodelovalno učenje (oblikovanje materialov, metod, iger).</a:t>
            </a:r>
          </a:p>
          <a:p>
            <a:endParaRPr lang="sl-SI" sz="2000" dirty="0" smtClean="0"/>
          </a:p>
          <a:p>
            <a:r>
              <a:rPr lang="sl-SI" sz="2000" dirty="0" smtClean="0"/>
              <a:t>Rezultat:</a:t>
            </a:r>
          </a:p>
          <a:p>
            <a:r>
              <a:rPr lang="sl-SI" sz="2000" dirty="0" smtClean="0"/>
              <a:t>- mapa z zapiski.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994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859</Words>
  <Application>Microsoft Office PowerPoint</Application>
  <PresentationFormat>Diaprojekcija na zaslonu (4:3)</PresentationFormat>
  <Paragraphs>127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36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Lenovo User</dc:creator>
  <cp:lastModifiedBy>Tadej Blatnik</cp:lastModifiedBy>
  <cp:revision>11</cp:revision>
  <dcterms:created xsi:type="dcterms:W3CDTF">2011-09-26T20:31:08Z</dcterms:created>
  <dcterms:modified xsi:type="dcterms:W3CDTF">2011-11-22T07:38:39Z</dcterms:modified>
</cp:coreProperties>
</file>