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256" r:id="rId2"/>
    <p:sldId id="289" r:id="rId3"/>
    <p:sldId id="292" r:id="rId4"/>
    <p:sldId id="293" r:id="rId5"/>
    <p:sldId id="294" r:id="rId6"/>
    <p:sldId id="295" r:id="rId7"/>
    <p:sldId id="296" r:id="rId8"/>
    <p:sldId id="300" r:id="rId9"/>
    <p:sldId id="298" r:id="rId10"/>
    <p:sldId id="301" r:id="rId11"/>
    <p:sldId id="302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261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-378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5AC08-A0FA-410E-8902-BE9738642192}" type="datetimeFigureOut">
              <a:rPr lang="sl-SI" smtClean="0"/>
              <a:pPr/>
              <a:t>22.11.2011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B642D-A4E7-43EB-83EE-E5BB0B28879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8160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2797-37A2-41F9-90CC-10C43BE74926}" type="datetimeFigureOut">
              <a:rPr lang="sl-SI" smtClean="0"/>
              <a:pPr/>
              <a:t>22.11.2011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9A7C-E6B4-4246-962E-27A1CEF8D42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2797-37A2-41F9-90CC-10C43BE74926}" type="datetimeFigureOut">
              <a:rPr lang="sl-SI" smtClean="0"/>
              <a:pPr/>
              <a:t>22.11.2011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9A7C-E6B4-4246-962E-27A1CEF8D42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2797-37A2-41F9-90CC-10C43BE74926}" type="datetimeFigureOut">
              <a:rPr lang="sl-SI" smtClean="0"/>
              <a:pPr/>
              <a:t>22.11.2011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9A7C-E6B4-4246-962E-27A1CEF8D42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2797-37A2-41F9-90CC-10C43BE74926}" type="datetimeFigureOut">
              <a:rPr lang="sl-SI" smtClean="0"/>
              <a:pPr/>
              <a:t>22.11.2011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9A7C-E6B4-4246-962E-27A1CEF8D42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2797-37A2-41F9-90CC-10C43BE74926}" type="datetimeFigureOut">
              <a:rPr lang="sl-SI" smtClean="0"/>
              <a:pPr/>
              <a:t>22.11.2011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9A7C-E6B4-4246-962E-27A1CEF8D42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2797-37A2-41F9-90CC-10C43BE74926}" type="datetimeFigureOut">
              <a:rPr lang="sl-SI" smtClean="0"/>
              <a:pPr/>
              <a:t>22.11.2011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9A7C-E6B4-4246-962E-27A1CEF8D42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2797-37A2-41F9-90CC-10C43BE74926}" type="datetimeFigureOut">
              <a:rPr lang="sl-SI" smtClean="0"/>
              <a:pPr/>
              <a:t>22.11.2011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9A7C-E6B4-4246-962E-27A1CEF8D42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2797-37A2-41F9-90CC-10C43BE74926}" type="datetimeFigureOut">
              <a:rPr lang="sl-SI" smtClean="0"/>
              <a:pPr/>
              <a:t>22.11.2011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9A7C-E6B4-4246-962E-27A1CEF8D42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2797-37A2-41F9-90CC-10C43BE74926}" type="datetimeFigureOut">
              <a:rPr lang="sl-SI" smtClean="0"/>
              <a:pPr/>
              <a:t>22.11.2011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9A7C-E6B4-4246-962E-27A1CEF8D42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2797-37A2-41F9-90CC-10C43BE74926}" type="datetimeFigureOut">
              <a:rPr lang="sl-SI" smtClean="0"/>
              <a:pPr/>
              <a:t>22.11.2011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9A7C-E6B4-4246-962E-27A1CEF8D42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2797-37A2-41F9-90CC-10C43BE74926}" type="datetimeFigureOut">
              <a:rPr lang="sl-SI" smtClean="0"/>
              <a:pPr/>
              <a:t>22.11.2011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9A7C-E6B4-4246-962E-27A1CEF8D42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82797-37A2-41F9-90CC-10C43BE74926}" type="datetimeFigureOut">
              <a:rPr lang="sl-SI" smtClean="0"/>
              <a:pPr/>
              <a:t>22.11.2011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99A7C-E6B4-4246-962E-27A1CEF8D42F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hade-test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Zaobljeni pravokotnik 5"/>
          <p:cNvSpPr/>
          <p:nvPr/>
        </p:nvSpPr>
        <p:spPr>
          <a:xfrm>
            <a:off x="251520" y="5733256"/>
            <a:ext cx="3456384" cy="936104"/>
          </a:xfrm>
          <a:prstGeom prst="round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5877272"/>
            <a:ext cx="3312368" cy="72008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sl-SI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pesem</a:t>
            </a:r>
            <a:r>
              <a:rPr lang="sl-SI" b="1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 Sveta noč</a:t>
            </a:r>
            <a:endParaRPr lang="sl-SI" dirty="0"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-320648" y="116632"/>
            <a:ext cx="9573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   &lt;</a:t>
            </a:r>
            <a:r>
              <a:rPr lang="sl-SI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BOŽIČ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ŠTEFANOVO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NOVO LETO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PUST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VELIKA NOČ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&gt;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hade-test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194" name="Picture 2" descr="H:\WORK\_INACTIVE\kristina\PPT Alenka\resized\IMG_187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6784" y="939338"/>
            <a:ext cx="4256270" cy="5675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Zaobljeni pravokotnik 5"/>
          <p:cNvSpPr/>
          <p:nvPr/>
        </p:nvSpPr>
        <p:spPr>
          <a:xfrm>
            <a:off x="251520" y="5733256"/>
            <a:ext cx="3090196" cy="936104"/>
          </a:xfrm>
          <a:prstGeom prst="round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5877272"/>
            <a:ext cx="3312368" cy="72008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sl-SI" b="1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Litanije za srečo</a:t>
            </a:r>
            <a:endParaRPr lang="sl-SI" b="1" dirty="0"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-320648" y="116632"/>
            <a:ext cx="9573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   &lt;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BOŽIČ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ŠTEFANOVO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NOVO LETO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PUST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VELIKA NOČ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&gt;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0" y="1454727"/>
            <a:ext cx="914399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3000" b="1" dirty="0" smtClean="0"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ŠTEFANOVO</a:t>
            </a:r>
            <a:endParaRPr lang="sl-SI" sz="13000" b="1" dirty="0">
              <a:solidFill>
                <a:schemeClr val="bg1">
                  <a:lumMod val="95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3" grpId="1" build="p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hade-test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6" name="Zaobljeni pravokotnik 5"/>
          <p:cNvSpPr/>
          <p:nvPr/>
        </p:nvSpPr>
        <p:spPr>
          <a:xfrm>
            <a:off x="251520" y="5733256"/>
            <a:ext cx="3090196" cy="936104"/>
          </a:xfrm>
          <a:prstGeom prst="round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5877272"/>
            <a:ext cx="3312368" cy="72008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sl-SI" b="1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Litanije za srečo</a:t>
            </a:r>
            <a:endParaRPr lang="sl-SI" b="1" dirty="0"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-320648" y="116632"/>
            <a:ext cx="9573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   &lt;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BOŽIČ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ŠTEFANOVO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NOVO LETO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PUST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VELIKA NOČ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&gt;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hade-test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6" name="Zaobljeni pravokotnik 5"/>
          <p:cNvSpPr/>
          <p:nvPr/>
        </p:nvSpPr>
        <p:spPr>
          <a:xfrm>
            <a:off x="251520" y="5733256"/>
            <a:ext cx="3090196" cy="936104"/>
          </a:xfrm>
          <a:prstGeom prst="round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5877272"/>
            <a:ext cx="3312368" cy="72008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sl-SI" b="1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Litanije za srečo</a:t>
            </a:r>
            <a:endParaRPr lang="sl-SI" b="1" dirty="0"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-320648" y="116632"/>
            <a:ext cx="9573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   &lt;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BOŽIČ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ŠTEFANOVO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NOVO LETO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PUST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VELIKA NOČ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&gt;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hade-test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Zaobljeni pravokotnik 5"/>
          <p:cNvSpPr/>
          <p:nvPr/>
        </p:nvSpPr>
        <p:spPr>
          <a:xfrm>
            <a:off x="251520" y="5733256"/>
            <a:ext cx="3863280" cy="936104"/>
          </a:xfrm>
          <a:prstGeom prst="round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5877272"/>
            <a:ext cx="4107156" cy="72008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sl-SI" b="1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Novoletna kolednica</a:t>
            </a:r>
            <a:endParaRPr lang="sl-SI" b="1" dirty="0"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-320648" y="116632"/>
            <a:ext cx="9573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   &lt;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BOŽIČ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ŠTEFANOVO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NOVO LETO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PUST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VELIKA NOČ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&gt;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0" y="1454727"/>
            <a:ext cx="914399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3000" b="1" dirty="0" smtClean="0"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NOVO LETO</a:t>
            </a:r>
            <a:endParaRPr lang="sl-SI" sz="13000" b="1" dirty="0">
              <a:solidFill>
                <a:schemeClr val="bg1">
                  <a:lumMod val="95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hade-test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Zaobljeni pravokotnik 5"/>
          <p:cNvSpPr/>
          <p:nvPr/>
        </p:nvSpPr>
        <p:spPr>
          <a:xfrm>
            <a:off x="251520" y="5733256"/>
            <a:ext cx="3863280" cy="936104"/>
          </a:xfrm>
          <a:prstGeom prst="round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5877272"/>
            <a:ext cx="4107156" cy="72008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sl-SI" b="1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Novoletna kolednica</a:t>
            </a:r>
            <a:endParaRPr lang="sl-SI" b="1" dirty="0"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-320648" y="116632"/>
            <a:ext cx="9573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   &lt;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BOŽIČ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ŠTEFANOVO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NOVO LETO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PUST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VELIKA NOČ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&gt;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hade-test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6" name="Zaobljeni pravokotnik 5"/>
          <p:cNvSpPr/>
          <p:nvPr/>
        </p:nvSpPr>
        <p:spPr>
          <a:xfrm>
            <a:off x="251520" y="5733256"/>
            <a:ext cx="3863280" cy="936104"/>
          </a:xfrm>
          <a:prstGeom prst="round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5877272"/>
            <a:ext cx="4107156" cy="72008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sl-SI" b="1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Novoletna kolednica</a:t>
            </a:r>
            <a:endParaRPr lang="sl-SI" b="1" dirty="0"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-320648" y="116632"/>
            <a:ext cx="9573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   &lt;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BOŽIČ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ŠTEFANOVO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NOVO LETO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PUST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VELIKA NOČ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&gt;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hade-test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-320648" y="116632"/>
            <a:ext cx="9573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   &lt;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BOŽIČ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ŠTEFANOVO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NOVO LETO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PUST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VELIKA NOČ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&gt;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0" y="1454727"/>
            <a:ext cx="91439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5000" b="1" dirty="0" smtClean="0"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PUST</a:t>
            </a:r>
            <a:endParaRPr lang="sl-SI" sz="15000" b="1" dirty="0">
              <a:solidFill>
                <a:schemeClr val="bg1">
                  <a:lumMod val="95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hade-test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-320648" y="116632"/>
            <a:ext cx="9573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   &lt;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BOŽIČ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ŠTEFANOVO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NOVO LETO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PUST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VELIKA NOČ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&gt;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hade-test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-320648" y="116632"/>
            <a:ext cx="9573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   &lt;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BOŽIČ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ŠTEFANOVO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NOVO LETO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PUST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VELIKA NOČ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&gt;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hade-test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55576" y="116632"/>
            <a:ext cx="7873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SPLOŠNI CILJI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UVOD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PRIDOBIVANJE SNOVI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&gt;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 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331640" y="1484784"/>
            <a:ext cx="7200800" cy="4525963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sl-SI" b="1" dirty="0"/>
              <a:t>Učenci</a:t>
            </a:r>
            <a:r>
              <a:rPr lang="sl-SI" b="1" dirty="0" smtClean="0"/>
              <a:t>:    </a:t>
            </a:r>
          </a:p>
          <a:p>
            <a:pPr lvl="0"/>
            <a:r>
              <a:rPr lang="sl-SI" dirty="0"/>
              <a:t>r</a:t>
            </a:r>
            <a:r>
              <a:rPr lang="sl-SI" dirty="0" smtClean="0"/>
              <a:t>azvijajo </a:t>
            </a:r>
            <a:r>
              <a:rPr lang="sl-SI" dirty="0"/>
              <a:t>spretnost medsebojnega sodelovanja</a:t>
            </a:r>
          </a:p>
          <a:p>
            <a:pPr lvl="0"/>
            <a:r>
              <a:rPr lang="sl-SI" dirty="0"/>
              <a:t>s</a:t>
            </a:r>
            <a:r>
              <a:rPr lang="sl-SI" dirty="0" smtClean="0"/>
              <a:t>poznavajo </a:t>
            </a:r>
            <a:r>
              <a:rPr lang="sl-SI" dirty="0"/>
              <a:t>pomen kulturne in glasbene dediščine</a:t>
            </a:r>
          </a:p>
          <a:p>
            <a:pPr lvl="0"/>
            <a:r>
              <a:rPr lang="sl-SI" dirty="0" smtClean="0"/>
              <a:t>uporabljajo </a:t>
            </a:r>
            <a:r>
              <a:rPr lang="sl-SI" dirty="0"/>
              <a:t>različne vire podatkov in presojajo njihovo uporabno vrednost</a:t>
            </a:r>
          </a:p>
          <a:p>
            <a:pPr lvl="0"/>
            <a:r>
              <a:rPr lang="sl-SI" dirty="0" smtClean="0"/>
              <a:t>spoznavajo </a:t>
            </a:r>
            <a:r>
              <a:rPr lang="sl-SI" dirty="0"/>
              <a:t>in vrednotijo pomen naše ljudske dediščine</a:t>
            </a:r>
          </a:p>
          <a:p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0" y="1454727"/>
            <a:ext cx="91439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3000" b="1" dirty="0" smtClean="0"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SPLOŠNI</a:t>
            </a:r>
          </a:p>
          <a:p>
            <a:pPr algn="ctr"/>
            <a:r>
              <a:rPr lang="sl-SI" sz="13000" b="1" dirty="0" smtClean="0"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CILJI</a:t>
            </a:r>
            <a:endParaRPr lang="sl-SI" sz="13000" b="1" dirty="0">
              <a:solidFill>
                <a:schemeClr val="bg1">
                  <a:lumMod val="95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hade-test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-320648" y="116632"/>
            <a:ext cx="9573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   &lt;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BOŽIČ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ŠTEFANOVO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NOVO LETO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PUST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VELIKA NOČ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&gt;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0" y="1454727"/>
            <a:ext cx="914399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3000" b="1" dirty="0" smtClean="0"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VELIKA NOČ</a:t>
            </a:r>
            <a:endParaRPr lang="sl-SI" sz="13000" b="1" dirty="0">
              <a:solidFill>
                <a:schemeClr val="bg1">
                  <a:lumMod val="95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WORK\_INACTIVE\kristina\PPT Alenka\resized\IMG_188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" name="Slika 3" descr="shade-test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-320648" y="116632"/>
            <a:ext cx="172705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   &lt;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BOŽIČ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ŠTEFANOVO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NOVO LETO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PUST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VELIKA NOČ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&gt;                              &lt;</a:t>
            </a:r>
            <a:r>
              <a:rPr lang="sl-SI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LJUDSKI PLES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ZAKLJUČEK</a:t>
            </a:r>
          </a:p>
          <a:p>
            <a:endParaRPr lang="sl-SI" sz="3200" b="1" dirty="0" smtClean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5" name="Zaobljeni pravokotnik 4"/>
          <p:cNvSpPr/>
          <p:nvPr/>
        </p:nvSpPr>
        <p:spPr>
          <a:xfrm>
            <a:off x="179512" y="5581650"/>
            <a:ext cx="2639888" cy="928514"/>
          </a:xfrm>
          <a:prstGeom prst="round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Ograda vsebine 2"/>
          <p:cNvSpPr>
            <a:spLocks noGrp="1"/>
          </p:cNvSpPr>
          <p:nvPr>
            <p:ph idx="1"/>
          </p:nvPr>
        </p:nvSpPr>
        <p:spPr>
          <a:xfrm>
            <a:off x="251520" y="5725666"/>
            <a:ext cx="3363788" cy="78449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sl-SI" b="1" dirty="0" err="1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Tribučko</a:t>
            </a:r>
            <a:r>
              <a:rPr lang="sl-SI" b="1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 kolo</a:t>
            </a:r>
            <a:endParaRPr lang="sl-SI" dirty="0"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1" y="1016685"/>
            <a:ext cx="914399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5000" b="1" dirty="0" smtClean="0"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LJUDSKI PLES</a:t>
            </a:r>
            <a:endParaRPr lang="sl-SI" sz="15000" b="1" dirty="0">
              <a:solidFill>
                <a:schemeClr val="bg1">
                  <a:lumMod val="95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7 L -1.07882 -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  <p:bldP spid="6" grpId="0" uiExpand="1" build="p"/>
      <p:bldP spid="7" grpId="0"/>
      <p:bldP spid="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hade-test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1979712" y="116632"/>
            <a:ext cx="4721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&lt;</a:t>
            </a:r>
            <a:r>
              <a:rPr lang="sl-SI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LJUDSKI PLES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ZAKLJUČEK</a:t>
            </a:r>
            <a:endParaRPr lang="sl-SI" sz="3200" b="1" dirty="0">
              <a:solidFill>
                <a:schemeClr val="bg1">
                  <a:lumMod val="50000"/>
                </a:schemeClr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6" name="Zaobljeni pravokotnik 5"/>
          <p:cNvSpPr/>
          <p:nvPr/>
        </p:nvSpPr>
        <p:spPr>
          <a:xfrm>
            <a:off x="179512" y="5581650"/>
            <a:ext cx="2639888" cy="928514"/>
          </a:xfrm>
          <a:prstGeom prst="round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Ograda vsebine 2"/>
          <p:cNvSpPr>
            <a:spLocks noGrp="1"/>
          </p:cNvSpPr>
          <p:nvPr>
            <p:ph idx="1"/>
          </p:nvPr>
        </p:nvSpPr>
        <p:spPr>
          <a:xfrm>
            <a:off x="251520" y="5725666"/>
            <a:ext cx="3363788" cy="78449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sl-SI" b="1" dirty="0" err="1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Tribučko</a:t>
            </a:r>
            <a:r>
              <a:rPr lang="sl-SI" b="1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 kolo</a:t>
            </a:r>
            <a:endParaRPr lang="sl-SI" dirty="0"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hade-test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1979712" y="116632"/>
            <a:ext cx="4721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&lt;</a:t>
            </a:r>
            <a:r>
              <a:rPr lang="sl-SI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LJUDSKI PLES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ZAKLJUČEK</a:t>
            </a:r>
            <a:endParaRPr lang="sl-SI" sz="3200" b="1" dirty="0">
              <a:solidFill>
                <a:schemeClr val="bg1">
                  <a:lumMod val="50000"/>
                </a:schemeClr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6" name="Zaobljeni pravokotnik 5"/>
          <p:cNvSpPr/>
          <p:nvPr/>
        </p:nvSpPr>
        <p:spPr>
          <a:xfrm>
            <a:off x="179512" y="5581650"/>
            <a:ext cx="2639888" cy="928514"/>
          </a:xfrm>
          <a:prstGeom prst="round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Ograda vsebine 2"/>
          <p:cNvSpPr>
            <a:spLocks noGrp="1"/>
          </p:cNvSpPr>
          <p:nvPr>
            <p:ph idx="1"/>
          </p:nvPr>
        </p:nvSpPr>
        <p:spPr>
          <a:xfrm>
            <a:off x="251520" y="5725666"/>
            <a:ext cx="3363788" cy="78449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sl-SI" b="1" dirty="0" err="1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Tribučko</a:t>
            </a:r>
            <a:r>
              <a:rPr lang="sl-SI" b="1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 kolo</a:t>
            </a:r>
            <a:endParaRPr lang="sl-SI" dirty="0"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hade-test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1979712" y="116632"/>
            <a:ext cx="4721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&lt;</a:t>
            </a:r>
            <a:r>
              <a:rPr lang="sl-SI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LJUDSKI PLES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ZAKLJUČEK</a:t>
            </a:r>
            <a:endParaRPr lang="sl-SI" sz="3200" b="1" dirty="0">
              <a:solidFill>
                <a:schemeClr val="bg1">
                  <a:lumMod val="50000"/>
                </a:schemeClr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6" name="Zaobljeni pravokotnik 5"/>
          <p:cNvSpPr/>
          <p:nvPr/>
        </p:nvSpPr>
        <p:spPr>
          <a:xfrm>
            <a:off x="179512" y="5581650"/>
            <a:ext cx="2639888" cy="928514"/>
          </a:xfrm>
          <a:prstGeom prst="round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Ograda vsebine 2"/>
          <p:cNvSpPr>
            <a:spLocks noGrp="1"/>
          </p:cNvSpPr>
          <p:nvPr>
            <p:ph idx="1"/>
          </p:nvPr>
        </p:nvSpPr>
        <p:spPr>
          <a:xfrm>
            <a:off x="251520" y="5725666"/>
            <a:ext cx="3363788" cy="78449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sl-SI" b="1" dirty="0" err="1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Tribučko</a:t>
            </a:r>
            <a:r>
              <a:rPr lang="sl-SI" b="1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 kolo</a:t>
            </a:r>
            <a:endParaRPr lang="sl-SI" dirty="0"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hade-test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1979712" y="116632"/>
            <a:ext cx="4721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&lt;</a:t>
            </a:r>
            <a:r>
              <a:rPr lang="sl-SI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LJUDSKI PLES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ZAKLJUČEK</a:t>
            </a:r>
            <a:endParaRPr lang="sl-SI" sz="3200" b="1" dirty="0">
              <a:solidFill>
                <a:schemeClr val="bg1">
                  <a:lumMod val="50000"/>
                </a:schemeClr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6" name="Zaobljeni pravokotnik 5"/>
          <p:cNvSpPr/>
          <p:nvPr/>
        </p:nvSpPr>
        <p:spPr>
          <a:xfrm>
            <a:off x="179512" y="5581650"/>
            <a:ext cx="2639888" cy="928514"/>
          </a:xfrm>
          <a:prstGeom prst="round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Ograda vsebine 2"/>
          <p:cNvSpPr>
            <a:spLocks noGrp="1"/>
          </p:cNvSpPr>
          <p:nvPr>
            <p:ph idx="1"/>
          </p:nvPr>
        </p:nvSpPr>
        <p:spPr>
          <a:xfrm>
            <a:off x="251520" y="5725666"/>
            <a:ext cx="3363788" cy="78449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sl-SI" b="1" dirty="0" err="1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Tribučko</a:t>
            </a:r>
            <a:r>
              <a:rPr lang="sl-SI" b="1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 kolo</a:t>
            </a:r>
            <a:endParaRPr lang="sl-SI" dirty="0"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hade-test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1979712" y="116632"/>
            <a:ext cx="4721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&lt;</a:t>
            </a:r>
            <a:r>
              <a:rPr lang="sl-SI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LJUDSKI PLES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ZAKLJUČEK</a:t>
            </a:r>
            <a:endParaRPr lang="sl-SI" sz="3200" b="1" dirty="0">
              <a:solidFill>
                <a:schemeClr val="bg1">
                  <a:lumMod val="50000"/>
                </a:schemeClr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6" name="Zaobljeni pravokotnik 5"/>
          <p:cNvSpPr/>
          <p:nvPr/>
        </p:nvSpPr>
        <p:spPr>
          <a:xfrm>
            <a:off x="179512" y="5581650"/>
            <a:ext cx="2639888" cy="928514"/>
          </a:xfrm>
          <a:prstGeom prst="round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Ograda vsebine 2"/>
          <p:cNvSpPr>
            <a:spLocks noGrp="1"/>
          </p:cNvSpPr>
          <p:nvPr>
            <p:ph idx="1"/>
          </p:nvPr>
        </p:nvSpPr>
        <p:spPr>
          <a:xfrm>
            <a:off x="251520" y="5725666"/>
            <a:ext cx="3363788" cy="78449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sl-SI" b="1" dirty="0" err="1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Tribučko</a:t>
            </a:r>
            <a:r>
              <a:rPr lang="sl-SI" b="1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 kolo</a:t>
            </a:r>
            <a:endParaRPr lang="sl-SI" dirty="0"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hade-test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1979712" y="116632"/>
            <a:ext cx="4721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&lt;</a:t>
            </a:r>
            <a:r>
              <a:rPr lang="sl-SI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LJUDSKI PLES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ZAKLJUČEK</a:t>
            </a:r>
            <a:endParaRPr lang="sl-SI" sz="3200" b="1" dirty="0">
              <a:solidFill>
                <a:schemeClr val="bg1">
                  <a:lumMod val="50000"/>
                </a:schemeClr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6" name="Zaobljeni pravokotnik 5"/>
          <p:cNvSpPr/>
          <p:nvPr/>
        </p:nvSpPr>
        <p:spPr>
          <a:xfrm>
            <a:off x="179512" y="5581650"/>
            <a:ext cx="2639888" cy="928514"/>
          </a:xfrm>
          <a:prstGeom prst="round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Ograda vsebine 2"/>
          <p:cNvSpPr>
            <a:spLocks noGrp="1"/>
          </p:cNvSpPr>
          <p:nvPr>
            <p:ph idx="1"/>
          </p:nvPr>
        </p:nvSpPr>
        <p:spPr>
          <a:xfrm>
            <a:off x="251520" y="5725666"/>
            <a:ext cx="3363788" cy="78449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sl-SI" b="1" dirty="0" err="1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Tribučko</a:t>
            </a:r>
            <a:r>
              <a:rPr lang="sl-SI" b="1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 kolo</a:t>
            </a:r>
            <a:endParaRPr lang="sl-SI" dirty="0"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hade-test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1979712" y="116632"/>
            <a:ext cx="4721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&lt;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LJUDSKI PLES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ZAKLJUČEK</a:t>
            </a:r>
            <a:endParaRPr lang="sl-SI" sz="3200" b="1" dirty="0"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6" name="Zaobljeni pravokotnik 5"/>
          <p:cNvSpPr/>
          <p:nvPr/>
        </p:nvSpPr>
        <p:spPr>
          <a:xfrm>
            <a:off x="179511" y="5203767"/>
            <a:ext cx="7060873" cy="1306397"/>
          </a:xfrm>
          <a:prstGeom prst="round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Ograda vsebine 2"/>
          <p:cNvSpPr>
            <a:spLocks noGrp="1"/>
          </p:cNvSpPr>
          <p:nvPr>
            <p:ph idx="1"/>
          </p:nvPr>
        </p:nvSpPr>
        <p:spPr>
          <a:xfrm>
            <a:off x="251519" y="5303520"/>
            <a:ext cx="6988866" cy="120664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sl-SI" b="1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Reševanje nalog v zgodovinskem delovnem zvezku o kulturni dediščini</a:t>
            </a:r>
            <a:endParaRPr lang="sl-SI" dirty="0"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0" y="1454727"/>
            <a:ext cx="914399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3000" b="1" dirty="0" smtClean="0"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ZAKLJUČEK</a:t>
            </a:r>
            <a:endParaRPr lang="sl-SI" sz="13000" b="1" dirty="0">
              <a:solidFill>
                <a:schemeClr val="bg1">
                  <a:lumMod val="95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hade-test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1979712" y="116632"/>
            <a:ext cx="4721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&lt;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LJUDSKI PLES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ZAKLJUČEK</a:t>
            </a:r>
            <a:endParaRPr lang="sl-SI" sz="3200" b="1" dirty="0"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6" name="Zaobljeni pravokotnik 5"/>
          <p:cNvSpPr/>
          <p:nvPr/>
        </p:nvSpPr>
        <p:spPr>
          <a:xfrm>
            <a:off x="179511" y="5203767"/>
            <a:ext cx="7060873" cy="1306397"/>
          </a:xfrm>
          <a:prstGeom prst="round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Ograda vsebine 2"/>
          <p:cNvSpPr>
            <a:spLocks noGrp="1"/>
          </p:cNvSpPr>
          <p:nvPr>
            <p:ph idx="1"/>
          </p:nvPr>
        </p:nvSpPr>
        <p:spPr>
          <a:xfrm>
            <a:off x="251519" y="5303520"/>
            <a:ext cx="6988866" cy="120664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sl-SI" b="1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Reševanje nalog v zgodovinskem delovnem zvezku o kulturni dediščini</a:t>
            </a:r>
            <a:endParaRPr lang="sl-SI" dirty="0"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hade-test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Zaobljeni pravokotnik 5"/>
          <p:cNvSpPr/>
          <p:nvPr/>
        </p:nvSpPr>
        <p:spPr>
          <a:xfrm>
            <a:off x="107504" y="4653136"/>
            <a:ext cx="7056784" cy="2060848"/>
          </a:xfrm>
          <a:prstGeom prst="round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oljeZBesedilom 4"/>
          <p:cNvSpPr txBox="1"/>
          <p:nvPr/>
        </p:nvSpPr>
        <p:spPr>
          <a:xfrm>
            <a:off x="755576" y="116632"/>
            <a:ext cx="7873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SPLOŠNI CILJI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UVOD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PRIDOBIVANJE SNOVI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&gt;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 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79512" y="4797152"/>
            <a:ext cx="7200800" cy="187220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sl-SI" b="1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Uvod z motivacijo:    </a:t>
            </a:r>
          </a:p>
          <a:p>
            <a:pPr lvl="0"/>
            <a:r>
              <a:rPr lang="sl-SI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poslušanje skladbe </a:t>
            </a:r>
            <a:r>
              <a:rPr lang="sl-SI" b="1" dirty="0" err="1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Micika</a:t>
            </a:r>
            <a:r>
              <a:rPr lang="sl-SI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 v </a:t>
            </a:r>
            <a:r>
              <a:rPr lang="sl-SI" b="1" dirty="0" err="1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püngrade</a:t>
            </a:r>
            <a:endParaRPr lang="sl-SI" dirty="0" smtClean="0"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  <a:p>
            <a:pPr lvl="0">
              <a:buNone/>
            </a:pPr>
            <a:r>
              <a:rPr lang="sl-SI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	</a:t>
            </a:r>
            <a:r>
              <a:rPr lang="sl-SI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v </a:t>
            </a:r>
            <a:r>
              <a:rPr lang="sl-SI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izvedbi </a:t>
            </a:r>
            <a:r>
              <a:rPr lang="sl-SI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Marko </a:t>
            </a:r>
            <a:r>
              <a:rPr lang="sl-SI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bande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0" y="1454727"/>
            <a:ext cx="914399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3000" b="1" dirty="0" smtClean="0"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UVOD</a:t>
            </a:r>
            <a:endParaRPr lang="sl-SI" sz="13000" b="1" dirty="0">
              <a:solidFill>
                <a:schemeClr val="bg1">
                  <a:lumMod val="95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uiExpand="1" build="p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hade-test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1979712" y="116632"/>
            <a:ext cx="4721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&lt;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LJUDSKI PLES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ZAKLJUČEK</a:t>
            </a:r>
            <a:endParaRPr lang="sl-SI" sz="3200" b="1" dirty="0"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6" name="Zaobljeni pravokotnik 5"/>
          <p:cNvSpPr/>
          <p:nvPr/>
        </p:nvSpPr>
        <p:spPr>
          <a:xfrm>
            <a:off x="179511" y="5203767"/>
            <a:ext cx="7060873" cy="1306397"/>
          </a:xfrm>
          <a:prstGeom prst="round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Ograda vsebine 2"/>
          <p:cNvSpPr>
            <a:spLocks noGrp="1"/>
          </p:cNvSpPr>
          <p:nvPr>
            <p:ph idx="1"/>
          </p:nvPr>
        </p:nvSpPr>
        <p:spPr>
          <a:xfrm>
            <a:off x="251519" y="5303520"/>
            <a:ext cx="6988866" cy="120664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sl-SI" b="1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Reševanje nalog v zgodovinskem delovnem zvezku o kulturni dediščini</a:t>
            </a:r>
            <a:endParaRPr lang="sl-SI" dirty="0"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hade-test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1979712" y="116632"/>
            <a:ext cx="4721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&lt;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LJUDSKI PLES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ZAKLJUČEK</a:t>
            </a:r>
            <a:endParaRPr lang="sl-SI" sz="3200" b="1" dirty="0"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6" name="Zaobljeni pravokotnik 5"/>
          <p:cNvSpPr/>
          <p:nvPr/>
        </p:nvSpPr>
        <p:spPr>
          <a:xfrm>
            <a:off x="179511" y="5203767"/>
            <a:ext cx="7060873" cy="1306397"/>
          </a:xfrm>
          <a:prstGeom prst="round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Ograda vsebine 2"/>
          <p:cNvSpPr>
            <a:spLocks noGrp="1"/>
          </p:cNvSpPr>
          <p:nvPr>
            <p:ph idx="1"/>
          </p:nvPr>
        </p:nvSpPr>
        <p:spPr>
          <a:xfrm>
            <a:off x="251519" y="5303520"/>
            <a:ext cx="6988866" cy="120664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sl-SI" b="1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Reševanje nalog v zgodovinskem delovnem zvezku o kulturni dediščini</a:t>
            </a:r>
            <a:endParaRPr lang="sl-SI" dirty="0"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Evalvacija učne ure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sl-SI" dirty="0"/>
              <a:t>učenci so bili aktivni iskalci znanj in aktivni udeleženci vzgojno – izobraževalnega procesa,</a:t>
            </a:r>
          </a:p>
          <a:p>
            <a:pPr lvl="0"/>
            <a:r>
              <a:rPr lang="sl-SI" dirty="0"/>
              <a:t>učni proces je bil osredotočen na učenca, učitelj ni bil v vlogi posredovalca znanja, njegova vloga je bila pretežno vodenje in usmerjanje učnega procesa, </a:t>
            </a:r>
          </a:p>
          <a:p>
            <a:pPr lvl="0"/>
            <a:r>
              <a:rPr lang="sl-SI" dirty="0"/>
              <a:t>uporabljene so bile aktivne metode in oblike dela,</a:t>
            </a:r>
          </a:p>
          <a:p>
            <a:pPr lvl="0"/>
            <a:r>
              <a:rPr lang="sl-SI" dirty="0"/>
              <a:t>pridobljeno znanje je trajnejše, saj je bilo obravnavano iz različnih vidikov,</a:t>
            </a:r>
          </a:p>
          <a:p>
            <a:pPr lvl="0"/>
            <a:r>
              <a:rPr lang="sl-SI" dirty="0"/>
              <a:t>dolžina učnega procesa ni vplivala na zbranost učencev,</a:t>
            </a:r>
          </a:p>
          <a:p>
            <a:pPr lvl="0"/>
            <a:r>
              <a:rPr lang="sl-SI" dirty="0"/>
              <a:t>učenci so bili nad takšnim delom navdušeni.</a:t>
            </a:r>
          </a:p>
          <a:p>
            <a:pPr marL="0" indent="0">
              <a:buNone/>
            </a:pPr>
            <a:r>
              <a:rPr lang="sl-SI" dirty="0"/>
              <a:t>     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48183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hade-test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Zaobljeni pravokotnik 5"/>
          <p:cNvSpPr/>
          <p:nvPr/>
        </p:nvSpPr>
        <p:spPr>
          <a:xfrm>
            <a:off x="107504" y="4653136"/>
            <a:ext cx="7056784" cy="2060848"/>
          </a:xfrm>
          <a:prstGeom prst="round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oljeZBesedilom 4"/>
          <p:cNvSpPr txBox="1"/>
          <p:nvPr/>
        </p:nvSpPr>
        <p:spPr>
          <a:xfrm>
            <a:off x="755576" y="116632"/>
            <a:ext cx="7873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SPLOŠNI CILJI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UVOD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PRIDOBIVANJE SNOVI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&gt;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 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79512" y="4797152"/>
            <a:ext cx="7200800" cy="187220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sl-SI" b="1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Pridobivanje nove snovi:    </a:t>
            </a:r>
          </a:p>
          <a:p>
            <a:pPr lvl="0"/>
            <a:r>
              <a:rPr lang="sl-SI" dirty="0" smtClean="0"/>
              <a:t>snovna </a:t>
            </a:r>
            <a:r>
              <a:rPr lang="sl-SI" dirty="0"/>
              <a:t>ali materialna, nematerialna kulturna dediščina in ustno izročilo</a:t>
            </a:r>
            <a:endParaRPr lang="sl-SI" dirty="0"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0" y="1454727"/>
            <a:ext cx="91439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1000" b="1" dirty="0" smtClean="0"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PRIDOBIVANJE</a:t>
            </a:r>
          </a:p>
          <a:p>
            <a:pPr algn="ctr"/>
            <a:r>
              <a:rPr lang="sl-SI" sz="11000" b="1" dirty="0" smtClean="0"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SNOVI</a:t>
            </a:r>
            <a:endParaRPr lang="sl-SI" sz="11000" b="1" dirty="0">
              <a:solidFill>
                <a:schemeClr val="bg1">
                  <a:lumMod val="95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uiExpand="1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hade-test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Zaobljeni pravokotnik 5"/>
          <p:cNvSpPr/>
          <p:nvPr/>
        </p:nvSpPr>
        <p:spPr>
          <a:xfrm>
            <a:off x="107504" y="4653136"/>
            <a:ext cx="7056784" cy="2060848"/>
          </a:xfrm>
          <a:prstGeom prst="round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oljeZBesedilom 4"/>
          <p:cNvSpPr txBox="1"/>
          <p:nvPr/>
        </p:nvSpPr>
        <p:spPr>
          <a:xfrm>
            <a:off x="755576" y="116632"/>
            <a:ext cx="7873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SPLOŠNI CILJI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UVOD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PRIDOBIVANJE SNOVI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&gt;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 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79512" y="4797152"/>
            <a:ext cx="7200800" cy="187220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sl-SI" b="1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Pridobivanje nove snovi:    </a:t>
            </a:r>
          </a:p>
          <a:p>
            <a:pPr lvl="0"/>
            <a:r>
              <a:rPr lang="sl-SI" dirty="0" smtClean="0"/>
              <a:t>snovna </a:t>
            </a:r>
            <a:r>
              <a:rPr lang="sl-SI" dirty="0"/>
              <a:t>ali materialna, nematerialna kulturna dediščina in ustno izročilo</a:t>
            </a:r>
            <a:endParaRPr lang="sl-SI" dirty="0"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hade-test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Zaobljeni pravokotnik 5"/>
          <p:cNvSpPr/>
          <p:nvPr/>
        </p:nvSpPr>
        <p:spPr>
          <a:xfrm>
            <a:off x="107504" y="4653136"/>
            <a:ext cx="7056784" cy="2060848"/>
          </a:xfrm>
          <a:prstGeom prst="round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oljeZBesedilom 4"/>
          <p:cNvSpPr txBox="1"/>
          <p:nvPr/>
        </p:nvSpPr>
        <p:spPr>
          <a:xfrm>
            <a:off x="755576" y="116632"/>
            <a:ext cx="7873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SPLOŠNI CILJI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UVOD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PRIDOBIVANJE SNOVI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&gt;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 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79512" y="4797152"/>
            <a:ext cx="7200800" cy="187220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sl-SI" b="1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Pridobivanje nove snovi:    </a:t>
            </a:r>
          </a:p>
          <a:p>
            <a:pPr lvl="0"/>
            <a:r>
              <a:rPr lang="sl-SI" dirty="0" smtClean="0"/>
              <a:t>snovna </a:t>
            </a:r>
            <a:r>
              <a:rPr lang="sl-SI" dirty="0"/>
              <a:t>ali materialna, nematerialna kulturna dediščina in ustno izročilo</a:t>
            </a:r>
            <a:endParaRPr lang="sl-SI" dirty="0"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hade-test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6" name="Zaobljeni pravokotnik 5"/>
          <p:cNvSpPr/>
          <p:nvPr/>
        </p:nvSpPr>
        <p:spPr>
          <a:xfrm>
            <a:off x="107504" y="4653136"/>
            <a:ext cx="7056784" cy="2060848"/>
          </a:xfrm>
          <a:prstGeom prst="round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oljeZBesedilom 4"/>
          <p:cNvSpPr txBox="1"/>
          <p:nvPr/>
        </p:nvSpPr>
        <p:spPr>
          <a:xfrm>
            <a:off x="755576" y="116632"/>
            <a:ext cx="7873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SPLOŠNI CILJI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UVOD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PRIDOBIVANJE SNOVI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&gt;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 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79512" y="4797152"/>
            <a:ext cx="7200800" cy="187220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sl-SI" b="1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Pridobivanje nove snovi:    </a:t>
            </a:r>
          </a:p>
          <a:p>
            <a:pPr lvl="0"/>
            <a:r>
              <a:rPr lang="sl-SI" dirty="0" smtClean="0"/>
              <a:t>snovna </a:t>
            </a:r>
            <a:r>
              <a:rPr lang="sl-SI" dirty="0"/>
              <a:t>ali materialna, nematerialna kulturna dediščina in ustno izročilo</a:t>
            </a:r>
            <a:endParaRPr lang="sl-SI" dirty="0"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WORK\_INACTIVE\kristina\PPT Alenka\resized\IMG_186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Slika 3" descr="shade-test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Zaobljeni pravokotnik 5"/>
          <p:cNvSpPr/>
          <p:nvPr/>
        </p:nvSpPr>
        <p:spPr>
          <a:xfrm>
            <a:off x="107504" y="4653136"/>
            <a:ext cx="7056784" cy="2060848"/>
          </a:xfrm>
          <a:prstGeom prst="round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79512" y="4797152"/>
            <a:ext cx="7200800" cy="187220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sl-SI" b="1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Pridobivanje nove snovi:    </a:t>
            </a:r>
          </a:p>
          <a:p>
            <a:pPr lvl="0"/>
            <a:r>
              <a:rPr lang="sl-SI" dirty="0" smtClean="0"/>
              <a:t>snovna </a:t>
            </a:r>
            <a:r>
              <a:rPr lang="sl-SI" dirty="0"/>
              <a:t>ali materialna, nematerialna kulturna dediščina in ustno izročilo</a:t>
            </a:r>
            <a:endParaRPr lang="sl-SI" dirty="0"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755576" y="116632"/>
            <a:ext cx="179127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SPLOŠNI CILJI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UVOD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PRIDOBIVANJE SNOVI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&gt;          &lt;</a:t>
            </a:r>
            <a:r>
              <a:rPr lang="sl-SI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BOŽIČ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ŠTEFANOVO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NOVO LETO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PUST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VELIKA NOČ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&gt;</a:t>
            </a:r>
          </a:p>
          <a:p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 </a:t>
            </a:r>
          </a:p>
        </p:txBody>
      </p:sp>
      <p:sp>
        <p:nvSpPr>
          <p:cNvPr id="8" name="Zaobljeni pravokotnik 7"/>
          <p:cNvSpPr/>
          <p:nvPr/>
        </p:nvSpPr>
        <p:spPr>
          <a:xfrm>
            <a:off x="251520" y="5733256"/>
            <a:ext cx="3456384" cy="936104"/>
          </a:xfrm>
          <a:prstGeom prst="round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Ograda vsebine 2"/>
          <p:cNvSpPr txBox="1">
            <a:spLocks/>
          </p:cNvSpPr>
          <p:nvPr/>
        </p:nvSpPr>
        <p:spPr>
          <a:xfrm>
            <a:off x="323528" y="5877272"/>
            <a:ext cx="331236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l-SI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pesem</a:t>
            </a:r>
            <a:r>
              <a:rPr kumimoji="0" lang="sl-SI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Sveta noč</a:t>
            </a:r>
            <a:endParaRPr kumimoji="0" lang="sl-SI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0" y="1454727"/>
            <a:ext cx="914399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3000" b="1" dirty="0" smtClean="0"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BOŽIČ</a:t>
            </a:r>
            <a:endParaRPr lang="sl-SI" sz="13000" b="1" dirty="0">
              <a:solidFill>
                <a:schemeClr val="bg1">
                  <a:lumMod val="95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-1.01093 -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uiExpand="1" build="p"/>
      <p:bldP spid="7" grpId="0"/>
      <p:bldP spid="8" grpId="0" animBg="1"/>
      <p:bldP spid="9" grpId="0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hade-test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Zaobljeni pravokotnik 5"/>
          <p:cNvSpPr/>
          <p:nvPr/>
        </p:nvSpPr>
        <p:spPr>
          <a:xfrm>
            <a:off x="251520" y="5733256"/>
            <a:ext cx="3456384" cy="936104"/>
          </a:xfrm>
          <a:prstGeom prst="round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5877272"/>
            <a:ext cx="3312368" cy="72008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sl-SI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pesem</a:t>
            </a:r>
            <a:r>
              <a:rPr lang="sl-SI" b="1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 Sveta noč</a:t>
            </a:r>
            <a:endParaRPr lang="sl-SI" dirty="0"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-320648" y="116632"/>
            <a:ext cx="9573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   &lt;</a:t>
            </a:r>
            <a:r>
              <a:rPr lang="sl-SI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BOŽIČ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ŠTEFANOVO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NOVO LETO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PUST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|</a:t>
            </a:r>
            <a:r>
              <a:rPr lang="sl-SI" sz="32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VELIKA NOČ</a:t>
            </a:r>
            <a:r>
              <a:rPr lang="sl-SI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&gt;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425</Words>
  <Application>Microsoft Office PowerPoint</Application>
  <PresentationFormat>Diaprojekcija na zaslonu (4:3)</PresentationFormat>
  <Paragraphs>89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32</vt:i4>
      </vt:variant>
    </vt:vector>
  </HeadingPairs>
  <TitlesOfParts>
    <vt:vector size="33" baseType="lpstr"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Evalvacija učne ure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Fleksibilni predmetnik</dc:title>
  <dc:creator>Viki Pavlič</dc:creator>
  <cp:lastModifiedBy>Tadej Blatnik</cp:lastModifiedBy>
  <cp:revision>54</cp:revision>
  <dcterms:created xsi:type="dcterms:W3CDTF">2011-02-12T18:01:51Z</dcterms:created>
  <dcterms:modified xsi:type="dcterms:W3CDTF">2011-11-22T07:22:02Z</dcterms:modified>
</cp:coreProperties>
</file>